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8"/>
  </p:notes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50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358F"/>
    <a:srgbClr val="DDDDDD"/>
    <a:srgbClr val="B69C2E"/>
    <a:srgbClr val="96002E"/>
    <a:srgbClr val="0000FF"/>
    <a:srgbClr val="00644A"/>
    <a:srgbClr val="99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24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7" charset="0"/>
              </a:defRPr>
            </a:lvl1pPr>
          </a:lstStyle>
          <a:p>
            <a:pPr>
              <a:defRPr/>
            </a:pPr>
            <a:fld id="{16576E1A-3D27-4925-A975-1F16C7D4A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83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7D99F-81E6-43EF-99FB-FFFC5EB30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9EDE-90FC-40EE-A3C8-9F94478FD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0B35-3AA7-4313-91B0-7566BFF3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B5331-4528-4016-925D-F763B69B7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SPhysicsheade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127"/>
          <a:stretch>
            <a:fillRect/>
          </a:stretch>
        </p:blipFill>
        <p:spPr bwMode="auto">
          <a:xfrm>
            <a:off x="7591425" y="0"/>
            <a:ext cx="1552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474F-83C4-46D4-BA89-33085FF5A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86775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171950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447800"/>
            <a:ext cx="4173538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201CF-A403-4984-85C5-3DF4FE31D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86775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171950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81550" y="1447800"/>
            <a:ext cx="4173538" cy="46847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F1C0B-6517-4894-928D-92A83815A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86775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497888" cy="46847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B2E2B-EB92-46E1-B28A-FEF5C3667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35F4D-A351-44E3-BFC0-7D79C652F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BA11B-20C4-4659-9EBE-A4FE3CFA2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C831-4374-481B-824D-63C7D6A5F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1C65F-3443-4FD7-947B-9AC20B07F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C9DA3-9724-4493-ACDD-6D6E45D8D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6231-6AE2-490B-AA35-6A8526300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E42A5-073A-4A84-9B4A-2AAEB26FE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67EE8-C33F-4222-B864-5E39FA7FF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/>
          <p:cNvSpPr>
            <a:spLocks noChangeArrowheads="1"/>
          </p:cNvSpPr>
          <p:nvPr/>
        </p:nvSpPr>
        <p:spPr bwMode="gray">
          <a:xfrm>
            <a:off x="381000" y="1295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+mn-ea"/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4313"/>
            <a:ext cx="84867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97888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itchFamily="-107" charset="0"/>
              </a:defRPr>
            </a:lvl1pPr>
          </a:lstStyle>
          <a:p>
            <a:pPr>
              <a:defRPr/>
            </a:pPr>
            <a:fld id="{358223AD-A164-47AD-AA29-7B7DD6977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14" descr="newlogotran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0999" y="6445756"/>
            <a:ext cx="1141703" cy="33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4" name="Rectangle 16"/>
          <p:cNvSpPr>
            <a:spLocks noChangeArrowheads="1"/>
          </p:cNvSpPr>
          <p:nvPr/>
        </p:nvSpPr>
        <p:spPr bwMode="gray">
          <a:xfrm>
            <a:off x="52388" y="6343650"/>
            <a:ext cx="6802437" cy="746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400800"/>
            <a:ext cx="1235676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6" r:id="rId13"/>
    <p:sldLayoutId id="2147483783" r:id="rId14"/>
    <p:sldLayoutId id="2147483784" r:id="rId15"/>
    <p:sldLayoutId id="214748378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+mj-lt"/>
          <a:ea typeface="ＭＳ Ｐゴシック" pitchFamily="-107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  <a:ea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  <a:ea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  <a:ea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  <a:ea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pitchFamily="-107" charset="-128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pitchFamily="-107" charset="-128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Excel_Sheet2.xlsx"/><Relationship Id="rId5" Type="http://schemas.openxmlformats.org/officeDocument/2006/relationships/image" Target="../media/image1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23618"/>
            <a:ext cx="7653482" cy="11620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Why don’t my </a:t>
            </a:r>
            <a:r>
              <a:rPr lang="en-US" sz="3600" dirty="0" err="1" smtClean="0"/>
              <a:t>Hyprop</a:t>
            </a:r>
            <a:r>
              <a:rPr lang="en-US" sz="3600" dirty="0" smtClean="0"/>
              <a:t> and WP4C Soil Moisture Characteristic Curves align?</a:t>
            </a:r>
            <a:endParaRPr lang="en-US" sz="3600" dirty="0"/>
          </a:p>
        </p:txBody>
      </p:sp>
      <p:pic>
        <p:nvPicPr>
          <p:cNvPr id="4" name="Picture 4" descr="wp4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3103" y="3139028"/>
            <a:ext cx="3468885" cy="32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7" y="4102631"/>
            <a:ext cx="3759200" cy="2159000"/>
          </a:xfrm>
          <a:prstGeom prst="rect">
            <a:avLst/>
          </a:prstGeom>
        </p:spPr>
      </p:pic>
      <p:pic>
        <p:nvPicPr>
          <p:cNvPr id="6" name="Immagine 7"/>
          <p:cNvPicPr>
            <a:picLocks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4" t="1777" r="3577" b="1912"/>
          <a:stretch/>
        </p:blipFill>
        <p:spPr bwMode="auto">
          <a:xfrm>
            <a:off x="157339" y="1393514"/>
            <a:ext cx="5315856" cy="27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2607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Osmotic potential offset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342" y="1293051"/>
            <a:ext cx="6077807" cy="42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6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Example with 1.4 </a:t>
            </a:r>
            <a:r>
              <a:rPr lang="en-US" sz="3200" dirty="0" err="1" smtClean="0"/>
              <a:t>dS</a:t>
            </a:r>
            <a:r>
              <a:rPr lang="en-US" sz="3200" dirty="0" smtClean="0"/>
              <a:t>/m saturation extract EC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83" y="1685917"/>
            <a:ext cx="5631268" cy="39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4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047"/>
            <a:ext cx="8229600" cy="1143000"/>
          </a:xfrm>
        </p:spPr>
        <p:txBody>
          <a:bodyPr/>
          <a:lstStyle/>
          <a:p>
            <a:r>
              <a:rPr lang="en-US" dirty="0" smtClean="0"/>
              <a:t>Correcting osmotic offset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180689"/>
              </p:ext>
            </p:extLst>
          </p:nvPr>
        </p:nvGraphicFramePr>
        <p:xfrm>
          <a:off x="2457450" y="1955800"/>
          <a:ext cx="31527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079500" imgH="215900" progId="Equation.3">
                  <p:embed/>
                </p:oleObj>
              </mc:Choice>
              <mc:Fallback>
                <p:oleObj name="Equation" r:id="rId3" imgW="1079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7450" y="1955800"/>
                        <a:ext cx="3152775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211190" y="2661493"/>
            <a:ext cx="450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Ψ</a:t>
            </a:r>
            <a:r>
              <a:rPr lang="en-US" i="1" baseline="-25000" dirty="0" err="1" smtClean="0"/>
              <a:t>os</a:t>
            </a:r>
            <a:r>
              <a:rPr lang="en-US" i="1" dirty="0" smtClean="0"/>
              <a:t> </a:t>
            </a:r>
            <a:r>
              <a:rPr lang="en-US" dirty="0" smtClean="0"/>
              <a:t>is osmotic potential at saturation (</a:t>
            </a:r>
            <a:r>
              <a:rPr lang="en-US" dirty="0" err="1" smtClean="0"/>
              <a:t>MPa</a:t>
            </a:r>
            <a:r>
              <a:rPr lang="en-US" dirty="0" smtClean="0"/>
              <a:t>)</a:t>
            </a:r>
          </a:p>
          <a:p>
            <a:r>
              <a:rPr lang="en-US" i="1" dirty="0" err="1" smtClean="0"/>
              <a:t>EC</a:t>
            </a:r>
            <a:r>
              <a:rPr lang="en-US" i="1" baseline="-25000" dirty="0" err="1" smtClean="0"/>
              <a:t>e</a:t>
            </a:r>
            <a:r>
              <a:rPr lang="en-US" dirty="0" smtClean="0"/>
              <a:t> is saturation extract EC (</a:t>
            </a:r>
            <a:r>
              <a:rPr lang="en-US" dirty="0" err="1" smtClean="0"/>
              <a:t>dS</a:t>
            </a:r>
            <a:r>
              <a:rPr lang="en-US" dirty="0"/>
              <a:t>/</a:t>
            </a:r>
            <a:r>
              <a:rPr lang="en-US" dirty="0" smtClean="0"/>
              <a:t>m)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1435" y="14214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Step 1:  Determine osmotic potential of saturated soil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01035" y="4519189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Or</a:t>
            </a:r>
            <a:r>
              <a:rPr lang="en-US" dirty="0" smtClean="0"/>
              <a:t> measure </a:t>
            </a:r>
            <a:r>
              <a:rPr lang="en-US" i="1" dirty="0" err="1"/>
              <a:t>Ψ</a:t>
            </a:r>
            <a:r>
              <a:rPr lang="en-US" i="1" baseline="-25000" dirty="0" err="1"/>
              <a:t>os</a:t>
            </a:r>
            <a:r>
              <a:rPr lang="en-US" dirty="0" smtClean="0"/>
              <a:t> of saturated soil with WP4C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9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911"/>
            <a:ext cx="8229600" cy="803455"/>
          </a:xfrm>
        </p:spPr>
        <p:txBody>
          <a:bodyPr/>
          <a:lstStyle/>
          <a:p>
            <a:r>
              <a:rPr lang="en-US" dirty="0" smtClean="0"/>
              <a:t>Correcting osmotic offset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148682"/>
              </p:ext>
            </p:extLst>
          </p:nvPr>
        </p:nvGraphicFramePr>
        <p:xfrm>
          <a:off x="3592307" y="1927777"/>
          <a:ext cx="1501839" cy="80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Equation" r:id="rId3" imgW="736600" imgH="393700" progId="Equation.3">
                  <p:embed/>
                </p:oleObj>
              </mc:Choice>
              <mc:Fallback>
                <p:oleObj name="Equation" r:id="rId3" imgW="736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2307" y="1927777"/>
                        <a:ext cx="1501839" cy="802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8337" y="1377657"/>
            <a:ext cx="675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Step 2: Determine osmotic potential across all water content levels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3624" y="3195382"/>
            <a:ext cx="5442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Ψ</a:t>
            </a:r>
            <a:r>
              <a:rPr lang="en-US" i="1" baseline="-25000" dirty="0" err="1" smtClean="0"/>
              <a:t>o</a:t>
            </a:r>
            <a:r>
              <a:rPr lang="en-US" dirty="0" smtClean="0"/>
              <a:t> is osmotic potential at a given water content level w</a:t>
            </a:r>
            <a:endParaRPr lang="en-US" i="1" dirty="0" smtClean="0"/>
          </a:p>
          <a:p>
            <a:r>
              <a:rPr lang="en-US" i="1" dirty="0" err="1" smtClean="0"/>
              <a:t>w</a:t>
            </a:r>
            <a:r>
              <a:rPr lang="en-US" i="1" baseline="-25000" dirty="0" err="1" smtClean="0"/>
              <a:t>s</a:t>
            </a:r>
            <a:r>
              <a:rPr lang="en-US" dirty="0" smtClean="0"/>
              <a:t> is water content at saturation</a:t>
            </a:r>
          </a:p>
        </p:txBody>
      </p:sp>
    </p:spTree>
    <p:extLst>
      <p:ext uri="{BB962C8B-B14F-4D97-AF65-F5344CB8AC3E}">
        <p14:creationId xmlns:p14="http://schemas.microsoft.com/office/powerpoint/2010/main" val="327409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Osmotic potential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0072"/>
            <a:ext cx="8229600" cy="674760"/>
          </a:xfrm>
        </p:spPr>
        <p:txBody>
          <a:bodyPr/>
          <a:lstStyle/>
          <a:p>
            <a:r>
              <a:rPr lang="en-US" dirty="0" smtClean="0"/>
              <a:t>0.46 </a:t>
            </a:r>
            <a:r>
              <a:rPr lang="en-US" dirty="0" err="1" smtClean="0"/>
              <a:t>dS</a:t>
            </a:r>
            <a:r>
              <a:rPr lang="en-US" dirty="0" smtClean="0"/>
              <a:t>/m </a:t>
            </a:r>
            <a:r>
              <a:rPr lang="en-US" dirty="0" err="1" smtClean="0"/>
              <a:t>EC</a:t>
            </a:r>
            <a:r>
              <a:rPr lang="en-US" baseline="-25000" dirty="0" err="1" smtClean="0"/>
              <a:t>e</a:t>
            </a:r>
            <a:endParaRPr lang="en-US" baseline="-25000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759080"/>
              </p:ext>
            </p:extLst>
          </p:nvPr>
        </p:nvGraphicFramePr>
        <p:xfrm>
          <a:off x="0" y="2084832"/>
          <a:ext cx="9144000" cy="477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Worksheet" r:id="rId4" imgW="6350000" imgH="3314700" progId="Excel.Sheet.12">
                  <p:embed/>
                </p:oleObj>
              </mc:Choice>
              <mc:Fallback>
                <p:oleObj name="Worksheet" r:id="rId4" imgW="6350000" imgH="331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084832"/>
                        <a:ext cx="9144000" cy="4773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4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Osmotic potential example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317118"/>
              </p:ext>
            </p:extLst>
          </p:nvPr>
        </p:nvGraphicFramePr>
        <p:xfrm>
          <a:off x="92228" y="2154013"/>
          <a:ext cx="9051772" cy="470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Worksheet" r:id="rId4" imgW="9677400" imgH="5029200" progId="Excel.Sheet.12">
                  <p:embed/>
                </p:oleObj>
              </mc:Choice>
              <mc:Fallback>
                <p:oleObj name="Worksheet" r:id="rId4" imgW="9677400" imgH="502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228" y="2154013"/>
                        <a:ext cx="9051772" cy="470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649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for wet end SMCCs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89864" y="1872960"/>
            <a:ext cx="5257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Temperature stability is the key!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660899" y="3290016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Let’s go to the lab and practice</a:t>
            </a:r>
          </a:p>
        </p:txBody>
      </p:sp>
    </p:spTree>
    <p:extLst>
      <p:ext uri="{BB962C8B-B14F-4D97-AF65-F5344CB8AC3E}">
        <p14:creationId xmlns:p14="http://schemas.microsoft.com/office/powerpoint/2010/main" val="341476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reasons for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Hysteresis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Osmotic potential offset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7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steres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17" y="960437"/>
            <a:ext cx="7694759" cy="5897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227" y="274638"/>
            <a:ext cx="4079609" cy="685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Hysteresis in SMCC</a:t>
            </a:r>
          </a:p>
        </p:txBody>
      </p:sp>
      <p:sp>
        <p:nvSpPr>
          <p:cNvPr id="6" name="Donut 5"/>
          <p:cNvSpPr/>
          <p:nvPr/>
        </p:nvSpPr>
        <p:spPr bwMode="auto">
          <a:xfrm rot="16546391">
            <a:off x="3564391" y="3364186"/>
            <a:ext cx="533180" cy="4729173"/>
          </a:xfrm>
          <a:prstGeom prst="donut">
            <a:avLst>
              <a:gd name="adj" fmla="val 39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8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751" y="267809"/>
            <a:ext cx="7973102" cy="685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Hysteresis observed in all samples (even sand)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 descr="hyst s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90" y="1281134"/>
            <a:ext cx="7231793" cy="55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4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Schwana</a:t>
            </a:r>
            <a:r>
              <a:rPr lang="en-US" sz="3600" dirty="0" smtClean="0"/>
              <a:t> loamy fine sand</a:t>
            </a:r>
            <a:endParaRPr lang="en-US" sz="3600" dirty="0"/>
          </a:p>
        </p:txBody>
      </p:sp>
      <p:pic>
        <p:nvPicPr>
          <p:cNvPr id="4" name="Immagine 7"/>
          <p:cNvPicPr>
            <a:picLocks noGrp="1"/>
          </p:cNvPicPr>
          <p:nvPr>
            <p:ph idx="1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4" t="1777" r="3577" b="1912"/>
          <a:stretch/>
        </p:blipFill>
        <p:spPr>
          <a:xfrm>
            <a:off x="971904" y="1490165"/>
            <a:ext cx="7749318" cy="460007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50830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Palouse silt loam</a:t>
            </a:r>
            <a:endParaRPr lang="en-US" sz="3600" dirty="0"/>
          </a:p>
        </p:txBody>
      </p:sp>
      <p:pic>
        <p:nvPicPr>
          <p:cNvPr id="4" name="Immagine 1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" r="64"/>
          <a:stretch>
            <a:fillRect/>
          </a:stretch>
        </p:blipFill>
        <p:spPr>
          <a:xfrm>
            <a:off x="685800" y="1600200"/>
            <a:ext cx="8269288" cy="4395651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88541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8" y="984915"/>
            <a:ext cx="9045331" cy="50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avoid hysteresis offset?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WP4C samples from drying soil instead of moistening soil</a:t>
            </a:r>
          </a:p>
          <a:p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Let’s go to the lab and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4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Osmotic potential offset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Hyprop</a:t>
            </a:r>
            <a:r>
              <a:rPr lang="en-US" dirty="0" smtClean="0"/>
              <a:t> measures matric component of water potential</a:t>
            </a:r>
          </a:p>
          <a:p>
            <a:r>
              <a:rPr lang="en-US" dirty="0" smtClean="0"/>
              <a:t>WP4C measures total water potential or matric + osmotic potential</a:t>
            </a:r>
          </a:p>
          <a:p>
            <a:r>
              <a:rPr lang="en-US" dirty="0" smtClean="0"/>
              <a:t>Soils with low salinity (low EC), no problem</a:t>
            </a:r>
          </a:p>
          <a:p>
            <a:r>
              <a:rPr lang="en-US" dirty="0" smtClean="0"/>
              <a:t>Saline or high EC soils, osmotic offset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06239"/>
      </p:ext>
    </p:extLst>
  </p:cSld>
  <p:clrMapOvr>
    <a:masterClrMapping/>
  </p:clrMapOvr>
</p:sld>
</file>

<file path=ppt/theme/theme1.xml><?xml version="1.0" encoding="utf-8"?>
<a:theme xmlns:a="http://schemas.openxmlformats.org/drawingml/2006/main" name="Volcani Center Seminar 2008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Volcani Center Seminar 2008</Template>
  <TotalTime>4975</TotalTime>
  <Words>215</Words>
  <Application>Microsoft Macintosh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Volcani Center Seminar 2008</vt:lpstr>
      <vt:lpstr>Equation</vt:lpstr>
      <vt:lpstr>Worksheet</vt:lpstr>
      <vt:lpstr>Why don’t my Hyprop and WP4C Soil Moisture Characteristic Curves align?</vt:lpstr>
      <vt:lpstr>2 reasons for shift</vt:lpstr>
      <vt:lpstr>PowerPoint Presentation</vt:lpstr>
      <vt:lpstr>PowerPoint Presentation</vt:lpstr>
      <vt:lpstr>Schwana loamy fine sand</vt:lpstr>
      <vt:lpstr>Palouse silt loam</vt:lpstr>
      <vt:lpstr>PowerPoint Presentation</vt:lpstr>
      <vt:lpstr>How do I avoid hysteresis offset?</vt:lpstr>
      <vt:lpstr>Osmotic potential offset</vt:lpstr>
      <vt:lpstr>Osmotic potential offset</vt:lpstr>
      <vt:lpstr>Example with 1.4 dS/m saturation extract EC </vt:lpstr>
      <vt:lpstr>Correcting osmotic offset</vt:lpstr>
      <vt:lpstr>Correcting osmotic offset</vt:lpstr>
      <vt:lpstr>Osmotic potential example </vt:lpstr>
      <vt:lpstr>Osmotic potential example </vt:lpstr>
      <vt:lpstr>Best practices for wet end SMCCs</vt:lpstr>
    </vt:vector>
  </TitlesOfParts>
  <Company>Decagon Devices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instrumentation for soil moisture and plant stress measurement: An approach to irrigation water management</dc:title>
  <dc:creator>Colin S. Campbell</dc:creator>
  <cp:lastModifiedBy>Doug Cobos</cp:lastModifiedBy>
  <cp:revision>346</cp:revision>
  <dcterms:created xsi:type="dcterms:W3CDTF">2008-09-19T19:19:10Z</dcterms:created>
  <dcterms:modified xsi:type="dcterms:W3CDTF">2015-05-26T16:12:26Z</dcterms:modified>
</cp:coreProperties>
</file>