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sldIdLst>
    <p:sldId id="256" r:id="rId2"/>
    <p:sldId id="298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9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99" r:id="rId29"/>
    <p:sldId id="300" r:id="rId30"/>
    <p:sldId id="288" r:id="rId31"/>
    <p:sldId id="289" r:id="rId32"/>
    <p:sldId id="290" r:id="rId33"/>
    <p:sldId id="295" r:id="rId34"/>
    <p:sldId id="296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C2E"/>
    <a:srgbClr val="96002E"/>
    <a:srgbClr val="0000FF"/>
    <a:srgbClr val="00644A"/>
    <a:srgbClr val="990000"/>
    <a:srgbClr val="000066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fld id="{16576E1A-3D27-4925-A975-1F16C7D4A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DB7EB-E735-4A11-A954-B6AEE937F8B3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4170-A407-4FD1-9614-FB2269502E63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D99F-81E6-43EF-99FB-FFFC5EB30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9EDE-90FC-40EE-A3C8-9F94478F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0B35-3AA7-4313-91B0-7566BF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5331-4528-4016-925D-F763B69B7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SPhysicsheader.gif"/>
          <p:cNvPicPr>
            <a:picLocks noChangeAspect="1"/>
          </p:cNvPicPr>
          <p:nvPr userDrawn="1"/>
        </p:nvPicPr>
        <p:blipFill>
          <a:blip r:embed="rId2" cstate="print"/>
          <a:srcRect r="74127"/>
          <a:stretch>
            <a:fillRect/>
          </a:stretch>
        </p:blipFill>
        <p:spPr bwMode="auto">
          <a:xfrm>
            <a:off x="7591425" y="0"/>
            <a:ext cx="1552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474F-83C4-46D4-BA89-33085FF5A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1719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173538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01CF-A403-4984-85C5-3DF4FE31D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1719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81550" y="1447800"/>
            <a:ext cx="4173538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1C0B-6517-4894-928D-92A83815A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97888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2E2B-EB92-46E1-B28A-FEF5C366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5F4D-A351-44E3-BFC0-7D79C652F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A11B-20C4-4659-9EBE-A4FE3CFA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C831-4374-481B-824D-63C7D6A5F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C65F-3443-4FD7-947B-9AC20B07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9DA3-9724-4493-ACDD-6D6E45D8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6231-6AE2-490B-AA35-6A852630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42A5-073A-4A84-9B4A-2AAEB26F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7EE8-C33F-4222-B864-5E39FA7FF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ChangeArrowheads="1"/>
          </p:cNvSpPr>
          <p:nvPr/>
        </p:nvSpPr>
        <p:spPr bwMode="gray">
          <a:xfrm>
            <a:off x="381000" y="1295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+mn-ea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4313"/>
            <a:ext cx="8486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9788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-107" charset="0"/>
              </a:defRPr>
            </a:lvl1pPr>
          </a:lstStyle>
          <a:p>
            <a:pPr>
              <a:defRPr/>
            </a:pPr>
            <a:fld id="{358223AD-A164-47AD-AA29-7B7DD697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4" descr="newlogotran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34200" y="6096000"/>
            <a:ext cx="1905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Rectangle 16"/>
          <p:cNvSpPr>
            <a:spLocks noChangeArrowheads="1"/>
          </p:cNvSpPr>
          <p:nvPr/>
        </p:nvSpPr>
        <p:spPr bwMode="gray">
          <a:xfrm>
            <a:off x="52388" y="6343650"/>
            <a:ext cx="6802437" cy="746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+mn-ea"/>
            </a:endParaRPr>
          </a:p>
        </p:txBody>
      </p:sp>
      <p:pic>
        <p:nvPicPr>
          <p:cNvPr id="3082" name="Picture 20" descr="SPhysicsheader.gif"/>
          <p:cNvPicPr>
            <a:picLocks noChangeAspect="1"/>
          </p:cNvPicPr>
          <p:nvPr userDrawn="1"/>
        </p:nvPicPr>
        <p:blipFill>
          <a:blip r:embed="rId19" cstate="print"/>
          <a:srcRect r="74127"/>
          <a:stretch>
            <a:fillRect/>
          </a:stretch>
        </p:blipFill>
        <p:spPr bwMode="auto">
          <a:xfrm>
            <a:off x="0" y="5848350"/>
            <a:ext cx="1552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6" r:id="rId13"/>
    <p:sldLayoutId id="2147483783" r:id="rId14"/>
    <p:sldLayoutId id="2147483784" r:id="rId15"/>
    <p:sldLayoutId id="214748378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7696200" cy="1219200"/>
          </a:xfrm>
        </p:spPr>
        <p:txBody>
          <a:bodyPr/>
          <a:lstStyle/>
          <a:p>
            <a:pPr eaLnBrk="1" hangingPunct="1"/>
            <a:r>
              <a:rPr lang="en-US" sz="3600" smtClean="0"/>
              <a:t>Soil Water Potential Measurement</a:t>
            </a: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2209800" y="4495800"/>
            <a:ext cx="5715000" cy="1676400"/>
          </a:xfrm>
        </p:spPr>
        <p:txBody>
          <a:bodyPr/>
          <a:lstStyle/>
          <a:p>
            <a:r>
              <a:rPr lang="en-US" sz="2400" dirty="0" smtClean="0"/>
              <a:t>Douglas R. Cobos, Ph.D.</a:t>
            </a:r>
          </a:p>
          <a:p>
            <a:r>
              <a:rPr lang="en-US" sz="2400" dirty="0" smtClean="0"/>
              <a:t>Decagon Devices and Washington State University</a:t>
            </a:r>
          </a:p>
        </p:txBody>
      </p:sp>
      <p:pic>
        <p:nvPicPr>
          <p:cNvPr id="5124" name="Picture 4" descr="wp4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28956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2" descr="matr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19034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805263b657"/>
          <p:cNvPicPr>
            <a:picLocks noChangeAspect="1" noChangeArrowheads="1"/>
          </p:cNvPicPr>
          <p:nvPr/>
        </p:nvPicPr>
        <p:blipFill>
          <a:blip r:embed="rId4" cstate="print"/>
          <a:srcRect l="50000" t="12000"/>
          <a:stretch>
            <a:fillRect/>
          </a:stretch>
        </p:blipFill>
        <p:spPr bwMode="auto">
          <a:xfrm>
            <a:off x="8058150" y="1371600"/>
            <a:ext cx="1085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ct55cut"/>
          <p:cNvPicPr>
            <a:picLocks noChangeAspect="1" noChangeArrowheads="1"/>
          </p:cNvPicPr>
          <p:nvPr/>
        </p:nvPicPr>
        <p:blipFill>
          <a:blip r:embed="rId5" cstate="print"/>
          <a:srcRect b="15384"/>
          <a:stretch>
            <a:fillRect/>
          </a:stretch>
        </p:blipFill>
        <p:spPr bwMode="auto">
          <a:xfrm>
            <a:off x="1066800" y="1524000"/>
            <a:ext cx="14430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potential unit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779588"/>
          <a:ext cx="8458201" cy="4086228"/>
        </p:xfrm>
        <a:graphic>
          <a:graphicData uri="http://schemas.openxmlformats.org/drawingml/2006/table">
            <a:tbl>
              <a:tblPr/>
              <a:tblGrid>
                <a:gridCol w="1410141"/>
                <a:gridCol w="1410141"/>
                <a:gridCol w="1408819"/>
                <a:gridCol w="1410141"/>
                <a:gridCol w="1408818"/>
                <a:gridCol w="1410141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Condition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Water Potential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MPa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Water Potential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(m 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Relative Humidity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(h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Freezing Point (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Osmolality (mol/kg)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FC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-0.033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-3.4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0.9998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-0.025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0.013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0.9992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-0.076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0.041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-0.764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0.411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PWP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9C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-1.5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9C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-15.3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9C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0.989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9C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-1.146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9C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0.617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9C2E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0.929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-7.635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4.105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-10204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0.478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-76.352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-107" charset="0"/>
                          <a:ea typeface="ＭＳ Ｐゴシック" pitchFamily="-107" charset="-128"/>
                        </a:rPr>
                        <a:t>41.049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86775" cy="1004888"/>
          </a:xfrm>
        </p:spPr>
        <p:txBody>
          <a:bodyPr/>
          <a:lstStyle/>
          <a:p>
            <a:pPr eaLnBrk="1" hangingPunct="1"/>
            <a:r>
              <a:rPr lang="en-US" sz="4000" smtClean="0"/>
              <a:t>Water Potential and Relative Humidity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772400" cy="4684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Relative humidity (air)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	</a:t>
            </a:r>
            <a:r>
              <a:rPr lang="en-US" sz="2800" i="1" smtClean="0"/>
              <a:t>h</a:t>
            </a:r>
            <a:r>
              <a:rPr lang="en-US" sz="2800" i="1" baseline="-25000" smtClean="0"/>
              <a:t>r</a:t>
            </a:r>
            <a:r>
              <a:rPr lang="en-US" sz="2800" i="1" smtClean="0"/>
              <a:t> = p/p</a:t>
            </a:r>
            <a:r>
              <a:rPr lang="en-US" sz="2800" i="1" baseline="-25000" smtClean="0"/>
              <a:t>o</a:t>
            </a:r>
            <a:endParaRPr lang="en-US" sz="2800" baseline="-250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where p is partial pressure of water vapor, p</a:t>
            </a:r>
            <a:r>
              <a:rPr lang="en-US" sz="2800" baseline="-25000" smtClean="0"/>
              <a:t>o</a:t>
            </a:r>
            <a:r>
              <a:rPr lang="en-US" sz="2800" smtClean="0"/>
              <a:t> is air pressure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Relative humidity and water potential related by the Kelvin equation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	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895600" y="4876800"/>
          <a:ext cx="2555875" cy="1296988"/>
        </p:xfrm>
        <a:graphic>
          <a:graphicData uri="http://schemas.openxmlformats.org/presentationml/2006/ole">
            <p:oleObj spid="_x0000_s1026" name="Equation" r:id="rId3" imgW="850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H="1">
            <a:off x="3048000" y="6019800"/>
            <a:ext cx="5029200" cy="0"/>
          </a:xfrm>
          <a:prstGeom prst="line">
            <a:avLst/>
          </a:prstGeom>
          <a:noFill/>
          <a:ln w="12700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73125"/>
          </a:xfrm>
        </p:spPr>
        <p:txBody>
          <a:bodyPr/>
          <a:lstStyle/>
          <a:p>
            <a:pPr eaLnBrk="1" hangingPunct="1"/>
            <a:r>
              <a:rPr lang="en-US" sz="3600" smtClean="0"/>
              <a:t>Water potentials in SPAC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81000" y="2286000"/>
            <a:ext cx="3124200" cy="4572000"/>
            <a:chOff x="336" y="1584"/>
            <a:chExt cx="1733" cy="2688"/>
          </a:xfrm>
        </p:grpSpPr>
        <p:sp>
          <p:nvSpPr>
            <p:cNvPr id="15389" name="Rectangle 5"/>
            <p:cNvSpPr>
              <a:spLocks noChangeArrowheads="1"/>
            </p:cNvSpPr>
            <p:nvPr/>
          </p:nvSpPr>
          <p:spPr bwMode="auto">
            <a:xfrm>
              <a:off x="528" y="3264"/>
              <a:ext cx="1296" cy="100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6"/>
            <p:cNvSpPr>
              <a:spLocks noChangeShapeType="1"/>
            </p:cNvSpPr>
            <p:nvPr/>
          </p:nvSpPr>
          <p:spPr bwMode="auto">
            <a:xfrm>
              <a:off x="2069" y="376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7"/>
            <p:cNvSpPr>
              <a:spLocks noChangeShapeType="1"/>
            </p:cNvSpPr>
            <p:nvPr/>
          </p:nvSpPr>
          <p:spPr bwMode="auto">
            <a:xfrm flipH="1">
              <a:off x="1026" y="3267"/>
              <a:ext cx="91" cy="3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8"/>
            <p:cNvSpPr>
              <a:spLocks noChangeShapeType="1"/>
            </p:cNvSpPr>
            <p:nvPr/>
          </p:nvSpPr>
          <p:spPr bwMode="auto">
            <a:xfrm>
              <a:off x="1071" y="3403"/>
              <a:ext cx="91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9"/>
            <p:cNvSpPr>
              <a:spLocks noChangeShapeType="1"/>
            </p:cNvSpPr>
            <p:nvPr/>
          </p:nvSpPr>
          <p:spPr bwMode="auto">
            <a:xfrm flipH="1">
              <a:off x="1026" y="3494"/>
              <a:ext cx="91" cy="3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10"/>
            <p:cNvSpPr>
              <a:spLocks noChangeShapeType="1"/>
            </p:cNvSpPr>
            <p:nvPr/>
          </p:nvSpPr>
          <p:spPr bwMode="auto">
            <a:xfrm>
              <a:off x="1207" y="3267"/>
              <a:ext cx="0" cy="4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1"/>
            <p:cNvSpPr>
              <a:spLocks noChangeShapeType="1"/>
            </p:cNvSpPr>
            <p:nvPr/>
          </p:nvSpPr>
          <p:spPr bwMode="auto">
            <a:xfrm>
              <a:off x="1207" y="3449"/>
              <a:ext cx="227" cy="36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12"/>
            <p:cNvSpPr>
              <a:spLocks noChangeShapeType="1"/>
            </p:cNvSpPr>
            <p:nvPr/>
          </p:nvSpPr>
          <p:spPr bwMode="auto">
            <a:xfrm flipH="1">
              <a:off x="1117" y="3675"/>
              <a:ext cx="9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3"/>
            <p:cNvSpPr>
              <a:spLocks noChangeShapeType="1"/>
            </p:cNvSpPr>
            <p:nvPr/>
          </p:nvSpPr>
          <p:spPr bwMode="auto">
            <a:xfrm flipH="1">
              <a:off x="1253" y="3675"/>
              <a:ext cx="91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14"/>
            <p:cNvSpPr>
              <a:spLocks noChangeShapeType="1"/>
            </p:cNvSpPr>
            <p:nvPr/>
          </p:nvSpPr>
          <p:spPr bwMode="auto">
            <a:xfrm flipH="1">
              <a:off x="754" y="3766"/>
              <a:ext cx="272" cy="4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15"/>
            <p:cNvSpPr>
              <a:spLocks noChangeShapeType="1"/>
            </p:cNvSpPr>
            <p:nvPr/>
          </p:nvSpPr>
          <p:spPr bwMode="auto">
            <a:xfrm flipH="1">
              <a:off x="754" y="3449"/>
              <a:ext cx="317" cy="18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16"/>
            <p:cNvSpPr>
              <a:spLocks noChangeShapeType="1"/>
            </p:cNvSpPr>
            <p:nvPr/>
          </p:nvSpPr>
          <p:spPr bwMode="auto">
            <a:xfrm>
              <a:off x="935" y="3539"/>
              <a:ext cx="45" cy="1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17"/>
            <p:cNvSpPr>
              <a:spLocks noChangeShapeType="1"/>
            </p:cNvSpPr>
            <p:nvPr/>
          </p:nvSpPr>
          <p:spPr bwMode="auto">
            <a:xfrm flipV="1">
              <a:off x="1298" y="3539"/>
              <a:ext cx="91" cy="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18"/>
            <p:cNvSpPr>
              <a:spLocks noChangeShapeType="1"/>
            </p:cNvSpPr>
            <p:nvPr/>
          </p:nvSpPr>
          <p:spPr bwMode="auto">
            <a:xfrm>
              <a:off x="1207" y="3358"/>
              <a:ext cx="137" cy="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03" name="Picture 19" descr="na01441_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1584"/>
              <a:ext cx="1637" cy="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916" name="Cloud"/>
          <p:cNvSpPr>
            <a:spLocks noChangeAspect="1" noEditPoints="1" noChangeArrowheads="1"/>
          </p:cNvSpPr>
          <p:nvPr/>
        </p:nvSpPr>
        <p:spPr bwMode="auto">
          <a:xfrm>
            <a:off x="228600" y="1219200"/>
            <a:ext cx="1447800" cy="969963"/>
          </a:xfrm>
          <a:custGeom>
            <a:avLst/>
            <a:gdLst>
              <a:gd name="T0" fmla="*/ 4491 w 21600"/>
              <a:gd name="T1" fmla="*/ 484982 h 21600"/>
              <a:gd name="T2" fmla="*/ 723900 w 21600"/>
              <a:gd name="T3" fmla="*/ 968930 h 21600"/>
              <a:gd name="T4" fmla="*/ 1446593 w 21600"/>
              <a:gd name="T5" fmla="*/ 484982 h 21600"/>
              <a:gd name="T6" fmla="*/ 723900 w 21600"/>
              <a:gd name="T7" fmla="*/ 554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15366" name="Line 21"/>
          <p:cNvSpPr>
            <a:spLocks noChangeShapeType="1"/>
          </p:cNvSpPr>
          <p:nvPr/>
        </p:nvSpPr>
        <p:spPr bwMode="auto">
          <a:xfrm flipH="1">
            <a:off x="2286000" y="5943600"/>
            <a:ext cx="533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22"/>
          <p:cNvSpPr>
            <a:spLocks noChangeShapeType="1"/>
          </p:cNvSpPr>
          <p:nvPr/>
        </p:nvSpPr>
        <p:spPr bwMode="auto">
          <a:xfrm flipV="1">
            <a:off x="1905000" y="3657600"/>
            <a:ext cx="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23"/>
          <p:cNvSpPr>
            <a:spLocks noChangeShapeType="1"/>
          </p:cNvSpPr>
          <p:nvPr/>
        </p:nvSpPr>
        <p:spPr bwMode="auto">
          <a:xfrm flipH="1" flipV="1">
            <a:off x="1828800" y="6096000"/>
            <a:ext cx="76200" cy="457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24"/>
          <p:cNvSpPr>
            <a:spLocks noChangeShapeType="1"/>
          </p:cNvSpPr>
          <p:nvPr/>
        </p:nvSpPr>
        <p:spPr bwMode="auto">
          <a:xfrm flipH="1" flipV="1">
            <a:off x="2057400" y="6172200"/>
            <a:ext cx="3810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25"/>
          <p:cNvSpPr>
            <a:spLocks noChangeShapeType="1"/>
          </p:cNvSpPr>
          <p:nvPr/>
        </p:nvSpPr>
        <p:spPr bwMode="auto">
          <a:xfrm flipV="1">
            <a:off x="1143000" y="6019800"/>
            <a:ext cx="22860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26"/>
          <p:cNvSpPr>
            <a:spLocks noChangeShapeType="1"/>
          </p:cNvSpPr>
          <p:nvPr/>
        </p:nvSpPr>
        <p:spPr bwMode="auto">
          <a:xfrm>
            <a:off x="914400" y="5410200"/>
            <a:ext cx="457200" cy="228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27"/>
          <p:cNvSpPr>
            <a:spLocks noChangeShapeType="1"/>
          </p:cNvSpPr>
          <p:nvPr/>
        </p:nvSpPr>
        <p:spPr bwMode="auto">
          <a:xfrm flipH="1">
            <a:off x="381000" y="3962400"/>
            <a:ext cx="533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28"/>
          <p:cNvSpPr>
            <a:spLocks noChangeShapeType="1"/>
          </p:cNvSpPr>
          <p:nvPr/>
        </p:nvSpPr>
        <p:spPr bwMode="auto">
          <a:xfrm flipH="1" flipV="1">
            <a:off x="457200" y="2667000"/>
            <a:ext cx="3048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29"/>
          <p:cNvSpPr>
            <a:spLocks noChangeShapeType="1"/>
          </p:cNvSpPr>
          <p:nvPr/>
        </p:nvSpPr>
        <p:spPr bwMode="auto">
          <a:xfrm flipH="1" flipV="1">
            <a:off x="1905000" y="2057400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30"/>
          <p:cNvSpPr>
            <a:spLocks noChangeShapeType="1"/>
          </p:cNvSpPr>
          <p:nvPr/>
        </p:nvSpPr>
        <p:spPr bwMode="auto">
          <a:xfrm flipV="1">
            <a:off x="2667000" y="2438400"/>
            <a:ext cx="3048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31"/>
          <p:cNvSpPr>
            <a:spLocks noChangeShapeType="1"/>
          </p:cNvSpPr>
          <p:nvPr/>
        </p:nvSpPr>
        <p:spPr bwMode="auto">
          <a:xfrm>
            <a:off x="2971800" y="3810000"/>
            <a:ext cx="3048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32"/>
          <p:cNvSpPr txBox="1">
            <a:spLocks noChangeArrowheads="1"/>
          </p:cNvSpPr>
          <p:nvPr/>
        </p:nvSpPr>
        <p:spPr bwMode="auto">
          <a:xfrm>
            <a:off x="3352800" y="1439863"/>
            <a:ext cx="3636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Atmosphere 		</a:t>
            </a:r>
            <a:r>
              <a:rPr lang="en-US" sz="2800"/>
              <a:t>-100</a:t>
            </a:r>
          </a:p>
        </p:txBody>
      </p:sp>
      <p:sp>
        <p:nvSpPr>
          <p:cNvPr id="15378" name="Line 33"/>
          <p:cNvSpPr>
            <a:spLocks noChangeShapeType="1"/>
          </p:cNvSpPr>
          <p:nvPr/>
        </p:nvSpPr>
        <p:spPr bwMode="auto">
          <a:xfrm flipH="1">
            <a:off x="2209800" y="5410200"/>
            <a:ext cx="5867400" cy="0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34"/>
          <p:cNvSpPr>
            <a:spLocks noChangeShapeType="1"/>
          </p:cNvSpPr>
          <p:nvPr/>
        </p:nvSpPr>
        <p:spPr bwMode="auto">
          <a:xfrm flipH="1">
            <a:off x="1981200" y="4419600"/>
            <a:ext cx="60960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35"/>
          <p:cNvSpPr>
            <a:spLocks noChangeShapeType="1"/>
          </p:cNvSpPr>
          <p:nvPr/>
        </p:nvSpPr>
        <p:spPr bwMode="auto">
          <a:xfrm flipH="1">
            <a:off x="2514600" y="2895600"/>
            <a:ext cx="5715000" cy="0"/>
          </a:xfrm>
          <a:prstGeom prst="line">
            <a:avLst/>
          </a:prstGeom>
          <a:noFill/>
          <a:ln w="127000">
            <a:solidFill>
              <a:srgbClr val="99CC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Rectangle 36"/>
          <p:cNvSpPr>
            <a:spLocks noChangeArrowheads="1"/>
          </p:cNvSpPr>
          <p:nvPr/>
        </p:nvSpPr>
        <p:spPr bwMode="auto">
          <a:xfrm>
            <a:off x="4343400" y="1905000"/>
            <a:ext cx="220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-1.0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-0.7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-0.03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-0.03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5382" name="Rectangle 37"/>
          <p:cNvSpPr>
            <a:spLocks noChangeArrowheads="1"/>
          </p:cNvSpPr>
          <p:nvPr/>
        </p:nvSpPr>
        <p:spPr bwMode="auto">
          <a:xfrm>
            <a:off x="6400800" y="1905000"/>
            <a:ext cx="228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-3.0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-2.5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-1.7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r>
              <a:rPr lang="en-US" sz="2800"/>
              <a:t>-1.5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96002E"/>
              </a:buCl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5383" name="Text Box 38"/>
          <p:cNvSpPr txBox="1">
            <a:spLocks noChangeArrowheads="1"/>
          </p:cNvSpPr>
          <p:nvPr/>
        </p:nvSpPr>
        <p:spPr bwMode="auto">
          <a:xfrm>
            <a:off x="3886200" y="56340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Soil </a:t>
            </a:r>
          </a:p>
        </p:txBody>
      </p:sp>
      <p:sp>
        <p:nvSpPr>
          <p:cNvPr id="15384" name="Text Box 39"/>
          <p:cNvSpPr txBox="1">
            <a:spLocks noChangeArrowheads="1"/>
          </p:cNvSpPr>
          <p:nvPr/>
        </p:nvSpPr>
        <p:spPr bwMode="auto">
          <a:xfrm>
            <a:off x="3810000" y="49482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Root </a:t>
            </a:r>
          </a:p>
        </p:txBody>
      </p:sp>
      <p:sp>
        <p:nvSpPr>
          <p:cNvPr id="15385" name="Text Box 40"/>
          <p:cNvSpPr txBox="1">
            <a:spLocks noChangeArrowheads="1"/>
          </p:cNvSpPr>
          <p:nvPr/>
        </p:nvSpPr>
        <p:spPr bwMode="auto">
          <a:xfrm>
            <a:off x="3657600" y="3957638"/>
            <a:ext cx="868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Xylem </a:t>
            </a:r>
          </a:p>
        </p:txBody>
      </p:sp>
      <p:sp>
        <p:nvSpPr>
          <p:cNvPr id="15386" name="Text Box 41"/>
          <p:cNvSpPr txBox="1">
            <a:spLocks noChangeArrowheads="1"/>
          </p:cNvSpPr>
          <p:nvPr/>
        </p:nvSpPr>
        <p:spPr bwMode="auto">
          <a:xfrm>
            <a:off x="3733800" y="2433638"/>
            <a:ext cx="684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Leaf </a:t>
            </a:r>
          </a:p>
        </p:txBody>
      </p:sp>
      <p:sp>
        <p:nvSpPr>
          <p:cNvPr id="15387" name="Text Box 42"/>
          <p:cNvSpPr txBox="1">
            <a:spLocks noChangeArrowheads="1"/>
          </p:cNvSpPr>
          <p:nvPr/>
        </p:nvSpPr>
        <p:spPr bwMode="auto">
          <a:xfrm>
            <a:off x="4724400" y="60960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Field Capacity</a:t>
            </a:r>
          </a:p>
          <a:p>
            <a:pPr algn="ctr" eaLnBrk="1" hangingPunct="1"/>
            <a:r>
              <a:rPr lang="en-US" sz="1600"/>
              <a:t>(MPa)</a:t>
            </a:r>
          </a:p>
        </p:txBody>
      </p:sp>
      <p:sp>
        <p:nvSpPr>
          <p:cNvPr id="15388" name="Text Box 43"/>
          <p:cNvSpPr txBox="1">
            <a:spLocks noChangeArrowheads="1"/>
          </p:cNvSpPr>
          <p:nvPr/>
        </p:nvSpPr>
        <p:spPr bwMode="auto">
          <a:xfrm>
            <a:off x="6705600" y="6096000"/>
            <a:ext cx="1847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Permanent wilt</a:t>
            </a:r>
          </a:p>
          <a:p>
            <a:pPr algn="ctr" eaLnBrk="1" hangingPunct="1"/>
            <a:r>
              <a:rPr lang="en-US" sz="1600"/>
              <a:t>(MPa)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Soil Water Potential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Solid equilibration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Electrical resistance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Capacitance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Thermal conductivity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Liquid equilibration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Tensiometer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Vapor equilibration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Thermocouple psychrometer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Dew point potentiameter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Electrical Resistance Methods for Measuring Water Potential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6482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 smtClean="0">
                <a:ea typeface="+mn-ea"/>
              </a:rPr>
              <a:t>Standard matrix equilibrates with soil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 smtClean="0">
                <a:ea typeface="+mn-ea"/>
              </a:rPr>
              <a:t>Electrical resistance proportional to water content of matrix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 smtClean="0">
                <a:ea typeface="+mn-ea"/>
              </a:rPr>
              <a:t>Inexpensive, but poor stability, accuracy and response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 smtClean="0">
                <a:ea typeface="+mn-ea"/>
              </a:rPr>
              <a:t>Sensitive to salts in soil</a:t>
            </a:r>
          </a:p>
        </p:txBody>
      </p:sp>
      <p:pic>
        <p:nvPicPr>
          <p:cNvPr id="17412" name="Picture 4" descr="watermark-t"/>
          <p:cNvPicPr>
            <a:picLocks noChangeAspect="1" noChangeArrowheads="1"/>
          </p:cNvPicPr>
          <p:nvPr/>
        </p:nvPicPr>
        <p:blipFill>
          <a:blip r:embed="rId2" cstate="print"/>
          <a:srcRect l="47551"/>
          <a:stretch>
            <a:fillRect/>
          </a:stretch>
        </p:blipFill>
        <p:spPr bwMode="auto">
          <a:xfrm>
            <a:off x="4800600" y="1371600"/>
            <a:ext cx="20574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10400" y="3810000"/>
            <a:ext cx="2133600" cy="2181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96200" y="4105275"/>
            <a:ext cx="781050" cy="18478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5400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Sand</a:t>
            </a:r>
          </a:p>
        </p:txBody>
      </p:sp>
      <p:sp>
        <p:nvSpPr>
          <p:cNvPr id="17415" name="Rectangle 24"/>
          <p:cNvSpPr>
            <a:spLocks noChangeArrowheads="1"/>
          </p:cNvSpPr>
          <p:nvPr/>
        </p:nvSpPr>
        <p:spPr bwMode="auto">
          <a:xfrm>
            <a:off x="7848600" y="4191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67500" y="1905000"/>
            <a:ext cx="1392238" cy="2209800"/>
          </a:xfrm>
          <a:custGeom>
            <a:avLst/>
            <a:gdLst>
              <a:gd name="connsiteX0" fmla="*/ 1381125 w 1392237"/>
              <a:gd name="connsiteY0" fmla="*/ 1304925 h 1304925"/>
              <a:gd name="connsiteX1" fmla="*/ 1381125 w 1392237"/>
              <a:gd name="connsiteY1" fmla="*/ 704850 h 1304925"/>
              <a:gd name="connsiteX2" fmla="*/ 1314450 w 1392237"/>
              <a:gd name="connsiteY2" fmla="*/ 219075 h 1304925"/>
              <a:gd name="connsiteX3" fmla="*/ 971550 w 1392237"/>
              <a:gd name="connsiteY3" fmla="*/ 85725 h 1304925"/>
              <a:gd name="connsiteX4" fmla="*/ 0 w 1392237"/>
              <a:gd name="connsiteY4" fmla="*/ 0 h 1304925"/>
              <a:gd name="connsiteX0" fmla="*/ 1381125 w 1392237"/>
              <a:gd name="connsiteY0" fmla="*/ 1947862 h 1947862"/>
              <a:gd name="connsiteX1" fmla="*/ 1381125 w 1392237"/>
              <a:gd name="connsiteY1" fmla="*/ 1347787 h 1947862"/>
              <a:gd name="connsiteX2" fmla="*/ 1314450 w 1392237"/>
              <a:gd name="connsiteY2" fmla="*/ 862012 h 1947862"/>
              <a:gd name="connsiteX3" fmla="*/ 971550 w 1392237"/>
              <a:gd name="connsiteY3" fmla="*/ 728662 h 1947862"/>
              <a:gd name="connsiteX4" fmla="*/ 666750 w 1392237"/>
              <a:gd name="connsiteY4" fmla="*/ 14287 h 1947862"/>
              <a:gd name="connsiteX5" fmla="*/ 0 w 1392237"/>
              <a:gd name="connsiteY5" fmla="*/ 642937 h 1947862"/>
              <a:gd name="connsiteX0" fmla="*/ 1381125 w 1392237"/>
              <a:gd name="connsiteY0" fmla="*/ 2209800 h 2209800"/>
              <a:gd name="connsiteX1" fmla="*/ 1381125 w 1392237"/>
              <a:gd name="connsiteY1" fmla="*/ 1609725 h 2209800"/>
              <a:gd name="connsiteX2" fmla="*/ 1314450 w 1392237"/>
              <a:gd name="connsiteY2" fmla="*/ 1123950 h 2209800"/>
              <a:gd name="connsiteX3" fmla="*/ 971550 w 1392237"/>
              <a:gd name="connsiteY3" fmla="*/ 990600 h 2209800"/>
              <a:gd name="connsiteX4" fmla="*/ 666750 w 1392237"/>
              <a:gd name="connsiteY4" fmla="*/ 276225 h 2209800"/>
              <a:gd name="connsiteX5" fmla="*/ 0 w 1392237"/>
              <a:gd name="connsiteY5" fmla="*/ 0 h 2209800"/>
              <a:gd name="connsiteX0" fmla="*/ 1381125 w 1392237"/>
              <a:gd name="connsiteY0" fmla="*/ 2209800 h 2209800"/>
              <a:gd name="connsiteX1" fmla="*/ 1381125 w 1392237"/>
              <a:gd name="connsiteY1" fmla="*/ 1609725 h 2209800"/>
              <a:gd name="connsiteX2" fmla="*/ 1314450 w 1392237"/>
              <a:gd name="connsiteY2" fmla="*/ 1123950 h 2209800"/>
              <a:gd name="connsiteX3" fmla="*/ 1152525 w 1392237"/>
              <a:gd name="connsiteY3" fmla="*/ 685800 h 2209800"/>
              <a:gd name="connsiteX4" fmla="*/ 666750 w 1392237"/>
              <a:gd name="connsiteY4" fmla="*/ 276225 h 2209800"/>
              <a:gd name="connsiteX5" fmla="*/ 0 w 1392237"/>
              <a:gd name="connsiteY5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37" h="2209800">
                <a:moveTo>
                  <a:pt x="1381125" y="2209800"/>
                </a:moveTo>
                <a:cubicBezTo>
                  <a:pt x="1386681" y="2000250"/>
                  <a:pt x="1392237" y="1790700"/>
                  <a:pt x="1381125" y="1609725"/>
                </a:cubicBezTo>
                <a:cubicBezTo>
                  <a:pt x="1370013" y="1428750"/>
                  <a:pt x="1352550" y="1277938"/>
                  <a:pt x="1314450" y="1123950"/>
                </a:cubicBezTo>
                <a:cubicBezTo>
                  <a:pt x="1276350" y="969963"/>
                  <a:pt x="1260475" y="827088"/>
                  <a:pt x="1152525" y="685800"/>
                </a:cubicBezTo>
                <a:cubicBezTo>
                  <a:pt x="1044575" y="544512"/>
                  <a:pt x="858837" y="390525"/>
                  <a:pt x="666750" y="276225"/>
                </a:cubicBezTo>
                <a:cubicBezTo>
                  <a:pt x="474663" y="161925"/>
                  <a:pt x="17462" y="6350"/>
                  <a:pt x="0" y="0"/>
                </a:cubicBezTo>
              </a:path>
            </a:pathLst>
          </a:custGeom>
          <a:noFill/>
          <a:ln w="76200">
            <a:solidFill>
              <a:schemeClr val="accent3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17" name="Group 31"/>
          <p:cNvGrpSpPr>
            <a:grpSpLocks/>
          </p:cNvGrpSpPr>
          <p:nvPr/>
        </p:nvGrpSpPr>
        <p:grpSpPr bwMode="auto">
          <a:xfrm>
            <a:off x="8077200" y="4105275"/>
            <a:ext cx="171450" cy="323850"/>
            <a:chOff x="8058151" y="4105273"/>
            <a:chExt cx="171449" cy="323851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7972426" y="4190998"/>
              <a:ext cx="171451" cy="0"/>
            </a:xfrm>
            <a:prstGeom prst="line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067676" y="4257673"/>
              <a:ext cx="161924" cy="0"/>
            </a:xfrm>
            <a:prstGeom prst="line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124825" y="4343399"/>
              <a:ext cx="171451" cy="0"/>
            </a:xfrm>
            <a:prstGeom prst="line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 bwMode="auto">
          <a:xfrm rot="5400000">
            <a:off x="7943850" y="4191000"/>
            <a:ext cx="17145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7820025" y="4352925"/>
            <a:ext cx="17145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10800000" flipV="1">
            <a:off x="7886700" y="4248150"/>
            <a:ext cx="142875" cy="952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1" name="Group 44"/>
          <p:cNvGrpSpPr>
            <a:grpSpLocks/>
          </p:cNvGrpSpPr>
          <p:nvPr/>
        </p:nvGrpSpPr>
        <p:grpSpPr bwMode="auto">
          <a:xfrm>
            <a:off x="8134350" y="5448300"/>
            <a:ext cx="685800" cy="123825"/>
            <a:chOff x="3886202" y="1971675"/>
            <a:chExt cx="1381123" cy="17145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924567" y="2134333"/>
              <a:ext cx="1342758" cy="8792"/>
            </a:xfrm>
            <a:prstGeom prst="straightConnector1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3886202" y="1971675"/>
              <a:ext cx="1333168" cy="0"/>
            </a:xfrm>
            <a:prstGeom prst="straightConnector1">
              <a:avLst/>
            </a:prstGeom>
            <a:ln w="38100">
              <a:solidFill>
                <a:schemeClr val="tx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422" name="Straight Arrow Connector 26"/>
          <p:cNvCxnSpPr>
            <a:cxnSpLocks noChangeShapeType="1"/>
            <a:endCxn id="17415" idx="2"/>
          </p:cNvCxnSpPr>
          <p:nvPr/>
        </p:nvCxnSpPr>
        <p:spPr bwMode="auto">
          <a:xfrm flipV="1">
            <a:off x="5867400" y="4495800"/>
            <a:ext cx="22098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3" name="TextBox 31"/>
          <p:cNvSpPr txBox="1">
            <a:spLocks noChangeArrowheads="1"/>
          </p:cNvSpPr>
          <p:nvPr/>
        </p:nvSpPr>
        <p:spPr bwMode="auto">
          <a:xfrm>
            <a:off x="4572000" y="5715000"/>
            <a:ext cx="183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Gypsum capsule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pPr eaLnBrk="1" hangingPunct="1"/>
            <a:r>
              <a:rPr lang="en-US" sz="4000" smtClean="0"/>
              <a:t>Capacitance Methods for Measuring Water Potential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181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Standard matrix equilibrates with soil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Water content of matrix is measured by capacitance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Stable (not subject to salts and dissolution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Decent </a:t>
            </a:r>
            <a:r>
              <a:rPr lang="en-US" sz="2400" dirty="0" smtClean="0"/>
              <a:t>accuracy from -0.01 to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-0.5 </a:t>
            </a:r>
            <a:r>
              <a:rPr lang="en-US" sz="2400" dirty="0" err="1" smtClean="0"/>
              <a:t>MPa</a:t>
            </a:r>
            <a:r>
              <a:rPr lang="en-US" sz="2400" dirty="0" smtClean="0"/>
              <a:t> (better with calibration)</a:t>
            </a:r>
            <a:endParaRPr lang="en-US" sz="2400" dirty="0" smtClean="0"/>
          </a:p>
        </p:txBody>
      </p:sp>
      <p:pic>
        <p:nvPicPr>
          <p:cNvPr id="18436" name="Picture 42" descr="matric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8163" y="1676400"/>
            <a:ext cx="3525837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486775" cy="6286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Heat Dissipation Sensor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5272088" cy="42545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400" dirty="0" smtClean="0"/>
              <a:t>Robust </a:t>
            </a:r>
            <a:r>
              <a:rPr lang="en-US" sz="2400" dirty="0" smtClean="0"/>
              <a:t>(ceramic with embedded heater and temperature sensor)</a:t>
            </a:r>
          </a:p>
          <a:p>
            <a:pPr eaLnBrk="1" hangingPunct="1"/>
            <a:r>
              <a:rPr lang="en-US" sz="2400" dirty="0" smtClean="0"/>
              <a:t>Large measurement range </a:t>
            </a:r>
            <a:r>
              <a:rPr lang="en-US" sz="2400" dirty="0" smtClean="0"/>
              <a:t>(wet and dry end)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Stable </a:t>
            </a:r>
            <a:r>
              <a:rPr lang="en-US" sz="2400" dirty="0" smtClean="0"/>
              <a:t>(not subject to salts and dissolution</a:t>
            </a:r>
          </a:p>
          <a:p>
            <a:pPr eaLnBrk="1" hangingPunct="1"/>
            <a:r>
              <a:rPr lang="en-US" sz="2400" dirty="0" smtClean="0"/>
              <a:t>Requires complex temperature correction</a:t>
            </a:r>
          </a:p>
          <a:p>
            <a:pPr eaLnBrk="1" hangingPunct="1"/>
            <a:r>
              <a:rPr lang="en-US" sz="2400" dirty="0" smtClean="0"/>
              <a:t>Requires individual calibration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2" cstate="print"/>
          <a:srcRect t="18407"/>
          <a:stretch>
            <a:fillRect/>
          </a:stretch>
        </p:blipFill>
        <p:spPr bwMode="auto">
          <a:xfrm>
            <a:off x="6705600" y="152400"/>
            <a:ext cx="2212975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1625" y="3429000"/>
            <a:ext cx="1552575" cy="2790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19750" y="4114800"/>
            <a:ext cx="942975" cy="16097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5400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Ceramic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619750" y="3781425"/>
            <a:ext cx="952500" cy="3714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 bwMode="auto">
          <a:xfrm rot="5400000">
            <a:off x="5443538" y="4795837"/>
            <a:ext cx="1295400" cy="952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 bwMode="auto">
          <a:xfrm>
            <a:off x="4724400" y="2476500"/>
            <a:ext cx="1392238" cy="1304925"/>
          </a:xfrm>
          <a:custGeom>
            <a:avLst/>
            <a:gdLst>
              <a:gd name="connsiteX0" fmla="*/ 1381125 w 1392237"/>
              <a:gd name="connsiteY0" fmla="*/ 1304925 h 1304925"/>
              <a:gd name="connsiteX1" fmla="*/ 1381125 w 1392237"/>
              <a:gd name="connsiteY1" fmla="*/ 704850 h 1304925"/>
              <a:gd name="connsiteX2" fmla="*/ 1314450 w 1392237"/>
              <a:gd name="connsiteY2" fmla="*/ 219075 h 1304925"/>
              <a:gd name="connsiteX3" fmla="*/ 971550 w 1392237"/>
              <a:gd name="connsiteY3" fmla="*/ 85725 h 1304925"/>
              <a:gd name="connsiteX4" fmla="*/ 0 w 1392237"/>
              <a:gd name="connsiteY4" fmla="*/ 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237" h="1304925">
                <a:moveTo>
                  <a:pt x="1381125" y="1304925"/>
                </a:moveTo>
                <a:cubicBezTo>
                  <a:pt x="1386681" y="1095375"/>
                  <a:pt x="1392237" y="885825"/>
                  <a:pt x="1381125" y="704850"/>
                </a:cubicBezTo>
                <a:cubicBezTo>
                  <a:pt x="1370013" y="523875"/>
                  <a:pt x="1382713" y="322263"/>
                  <a:pt x="1314450" y="219075"/>
                </a:cubicBezTo>
                <a:cubicBezTo>
                  <a:pt x="1246188" y="115888"/>
                  <a:pt x="1190625" y="122238"/>
                  <a:pt x="971550" y="85725"/>
                </a:cubicBezTo>
                <a:cubicBezTo>
                  <a:pt x="752475" y="49213"/>
                  <a:pt x="160338" y="61913"/>
                  <a:pt x="0" y="0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466" name="Straight Arrow Connector 26"/>
          <p:cNvCxnSpPr>
            <a:cxnSpLocks noChangeShapeType="1"/>
          </p:cNvCxnSpPr>
          <p:nvPr/>
        </p:nvCxnSpPr>
        <p:spPr bwMode="auto">
          <a:xfrm rot="10800000">
            <a:off x="6172200" y="4648200"/>
            <a:ext cx="18288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467" name="TextBox 31"/>
          <p:cNvSpPr txBox="1">
            <a:spLocks noChangeArrowheads="1"/>
          </p:cNvSpPr>
          <p:nvPr/>
        </p:nvSpPr>
        <p:spPr bwMode="auto">
          <a:xfrm>
            <a:off x="7162800" y="5334000"/>
            <a:ext cx="1839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Heater and thermocouple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004888"/>
          </a:xfrm>
        </p:spPr>
        <p:txBody>
          <a:bodyPr/>
          <a:lstStyle/>
          <a:p>
            <a:pPr eaLnBrk="1" hangingPunct="1"/>
            <a:r>
              <a:rPr lang="en-US" smtClean="0"/>
              <a:t>Liquid Equilibration: Tensiometer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00200"/>
            <a:ext cx="55626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Equilibrates water under tension with soil water through a porous cup</a:t>
            </a:r>
          </a:p>
          <a:p>
            <a:pPr eaLnBrk="1" hangingPunct="1"/>
            <a:r>
              <a:rPr lang="en-US" sz="2400" dirty="0" smtClean="0"/>
              <a:t>Measures tension of water </a:t>
            </a:r>
          </a:p>
          <a:p>
            <a:pPr eaLnBrk="1" hangingPunct="1"/>
            <a:r>
              <a:rPr lang="en-US" sz="2400" dirty="0" smtClean="0"/>
              <a:t>Highest accuracy </a:t>
            </a:r>
            <a:r>
              <a:rPr lang="en-US" sz="2400" dirty="0" smtClean="0"/>
              <a:t>of any sensor in </a:t>
            </a:r>
            <a:r>
              <a:rPr lang="en-US" sz="2400" dirty="0" smtClean="0"/>
              <a:t>wet range</a:t>
            </a:r>
          </a:p>
          <a:p>
            <a:pPr eaLnBrk="1" hangingPunct="1"/>
            <a:r>
              <a:rPr lang="en-US" sz="2400" dirty="0" smtClean="0"/>
              <a:t>Limited to potentials from 0 to -</a:t>
            </a:r>
            <a:r>
              <a:rPr lang="en-US" sz="2400" dirty="0" smtClean="0"/>
              <a:t>0.09 </a:t>
            </a:r>
            <a:r>
              <a:rPr lang="en-US" sz="2400" dirty="0" err="1" smtClean="0"/>
              <a:t>MPa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Significant maintenance requirements</a:t>
            </a:r>
          </a:p>
        </p:txBody>
      </p:sp>
      <p:pic>
        <p:nvPicPr>
          <p:cNvPr id="20484" name="Picture 5" descr="UMS Tensiometers_4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19558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805263b657"/>
          <p:cNvPicPr>
            <a:picLocks noChangeAspect="1" noChangeArrowheads="1"/>
          </p:cNvPicPr>
          <p:nvPr/>
        </p:nvPicPr>
        <p:blipFill>
          <a:blip r:embed="rId3" cstate="print"/>
          <a:srcRect l="50000" t="12000"/>
          <a:stretch>
            <a:fillRect/>
          </a:stretch>
        </p:blipFill>
        <p:spPr bwMode="auto">
          <a:xfrm>
            <a:off x="8058150" y="1371600"/>
            <a:ext cx="1085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Vapor Pressure Methods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74088" cy="4306888"/>
          </a:xfrm>
        </p:spPr>
        <p:txBody>
          <a:bodyPr/>
          <a:lstStyle/>
          <a:p>
            <a:pPr eaLnBrk="1" hangingPunct="1"/>
            <a:r>
              <a:rPr lang="en-US" smtClean="0"/>
              <a:t>Measure relative humidity of head space in equilibrium with sample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Measure wet bulb temperature depression of head space in equilibrium with sample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Measure dew point depression of head space in equilibrium with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Thermocouple Psychrometer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429000" y="2743200"/>
            <a:ext cx="3352800" cy="2514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Chromel-constantan</a:t>
            </a:r>
          </a:p>
          <a:p>
            <a:pPr algn="ctr"/>
            <a:r>
              <a:rPr lang="en-US" sz="2400"/>
              <a:t>thermocouple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276600" y="2286000"/>
            <a:ext cx="1066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343400" y="2286000"/>
            <a:ext cx="0" cy="76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953000" y="3581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343400" y="3048000"/>
            <a:ext cx="60960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4953000" y="3048000"/>
            <a:ext cx="60960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5562600" y="1828800"/>
            <a:ext cx="0" cy="1219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3429000" y="1828800"/>
            <a:ext cx="2133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505200" y="4419600"/>
            <a:ext cx="3200400" cy="7620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sample</a:t>
            </a:r>
            <a:endParaRPr lang="en-US" sz="2400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219200" y="1820863"/>
            <a:ext cx="20970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Thermocouple</a:t>
            </a:r>
          </a:p>
          <a:p>
            <a:r>
              <a:rPr lang="en-US" sz="2400"/>
              <a:t>output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04800" y="2743200"/>
            <a:ext cx="2608263" cy="301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Measures wet </a:t>
            </a:r>
          </a:p>
          <a:p>
            <a:r>
              <a:rPr lang="en-US" sz="2400"/>
              <a:t>bulb temperature </a:t>
            </a:r>
          </a:p>
          <a:p>
            <a:r>
              <a:rPr lang="en-US" sz="2400"/>
              <a:t>depression</a:t>
            </a:r>
          </a:p>
          <a:p>
            <a:endParaRPr lang="en-US" sz="2400"/>
          </a:p>
          <a:p>
            <a:r>
              <a:rPr lang="en-US" sz="2400"/>
              <a:t>Water potential </a:t>
            </a:r>
          </a:p>
          <a:p>
            <a:r>
              <a:rPr lang="en-US" sz="2400"/>
              <a:t>proportional to </a:t>
            </a:r>
          </a:p>
          <a:p>
            <a:r>
              <a:rPr lang="en-US" sz="2400"/>
              <a:t>cooling of wet</a:t>
            </a:r>
          </a:p>
          <a:p>
            <a:r>
              <a:rPr lang="en-US" sz="2400"/>
              <a:t>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presenter</a:t>
            </a:r>
          </a:p>
          <a:p>
            <a:pPr lvl="1"/>
            <a:r>
              <a:rPr lang="en-US" dirty="0" smtClean="0"/>
              <a:t>Ph.D. in Soil Physics, 2003, University of Minnesota</a:t>
            </a:r>
          </a:p>
          <a:p>
            <a:pPr lvl="1"/>
            <a:r>
              <a:rPr lang="en-US" dirty="0" smtClean="0"/>
              <a:t>Director of Research and Development, Decagon Devices, Inc.</a:t>
            </a:r>
          </a:p>
          <a:p>
            <a:pPr lvl="1"/>
            <a:r>
              <a:rPr lang="en-US" dirty="0" smtClean="0"/>
              <a:t>Adjunct Faculty in Environmental Biophysics, Washington State University</a:t>
            </a:r>
          </a:p>
          <a:p>
            <a:pPr lvl="1"/>
            <a:r>
              <a:rPr lang="en-US" dirty="0" smtClean="0"/>
              <a:t>Lead Engineer on TECP instrument for NASA 2008 Phoenix Mars Lander</a:t>
            </a:r>
          </a:p>
        </p:txBody>
      </p:sp>
      <p:pic>
        <p:nvPicPr>
          <p:cNvPr id="4" name="Picture 5" descr="scoop and TEC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15769-1857-4965-BA51-69A2992080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In Situ</a:t>
            </a:r>
            <a:r>
              <a:rPr lang="en-US" smtClean="0"/>
              <a:t> Soil Water Potential</a:t>
            </a:r>
          </a:p>
        </p:txBody>
      </p:sp>
      <p:pic>
        <p:nvPicPr>
          <p:cNvPr id="23555" name="Picture 3" descr="pct55cut"/>
          <p:cNvPicPr>
            <a:picLocks noChangeAspect="1" noChangeArrowheads="1"/>
          </p:cNvPicPr>
          <p:nvPr/>
        </p:nvPicPr>
        <p:blipFill>
          <a:blip r:embed="rId2" cstate="print"/>
          <a:srcRect b="15384"/>
          <a:stretch>
            <a:fillRect/>
          </a:stretch>
        </p:blipFill>
        <p:spPr bwMode="auto">
          <a:xfrm>
            <a:off x="1987550" y="1447800"/>
            <a:ext cx="1974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psypro_full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2162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198278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Soil Psychrometer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867400" y="1447800"/>
            <a:ext cx="10207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Readout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mtClean="0"/>
              <a:t>Sample Chamber Psychrometer</a:t>
            </a:r>
          </a:p>
        </p:txBody>
      </p:sp>
      <p:pic>
        <p:nvPicPr>
          <p:cNvPr id="24579" name="Picture 3" descr="sc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2133600"/>
            <a:ext cx="4121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572000" cy="4114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Measures water potential of soils and plants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Requires 0.001C temperature resolution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0 to – 6 MPa (1.0 to 0.96 RH) range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0.1 MPa accuracy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066800" y="304800"/>
            <a:ext cx="558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4000">
                <a:solidFill>
                  <a:srgbClr val="990000"/>
                </a:solidFill>
              </a:rPr>
              <a:t>Chilled Mirror Dew Point</a:t>
            </a:r>
          </a:p>
        </p:txBody>
      </p: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6019800" y="2971800"/>
            <a:ext cx="2971800" cy="2362200"/>
            <a:chOff x="3648" y="2160"/>
            <a:chExt cx="1872" cy="1488"/>
          </a:xfrm>
        </p:grpSpPr>
        <p:sp>
          <p:nvSpPr>
            <p:cNvPr id="25605" name="Rectangle 9"/>
            <p:cNvSpPr>
              <a:spLocks noChangeArrowheads="1"/>
            </p:cNvSpPr>
            <p:nvPr/>
          </p:nvSpPr>
          <p:spPr bwMode="auto">
            <a:xfrm>
              <a:off x="3648" y="2160"/>
              <a:ext cx="1872" cy="14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6" name="Group 10"/>
            <p:cNvGrpSpPr>
              <a:grpSpLocks/>
            </p:cNvGrpSpPr>
            <p:nvPr/>
          </p:nvGrpSpPr>
          <p:grpSpPr bwMode="auto">
            <a:xfrm>
              <a:off x="3696" y="2208"/>
              <a:ext cx="1794" cy="1412"/>
              <a:chOff x="3696" y="1198"/>
              <a:chExt cx="1794" cy="1412"/>
            </a:xfrm>
          </p:grpSpPr>
          <p:sp>
            <p:nvSpPr>
              <p:cNvPr id="25612" name="Rectangle 11"/>
              <p:cNvSpPr>
                <a:spLocks noChangeArrowheads="1"/>
              </p:cNvSpPr>
              <p:nvPr/>
            </p:nvSpPr>
            <p:spPr bwMode="auto">
              <a:xfrm>
                <a:off x="4224" y="1216"/>
                <a:ext cx="869" cy="5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Rectangle 12"/>
              <p:cNvSpPr>
                <a:spLocks noChangeArrowheads="1"/>
              </p:cNvSpPr>
              <p:nvPr/>
            </p:nvSpPr>
            <p:spPr bwMode="auto">
              <a:xfrm>
                <a:off x="3697" y="1252"/>
                <a:ext cx="43" cy="5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Rectangle 13"/>
              <p:cNvSpPr>
                <a:spLocks noChangeArrowheads="1"/>
              </p:cNvSpPr>
              <p:nvPr/>
            </p:nvSpPr>
            <p:spPr bwMode="auto">
              <a:xfrm>
                <a:off x="4177" y="1292"/>
                <a:ext cx="45" cy="3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Rectangle 14"/>
              <p:cNvSpPr>
                <a:spLocks noChangeArrowheads="1"/>
              </p:cNvSpPr>
              <p:nvPr/>
            </p:nvSpPr>
            <p:spPr bwMode="auto">
              <a:xfrm>
                <a:off x="4413" y="1815"/>
                <a:ext cx="553" cy="5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6" name="Line 15"/>
              <p:cNvSpPr>
                <a:spLocks noChangeShapeType="1"/>
              </p:cNvSpPr>
              <p:nvPr/>
            </p:nvSpPr>
            <p:spPr bwMode="auto">
              <a:xfrm flipH="1">
                <a:off x="3776" y="1413"/>
                <a:ext cx="3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Line 16"/>
              <p:cNvSpPr>
                <a:spLocks noChangeShapeType="1"/>
              </p:cNvSpPr>
              <p:nvPr/>
            </p:nvSpPr>
            <p:spPr bwMode="auto">
              <a:xfrm>
                <a:off x="3771" y="1560"/>
                <a:ext cx="36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17"/>
              <p:cNvSpPr>
                <a:spLocks/>
              </p:cNvSpPr>
              <p:nvPr/>
            </p:nvSpPr>
            <p:spPr bwMode="auto">
              <a:xfrm>
                <a:off x="4044" y="2454"/>
                <a:ext cx="1229" cy="45"/>
              </a:xfrm>
              <a:custGeom>
                <a:avLst/>
                <a:gdLst>
                  <a:gd name="T0" fmla="*/ 45 w 1229"/>
                  <a:gd name="T1" fmla="*/ 0 h 45"/>
                  <a:gd name="T2" fmla="*/ 75 w 1229"/>
                  <a:gd name="T3" fmla="*/ 2 h 45"/>
                  <a:gd name="T4" fmla="*/ 96 w 1229"/>
                  <a:gd name="T5" fmla="*/ 8 h 45"/>
                  <a:gd name="T6" fmla="*/ 118 w 1229"/>
                  <a:gd name="T7" fmla="*/ 19 h 45"/>
                  <a:gd name="T8" fmla="*/ 144 w 1229"/>
                  <a:gd name="T9" fmla="*/ 6 h 45"/>
                  <a:gd name="T10" fmla="*/ 165 w 1229"/>
                  <a:gd name="T11" fmla="*/ 0 h 45"/>
                  <a:gd name="T12" fmla="*/ 187 w 1229"/>
                  <a:gd name="T13" fmla="*/ 1 h 45"/>
                  <a:gd name="T14" fmla="*/ 205 w 1229"/>
                  <a:gd name="T15" fmla="*/ 10 h 45"/>
                  <a:gd name="T16" fmla="*/ 216 w 1229"/>
                  <a:gd name="T17" fmla="*/ 29 h 45"/>
                  <a:gd name="T18" fmla="*/ 248 w 1229"/>
                  <a:gd name="T19" fmla="*/ 15 h 45"/>
                  <a:gd name="T20" fmla="*/ 258 w 1229"/>
                  <a:gd name="T21" fmla="*/ 13 h 45"/>
                  <a:gd name="T22" fmla="*/ 268 w 1229"/>
                  <a:gd name="T23" fmla="*/ 19 h 45"/>
                  <a:gd name="T24" fmla="*/ 285 w 1229"/>
                  <a:gd name="T25" fmla="*/ 21 h 45"/>
                  <a:gd name="T26" fmla="*/ 289 w 1229"/>
                  <a:gd name="T27" fmla="*/ 22 h 45"/>
                  <a:gd name="T28" fmla="*/ 327 w 1229"/>
                  <a:gd name="T29" fmla="*/ 29 h 45"/>
                  <a:gd name="T30" fmla="*/ 358 w 1229"/>
                  <a:gd name="T31" fmla="*/ 27 h 45"/>
                  <a:gd name="T32" fmla="*/ 386 w 1229"/>
                  <a:gd name="T33" fmla="*/ 18 h 45"/>
                  <a:gd name="T34" fmla="*/ 405 w 1229"/>
                  <a:gd name="T35" fmla="*/ 11 h 45"/>
                  <a:gd name="T36" fmla="*/ 415 w 1229"/>
                  <a:gd name="T37" fmla="*/ 5 h 45"/>
                  <a:gd name="T38" fmla="*/ 425 w 1229"/>
                  <a:gd name="T39" fmla="*/ 7 h 45"/>
                  <a:gd name="T40" fmla="*/ 431 w 1229"/>
                  <a:gd name="T41" fmla="*/ 14 h 45"/>
                  <a:gd name="T42" fmla="*/ 472 w 1229"/>
                  <a:gd name="T43" fmla="*/ 24 h 45"/>
                  <a:gd name="T44" fmla="*/ 512 w 1229"/>
                  <a:gd name="T45" fmla="*/ 20 h 45"/>
                  <a:gd name="T46" fmla="*/ 520 w 1229"/>
                  <a:gd name="T47" fmla="*/ 15 h 45"/>
                  <a:gd name="T48" fmla="*/ 512 w 1229"/>
                  <a:gd name="T49" fmla="*/ 22 h 45"/>
                  <a:gd name="T50" fmla="*/ 520 w 1229"/>
                  <a:gd name="T51" fmla="*/ 25 h 45"/>
                  <a:gd name="T52" fmla="*/ 537 w 1229"/>
                  <a:gd name="T53" fmla="*/ 21 h 45"/>
                  <a:gd name="T54" fmla="*/ 565 w 1229"/>
                  <a:gd name="T55" fmla="*/ 9 h 45"/>
                  <a:gd name="T56" fmla="*/ 571 w 1229"/>
                  <a:gd name="T57" fmla="*/ 24 h 45"/>
                  <a:gd name="T58" fmla="*/ 579 w 1229"/>
                  <a:gd name="T59" fmla="*/ 27 h 45"/>
                  <a:gd name="T60" fmla="*/ 610 w 1229"/>
                  <a:gd name="T61" fmla="*/ 24 h 45"/>
                  <a:gd name="T62" fmla="*/ 636 w 1229"/>
                  <a:gd name="T63" fmla="*/ 19 h 45"/>
                  <a:gd name="T64" fmla="*/ 655 w 1229"/>
                  <a:gd name="T65" fmla="*/ 28 h 45"/>
                  <a:gd name="T66" fmla="*/ 667 w 1229"/>
                  <a:gd name="T67" fmla="*/ 33 h 45"/>
                  <a:gd name="T68" fmla="*/ 683 w 1229"/>
                  <a:gd name="T69" fmla="*/ 32 h 45"/>
                  <a:gd name="T70" fmla="*/ 769 w 1229"/>
                  <a:gd name="T71" fmla="*/ 23 h 45"/>
                  <a:gd name="T72" fmla="*/ 815 w 1229"/>
                  <a:gd name="T73" fmla="*/ 20 h 45"/>
                  <a:gd name="T74" fmla="*/ 827 w 1229"/>
                  <a:gd name="T75" fmla="*/ 24 h 45"/>
                  <a:gd name="T76" fmla="*/ 840 w 1229"/>
                  <a:gd name="T77" fmla="*/ 20 h 45"/>
                  <a:gd name="T78" fmla="*/ 866 w 1229"/>
                  <a:gd name="T79" fmla="*/ 21 h 45"/>
                  <a:gd name="T80" fmla="*/ 897 w 1229"/>
                  <a:gd name="T81" fmla="*/ 26 h 45"/>
                  <a:gd name="T82" fmla="*/ 964 w 1229"/>
                  <a:gd name="T83" fmla="*/ 28 h 45"/>
                  <a:gd name="T84" fmla="*/ 1000 w 1229"/>
                  <a:gd name="T85" fmla="*/ 23 h 45"/>
                  <a:gd name="T86" fmla="*/ 1012 w 1229"/>
                  <a:gd name="T87" fmla="*/ 19 h 45"/>
                  <a:gd name="T88" fmla="*/ 1019 w 1229"/>
                  <a:gd name="T89" fmla="*/ 24 h 45"/>
                  <a:gd name="T90" fmla="*/ 1031 w 1229"/>
                  <a:gd name="T91" fmla="*/ 30 h 45"/>
                  <a:gd name="T92" fmla="*/ 1055 w 1229"/>
                  <a:gd name="T93" fmla="*/ 34 h 45"/>
                  <a:gd name="T94" fmla="*/ 1078 w 1229"/>
                  <a:gd name="T95" fmla="*/ 42 h 45"/>
                  <a:gd name="T96" fmla="*/ 1108 w 1229"/>
                  <a:gd name="T97" fmla="*/ 31 h 45"/>
                  <a:gd name="T98" fmla="*/ 1155 w 1229"/>
                  <a:gd name="T99" fmla="*/ 16 h 45"/>
                  <a:gd name="T100" fmla="*/ 1200 w 1229"/>
                  <a:gd name="T101" fmla="*/ 4 h 45"/>
                  <a:gd name="T102" fmla="*/ 1202 w 1229"/>
                  <a:gd name="T103" fmla="*/ 24 h 45"/>
                  <a:gd name="T104" fmla="*/ 1208 w 1229"/>
                  <a:gd name="T105" fmla="*/ 30 h 45"/>
                  <a:gd name="T106" fmla="*/ 1222 w 1229"/>
                  <a:gd name="T107" fmla="*/ 21 h 45"/>
                  <a:gd name="T108" fmla="*/ 1228 w 1229"/>
                  <a:gd name="T109" fmla="*/ 14 h 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29"/>
                  <a:gd name="T166" fmla="*/ 0 h 45"/>
                  <a:gd name="T167" fmla="*/ 1229 w 1229"/>
                  <a:gd name="T168" fmla="*/ 45 h 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29" h="45">
                    <a:moveTo>
                      <a:pt x="0" y="4"/>
                    </a:moveTo>
                    <a:lnTo>
                      <a:pt x="16" y="2"/>
                    </a:lnTo>
                    <a:lnTo>
                      <a:pt x="24" y="2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5" y="2"/>
                    </a:lnTo>
                    <a:lnTo>
                      <a:pt x="79" y="2"/>
                    </a:lnTo>
                    <a:lnTo>
                      <a:pt x="83" y="3"/>
                    </a:lnTo>
                    <a:lnTo>
                      <a:pt x="87" y="4"/>
                    </a:lnTo>
                    <a:lnTo>
                      <a:pt x="91" y="5"/>
                    </a:lnTo>
                    <a:lnTo>
                      <a:pt x="92" y="6"/>
                    </a:lnTo>
                    <a:lnTo>
                      <a:pt x="96" y="8"/>
                    </a:lnTo>
                    <a:lnTo>
                      <a:pt x="100" y="9"/>
                    </a:lnTo>
                    <a:lnTo>
                      <a:pt x="104" y="11"/>
                    </a:lnTo>
                    <a:lnTo>
                      <a:pt x="108" y="13"/>
                    </a:lnTo>
                    <a:lnTo>
                      <a:pt x="110" y="15"/>
                    </a:lnTo>
                    <a:lnTo>
                      <a:pt x="114" y="17"/>
                    </a:lnTo>
                    <a:lnTo>
                      <a:pt x="118" y="19"/>
                    </a:lnTo>
                    <a:lnTo>
                      <a:pt x="124" y="15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38" y="8"/>
                    </a:lnTo>
                    <a:lnTo>
                      <a:pt x="140" y="7"/>
                    </a:lnTo>
                    <a:lnTo>
                      <a:pt x="144" y="6"/>
                    </a:lnTo>
                    <a:lnTo>
                      <a:pt x="148" y="4"/>
                    </a:lnTo>
                    <a:lnTo>
                      <a:pt x="152" y="3"/>
                    </a:lnTo>
                    <a:lnTo>
                      <a:pt x="155" y="2"/>
                    </a:lnTo>
                    <a:lnTo>
                      <a:pt x="159" y="2"/>
                    </a:lnTo>
                    <a:lnTo>
                      <a:pt x="161" y="1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3" y="1"/>
                    </a:lnTo>
                    <a:lnTo>
                      <a:pt x="187" y="1"/>
                    </a:lnTo>
                    <a:lnTo>
                      <a:pt x="191" y="2"/>
                    </a:lnTo>
                    <a:lnTo>
                      <a:pt x="193" y="3"/>
                    </a:lnTo>
                    <a:lnTo>
                      <a:pt x="197" y="5"/>
                    </a:lnTo>
                    <a:lnTo>
                      <a:pt x="199" y="6"/>
                    </a:lnTo>
                    <a:lnTo>
                      <a:pt x="203" y="8"/>
                    </a:lnTo>
                    <a:lnTo>
                      <a:pt x="205" y="10"/>
                    </a:lnTo>
                    <a:lnTo>
                      <a:pt x="207" y="13"/>
                    </a:lnTo>
                    <a:lnTo>
                      <a:pt x="209" y="15"/>
                    </a:lnTo>
                    <a:lnTo>
                      <a:pt x="213" y="18"/>
                    </a:lnTo>
                    <a:lnTo>
                      <a:pt x="213" y="22"/>
                    </a:lnTo>
                    <a:lnTo>
                      <a:pt x="215" y="25"/>
                    </a:lnTo>
                    <a:lnTo>
                      <a:pt x="216" y="29"/>
                    </a:lnTo>
                    <a:lnTo>
                      <a:pt x="224" y="26"/>
                    </a:lnTo>
                    <a:lnTo>
                      <a:pt x="232" y="23"/>
                    </a:lnTo>
                    <a:lnTo>
                      <a:pt x="238" y="21"/>
                    </a:lnTo>
                    <a:lnTo>
                      <a:pt x="242" y="18"/>
                    </a:lnTo>
                    <a:lnTo>
                      <a:pt x="246" y="16"/>
                    </a:lnTo>
                    <a:lnTo>
                      <a:pt x="248" y="15"/>
                    </a:lnTo>
                    <a:lnTo>
                      <a:pt x="250" y="14"/>
                    </a:lnTo>
                    <a:lnTo>
                      <a:pt x="252" y="14"/>
                    </a:lnTo>
                    <a:lnTo>
                      <a:pt x="252" y="13"/>
                    </a:lnTo>
                    <a:lnTo>
                      <a:pt x="254" y="13"/>
                    </a:lnTo>
                    <a:lnTo>
                      <a:pt x="256" y="13"/>
                    </a:lnTo>
                    <a:lnTo>
                      <a:pt x="258" y="13"/>
                    </a:lnTo>
                    <a:lnTo>
                      <a:pt x="260" y="14"/>
                    </a:lnTo>
                    <a:lnTo>
                      <a:pt x="262" y="15"/>
                    </a:lnTo>
                    <a:lnTo>
                      <a:pt x="264" y="16"/>
                    </a:lnTo>
                    <a:lnTo>
                      <a:pt x="264" y="17"/>
                    </a:lnTo>
                    <a:lnTo>
                      <a:pt x="266" y="18"/>
                    </a:lnTo>
                    <a:lnTo>
                      <a:pt x="268" y="19"/>
                    </a:lnTo>
                    <a:lnTo>
                      <a:pt x="270" y="21"/>
                    </a:lnTo>
                    <a:lnTo>
                      <a:pt x="272" y="22"/>
                    </a:lnTo>
                    <a:lnTo>
                      <a:pt x="274" y="24"/>
                    </a:lnTo>
                    <a:lnTo>
                      <a:pt x="277" y="23"/>
                    </a:lnTo>
                    <a:lnTo>
                      <a:pt x="281" y="22"/>
                    </a:lnTo>
                    <a:lnTo>
                      <a:pt x="285" y="21"/>
                    </a:lnTo>
                    <a:lnTo>
                      <a:pt x="287" y="20"/>
                    </a:lnTo>
                    <a:lnTo>
                      <a:pt x="289" y="20"/>
                    </a:lnTo>
                    <a:lnTo>
                      <a:pt x="291" y="19"/>
                    </a:lnTo>
                    <a:lnTo>
                      <a:pt x="291" y="20"/>
                    </a:lnTo>
                    <a:lnTo>
                      <a:pt x="289" y="21"/>
                    </a:lnTo>
                    <a:lnTo>
                      <a:pt x="289" y="22"/>
                    </a:lnTo>
                    <a:lnTo>
                      <a:pt x="291" y="24"/>
                    </a:lnTo>
                    <a:lnTo>
                      <a:pt x="293" y="25"/>
                    </a:lnTo>
                    <a:lnTo>
                      <a:pt x="297" y="26"/>
                    </a:lnTo>
                    <a:lnTo>
                      <a:pt x="305" y="27"/>
                    </a:lnTo>
                    <a:lnTo>
                      <a:pt x="315" y="28"/>
                    </a:lnTo>
                    <a:lnTo>
                      <a:pt x="327" y="29"/>
                    </a:lnTo>
                    <a:lnTo>
                      <a:pt x="335" y="29"/>
                    </a:lnTo>
                    <a:lnTo>
                      <a:pt x="344" y="29"/>
                    </a:lnTo>
                    <a:lnTo>
                      <a:pt x="348" y="29"/>
                    </a:lnTo>
                    <a:lnTo>
                      <a:pt x="350" y="29"/>
                    </a:lnTo>
                    <a:lnTo>
                      <a:pt x="354" y="28"/>
                    </a:lnTo>
                    <a:lnTo>
                      <a:pt x="358" y="27"/>
                    </a:lnTo>
                    <a:lnTo>
                      <a:pt x="362" y="26"/>
                    </a:lnTo>
                    <a:lnTo>
                      <a:pt x="364" y="25"/>
                    </a:lnTo>
                    <a:lnTo>
                      <a:pt x="368" y="24"/>
                    </a:lnTo>
                    <a:lnTo>
                      <a:pt x="372" y="23"/>
                    </a:lnTo>
                    <a:lnTo>
                      <a:pt x="380" y="21"/>
                    </a:lnTo>
                    <a:lnTo>
                      <a:pt x="386" y="18"/>
                    </a:lnTo>
                    <a:lnTo>
                      <a:pt x="390" y="17"/>
                    </a:lnTo>
                    <a:lnTo>
                      <a:pt x="394" y="16"/>
                    </a:lnTo>
                    <a:lnTo>
                      <a:pt x="396" y="15"/>
                    </a:lnTo>
                    <a:lnTo>
                      <a:pt x="400" y="14"/>
                    </a:lnTo>
                    <a:lnTo>
                      <a:pt x="401" y="13"/>
                    </a:lnTo>
                    <a:lnTo>
                      <a:pt x="405" y="11"/>
                    </a:lnTo>
                    <a:lnTo>
                      <a:pt x="407" y="10"/>
                    </a:lnTo>
                    <a:lnTo>
                      <a:pt x="409" y="8"/>
                    </a:lnTo>
                    <a:lnTo>
                      <a:pt x="411" y="6"/>
                    </a:lnTo>
                    <a:lnTo>
                      <a:pt x="413" y="6"/>
                    </a:lnTo>
                    <a:lnTo>
                      <a:pt x="413" y="5"/>
                    </a:lnTo>
                    <a:lnTo>
                      <a:pt x="415" y="5"/>
                    </a:lnTo>
                    <a:lnTo>
                      <a:pt x="417" y="4"/>
                    </a:lnTo>
                    <a:lnTo>
                      <a:pt x="419" y="4"/>
                    </a:lnTo>
                    <a:lnTo>
                      <a:pt x="421" y="4"/>
                    </a:lnTo>
                    <a:lnTo>
                      <a:pt x="423" y="5"/>
                    </a:lnTo>
                    <a:lnTo>
                      <a:pt x="423" y="6"/>
                    </a:lnTo>
                    <a:lnTo>
                      <a:pt x="425" y="7"/>
                    </a:lnTo>
                    <a:lnTo>
                      <a:pt x="427" y="8"/>
                    </a:lnTo>
                    <a:lnTo>
                      <a:pt x="427" y="10"/>
                    </a:lnTo>
                    <a:lnTo>
                      <a:pt x="429" y="12"/>
                    </a:lnTo>
                    <a:lnTo>
                      <a:pt x="431" y="12"/>
                    </a:lnTo>
                    <a:lnTo>
                      <a:pt x="431" y="13"/>
                    </a:lnTo>
                    <a:lnTo>
                      <a:pt x="431" y="14"/>
                    </a:lnTo>
                    <a:lnTo>
                      <a:pt x="433" y="14"/>
                    </a:lnTo>
                    <a:lnTo>
                      <a:pt x="441" y="16"/>
                    </a:lnTo>
                    <a:lnTo>
                      <a:pt x="447" y="19"/>
                    </a:lnTo>
                    <a:lnTo>
                      <a:pt x="455" y="21"/>
                    </a:lnTo>
                    <a:lnTo>
                      <a:pt x="464" y="23"/>
                    </a:lnTo>
                    <a:lnTo>
                      <a:pt x="472" y="24"/>
                    </a:lnTo>
                    <a:lnTo>
                      <a:pt x="480" y="26"/>
                    </a:lnTo>
                    <a:lnTo>
                      <a:pt x="494" y="29"/>
                    </a:lnTo>
                    <a:lnTo>
                      <a:pt x="500" y="26"/>
                    </a:lnTo>
                    <a:lnTo>
                      <a:pt x="504" y="24"/>
                    </a:lnTo>
                    <a:lnTo>
                      <a:pt x="508" y="22"/>
                    </a:lnTo>
                    <a:lnTo>
                      <a:pt x="512" y="20"/>
                    </a:lnTo>
                    <a:lnTo>
                      <a:pt x="514" y="19"/>
                    </a:lnTo>
                    <a:lnTo>
                      <a:pt x="516" y="18"/>
                    </a:lnTo>
                    <a:lnTo>
                      <a:pt x="518" y="17"/>
                    </a:lnTo>
                    <a:lnTo>
                      <a:pt x="518" y="16"/>
                    </a:lnTo>
                    <a:lnTo>
                      <a:pt x="520" y="16"/>
                    </a:lnTo>
                    <a:lnTo>
                      <a:pt x="520" y="15"/>
                    </a:lnTo>
                    <a:lnTo>
                      <a:pt x="518" y="16"/>
                    </a:lnTo>
                    <a:lnTo>
                      <a:pt x="518" y="17"/>
                    </a:lnTo>
                    <a:lnTo>
                      <a:pt x="516" y="17"/>
                    </a:lnTo>
                    <a:lnTo>
                      <a:pt x="514" y="18"/>
                    </a:lnTo>
                    <a:lnTo>
                      <a:pt x="512" y="20"/>
                    </a:lnTo>
                    <a:lnTo>
                      <a:pt x="512" y="22"/>
                    </a:lnTo>
                    <a:lnTo>
                      <a:pt x="512" y="23"/>
                    </a:lnTo>
                    <a:lnTo>
                      <a:pt x="512" y="24"/>
                    </a:lnTo>
                    <a:lnTo>
                      <a:pt x="514" y="24"/>
                    </a:lnTo>
                    <a:lnTo>
                      <a:pt x="516" y="25"/>
                    </a:lnTo>
                    <a:lnTo>
                      <a:pt x="518" y="25"/>
                    </a:lnTo>
                    <a:lnTo>
                      <a:pt x="520" y="25"/>
                    </a:lnTo>
                    <a:lnTo>
                      <a:pt x="523" y="25"/>
                    </a:lnTo>
                    <a:lnTo>
                      <a:pt x="527" y="24"/>
                    </a:lnTo>
                    <a:lnTo>
                      <a:pt x="529" y="24"/>
                    </a:lnTo>
                    <a:lnTo>
                      <a:pt x="533" y="23"/>
                    </a:lnTo>
                    <a:lnTo>
                      <a:pt x="535" y="22"/>
                    </a:lnTo>
                    <a:lnTo>
                      <a:pt x="537" y="21"/>
                    </a:lnTo>
                    <a:lnTo>
                      <a:pt x="541" y="20"/>
                    </a:lnTo>
                    <a:lnTo>
                      <a:pt x="547" y="18"/>
                    </a:lnTo>
                    <a:lnTo>
                      <a:pt x="551" y="15"/>
                    </a:lnTo>
                    <a:lnTo>
                      <a:pt x="555" y="13"/>
                    </a:lnTo>
                    <a:lnTo>
                      <a:pt x="559" y="11"/>
                    </a:lnTo>
                    <a:lnTo>
                      <a:pt x="565" y="9"/>
                    </a:lnTo>
                    <a:lnTo>
                      <a:pt x="567" y="13"/>
                    </a:lnTo>
                    <a:lnTo>
                      <a:pt x="567" y="17"/>
                    </a:lnTo>
                    <a:lnTo>
                      <a:pt x="567" y="19"/>
                    </a:lnTo>
                    <a:lnTo>
                      <a:pt x="569" y="21"/>
                    </a:lnTo>
                    <a:lnTo>
                      <a:pt x="569" y="22"/>
                    </a:lnTo>
                    <a:lnTo>
                      <a:pt x="571" y="24"/>
                    </a:lnTo>
                    <a:lnTo>
                      <a:pt x="571" y="25"/>
                    </a:lnTo>
                    <a:lnTo>
                      <a:pt x="573" y="25"/>
                    </a:lnTo>
                    <a:lnTo>
                      <a:pt x="575" y="26"/>
                    </a:lnTo>
                    <a:lnTo>
                      <a:pt x="577" y="26"/>
                    </a:lnTo>
                    <a:lnTo>
                      <a:pt x="577" y="27"/>
                    </a:lnTo>
                    <a:lnTo>
                      <a:pt x="579" y="27"/>
                    </a:lnTo>
                    <a:lnTo>
                      <a:pt x="584" y="27"/>
                    </a:lnTo>
                    <a:lnTo>
                      <a:pt x="588" y="27"/>
                    </a:lnTo>
                    <a:lnTo>
                      <a:pt x="594" y="27"/>
                    </a:lnTo>
                    <a:lnTo>
                      <a:pt x="598" y="26"/>
                    </a:lnTo>
                    <a:lnTo>
                      <a:pt x="604" y="25"/>
                    </a:lnTo>
                    <a:lnTo>
                      <a:pt x="610" y="24"/>
                    </a:lnTo>
                    <a:lnTo>
                      <a:pt x="616" y="23"/>
                    </a:lnTo>
                    <a:lnTo>
                      <a:pt x="626" y="21"/>
                    </a:lnTo>
                    <a:lnTo>
                      <a:pt x="630" y="21"/>
                    </a:lnTo>
                    <a:lnTo>
                      <a:pt x="632" y="20"/>
                    </a:lnTo>
                    <a:lnTo>
                      <a:pt x="634" y="19"/>
                    </a:lnTo>
                    <a:lnTo>
                      <a:pt x="636" y="19"/>
                    </a:lnTo>
                    <a:lnTo>
                      <a:pt x="640" y="21"/>
                    </a:lnTo>
                    <a:lnTo>
                      <a:pt x="644" y="23"/>
                    </a:lnTo>
                    <a:lnTo>
                      <a:pt x="647" y="24"/>
                    </a:lnTo>
                    <a:lnTo>
                      <a:pt x="649" y="26"/>
                    </a:lnTo>
                    <a:lnTo>
                      <a:pt x="653" y="27"/>
                    </a:lnTo>
                    <a:lnTo>
                      <a:pt x="655" y="28"/>
                    </a:lnTo>
                    <a:lnTo>
                      <a:pt x="657" y="29"/>
                    </a:lnTo>
                    <a:lnTo>
                      <a:pt x="659" y="30"/>
                    </a:lnTo>
                    <a:lnTo>
                      <a:pt x="661" y="31"/>
                    </a:lnTo>
                    <a:lnTo>
                      <a:pt x="663" y="32"/>
                    </a:lnTo>
                    <a:lnTo>
                      <a:pt x="665" y="33"/>
                    </a:lnTo>
                    <a:lnTo>
                      <a:pt x="667" y="33"/>
                    </a:lnTo>
                    <a:lnTo>
                      <a:pt x="669" y="34"/>
                    </a:lnTo>
                    <a:lnTo>
                      <a:pt x="671" y="34"/>
                    </a:lnTo>
                    <a:lnTo>
                      <a:pt x="673" y="34"/>
                    </a:lnTo>
                    <a:lnTo>
                      <a:pt x="675" y="33"/>
                    </a:lnTo>
                    <a:lnTo>
                      <a:pt x="679" y="33"/>
                    </a:lnTo>
                    <a:lnTo>
                      <a:pt x="683" y="32"/>
                    </a:lnTo>
                    <a:lnTo>
                      <a:pt x="687" y="31"/>
                    </a:lnTo>
                    <a:lnTo>
                      <a:pt x="703" y="29"/>
                    </a:lnTo>
                    <a:lnTo>
                      <a:pt x="718" y="27"/>
                    </a:lnTo>
                    <a:lnTo>
                      <a:pt x="734" y="26"/>
                    </a:lnTo>
                    <a:lnTo>
                      <a:pt x="752" y="24"/>
                    </a:lnTo>
                    <a:lnTo>
                      <a:pt x="769" y="23"/>
                    </a:lnTo>
                    <a:lnTo>
                      <a:pt x="785" y="21"/>
                    </a:lnTo>
                    <a:lnTo>
                      <a:pt x="799" y="20"/>
                    </a:lnTo>
                    <a:lnTo>
                      <a:pt x="803" y="20"/>
                    </a:lnTo>
                    <a:lnTo>
                      <a:pt x="807" y="19"/>
                    </a:lnTo>
                    <a:lnTo>
                      <a:pt x="811" y="19"/>
                    </a:lnTo>
                    <a:lnTo>
                      <a:pt x="815" y="20"/>
                    </a:lnTo>
                    <a:lnTo>
                      <a:pt x="819" y="21"/>
                    </a:lnTo>
                    <a:lnTo>
                      <a:pt x="821" y="22"/>
                    </a:lnTo>
                    <a:lnTo>
                      <a:pt x="823" y="22"/>
                    </a:lnTo>
                    <a:lnTo>
                      <a:pt x="825" y="23"/>
                    </a:lnTo>
                    <a:lnTo>
                      <a:pt x="827" y="23"/>
                    </a:lnTo>
                    <a:lnTo>
                      <a:pt x="827" y="24"/>
                    </a:lnTo>
                    <a:lnTo>
                      <a:pt x="829" y="24"/>
                    </a:lnTo>
                    <a:lnTo>
                      <a:pt x="829" y="23"/>
                    </a:lnTo>
                    <a:lnTo>
                      <a:pt x="829" y="22"/>
                    </a:lnTo>
                    <a:lnTo>
                      <a:pt x="830" y="21"/>
                    </a:lnTo>
                    <a:lnTo>
                      <a:pt x="834" y="20"/>
                    </a:lnTo>
                    <a:lnTo>
                      <a:pt x="840" y="20"/>
                    </a:lnTo>
                    <a:lnTo>
                      <a:pt x="846" y="19"/>
                    </a:lnTo>
                    <a:lnTo>
                      <a:pt x="856" y="19"/>
                    </a:lnTo>
                    <a:lnTo>
                      <a:pt x="858" y="19"/>
                    </a:lnTo>
                    <a:lnTo>
                      <a:pt x="862" y="20"/>
                    </a:lnTo>
                    <a:lnTo>
                      <a:pt x="864" y="20"/>
                    </a:lnTo>
                    <a:lnTo>
                      <a:pt x="866" y="21"/>
                    </a:lnTo>
                    <a:lnTo>
                      <a:pt x="870" y="22"/>
                    </a:lnTo>
                    <a:lnTo>
                      <a:pt x="872" y="23"/>
                    </a:lnTo>
                    <a:lnTo>
                      <a:pt x="874" y="24"/>
                    </a:lnTo>
                    <a:lnTo>
                      <a:pt x="876" y="24"/>
                    </a:lnTo>
                    <a:lnTo>
                      <a:pt x="886" y="25"/>
                    </a:lnTo>
                    <a:lnTo>
                      <a:pt x="897" y="26"/>
                    </a:lnTo>
                    <a:lnTo>
                      <a:pt x="907" y="26"/>
                    </a:lnTo>
                    <a:lnTo>
                      <a:pt x="919" y="27"/>
                    </a:lnTo>
                    <a:lnTo>
                      <a:pt x="939" y="28"/>
                    </a:lnTo>
                    <a:lnTo>
                      <a:pt x="951" y="28"/>
                    </a:lnTo>
                    <a:lnTo>
                      <a:pt x="960" y="29"/>
                    </a:lnTo>
                    <a:lnTo>
                      <a:pt x="964" y="28"/>
                    </a:lnTo>
                    <a:lnTo>
                      <a:pt x="970" y="28"/>
                    </a:lnTo>
                    <a:lnTo>
                      <a:pt x="980" y="26"/>
                    </a:lnTo>
                    <a:lnTo>
                      <a:pt x="988" y="25"/>
                    </a:lnTo>
                    <a:lnTo>
                      <a:pt x="994" y="25"/>
                    </a:lnTo>
                    <a:lnTo>
                      <a:pt x="998" y="24"/>
                    </a:lnTo>
                    <a:lnTo>
                      <a:pt x="1000" y="23"/>
                    </a:lnTo>
                    <a:lnTo>
                      <a:pt x="1002" y="23"/>
                    </a:lnTo>
                    <a:lnTo>
                      <a:pt x="1004" y="22"/>
                    </a:lnTo>
                    <a:lnTo>
                      <a:pt x="1006" y="21"/>
                    </a:lnTo>
                    <a:lnTo>
                      <a:pt x="1008" y="20"/>
                    </a:lnTo>
                    <a:lnTo>
                      <a:pt x="1010" y="19"/>
                    </a:lnTo>
                    <a:lnTo>
                      <a:pt x="1012" y="19"/>
                    </a:lnTo>
                    <a:lnTo>
                      <a:pt x="1014" y="19"/>
                    </a:lnTo>
                    <a:lnTo>
                      <a:pt x="1014" y="20"/>
                    </a:lnTo>
                    <a:lnTo>
                      <a:pt x="1015" y="20"/>
                    </a:lnTo>
                    <a:lnTo>
                      <a:pt x="1015" y="21"/>
                    </a:lnTo>
                    <a:lnTo>
                      <a:pt x="1017" y="22"/>
                    </a:lnTo>
                    <a:lnTo>
                      <a:pt x="1019" y="24"/>
                    </a:lnTo>
                    <a:lnTo>
                      <a:pt x="1021" y="25"/>
                    </a:lnTo>
                    <a:lnTo>
                      <a:pt x="1023" y="27"/>
                    </a:lnTo>
                    <a:lnTo>
                      <a:pt x="1025" y="28"/>
                    </a:lnTo>
                    <a:lnTo>
                      <a:pt x="1025" y="29"/>
                    </a:lnTo>
                    <a:lnTo>
                      <a:pt x="1027" y="29"/>
                    </a:lnTo>
                    <a:lnTo>
                      <a:pt x="1031" y="30"/>
                    </a:lnTo>
                    <a:lnTo>
                      <a:pt x="1033" y="31"/>
                    </a:lnTo>
                    <a:lnTo>
                      <a:pt x="1037" y="31"/>
                    </a:lnTo>
                    <a:lnTo>
                      <a:pt x="1041" y="32"/>
                    </a:lnTo>
                    <a:lnTo>
                      <a:pt x="1047" y="33"/>
                    </a:lnTo>
                    <a:lnTo>
                      <a:pt x="1051" y="33"/>
                    </a:lnTo>
                    <a:lnTo>
                      <a:pt x="1055" y="34"/>
                    </a:lnTo>
                    <a:lnTo>
                      <a:pt x="1059" y="35"/>
                    </a:lnTo>
                    <a:lnTo>
                      <a:pt x="1063" y="37"/>
                    </a:lnTo>
                    <a:lnTo>
                      <a:pt x="1069" y="38"/>
                    </a:lnTo>
                    <a:lnTo>
                      <a:pt x="1073" y="40"/>
                    </a:lnTo>
                    <a:lnTo>
                      <a:pt x="1076" y="42"/>
                    </a:lnTo>
                    <a:lnTo>
                      <a:pt x="1078" y="42"/>
                    </a:lnTo>
                    <a:lnTo>
                      <a:pt x="1080" y="43"/>
                    </a:lnTo>
                    <a:lnTo>
                      <a:pt x="1082" y="44"/>
                    </a:lnTo>
                    <a:lnTo>
                      <a:pt x="1088" y="41"/>
                    </a:lnTo>
                    <a:lnTo>
                      <a:pt x="1094" y="37"/>
                    </a:lnTo>
                    <a:lnTo>
                      <a:pt x="1100" y="34"/>
                    </a:lnTo>
                    <a:lnTo>
                      <a:pt x="1108" y="31"/>
                    </a:lnTo>
                    <a:lnTo>
                      <a:pt x="1116" y="29"/>
                    </a:lnTo>
                    <a:lnTo>
                      <a:pt x="1124" y="26"/>
                    </a:lnTo>
                    <a:lnTo>
                      <a:pt x="1132" y="23"/>
                    </a:lnTo>
                    <a:lnTo>
                      <a:pt x="1139" y="21"/>
                    </a:lnTo>
                    <a:lnTo>
                      <a:pt x="1147" y="18"/>
                    </a:lnTo>
                    <a:lnTo>
                      <a:pt x="1155" y="16"/>
                    </a:lnTo>
                    <a:lnTo>
                      <a:pt x="1163" y="14"/>
                    </a:lnTo>
                    <a:lnTo>
                      <a:pt x="1171" y="11"/>
                    </a:lnTo>
                    <a:lnTo>
                      <a:pt x="1179" y="10"/>
                    </a:lnTo>
                    <a:lnTo>
                      <a:pt x="1187" y="8"/>
                    </a:lnTo>
                    <a:lnTo>
                      <a:pt x="1195" y="6"/>
                    </a:lnTo>
                    <a:lnTo>
                      <a:pt x="1200" y="4"/>
                    </a:lnTo>
                    <a:lnTo>
                      <a:pt x="1200" y="7"/>
                    </a:lnTo>
                    <a:lnTo>
                      <a:pt x="1200" y="10"/>
                    </a:lnTo>
                    <a:lnTo>
                      <a:pt x="1202" y="14"/>
                    </a:lnTo>
                    <a:lnTo>
                      <a:pt x="1202" y="17"/>
                    </a:lnTo>
                    <a:lnTo>
                      <a:pt x="1202" y="21"/>
                    </a:lnTo>
                    <a:lnTo>
                      <a:pt x="1202" y="24"/>
                    </a:lnTo>
                    <a:lnTo>
                      <a:pt x="1202" y="27"/>
                    </a:lnTo>
                    <a:lnTo>
                      <a:pt x="1204" y="28"/>
                    </a:lnTo>
                    <a:lnTo>
                      <a:pt x="1204" y="29"/>
                    </a:lnTo>
                    <a:lnTo>
                      <a:pt x="1204" y="30"/>
                    </a:lnTo>
                    <a:lnTo>
                      <a:pt x="1206" y="30"/>
                    </a:lnTo>
                    <a:lnTo>
                      <a:pt x="1208" y="30"/>
                    </a:lnTo>
                    <a:lnTo>
                      <a:pt x="1210" y="30"/>
                    </a:lnTo>
                    <a:lnTo>
                      <a:pt x="1212" y="29"/>
                    </a:lnTo>
                    <a:lnTo>
                      <a:pt x="1214" y="27"/>
                    </a:lnTo>
                    <a:lnTo>
                      <a:pt x="1216" y="26"/>
                    </a:lnTo>
                    <a:lnTo>
                      <a:pt x="1218" y="25"/>
                    </a:lnTo>
                    <a:lnTo>
                      <a:pt x="1222" y="21"/>
                    </a:lnTo>
                    <a:lnTo>
                      <a:pt x="1222" y="20"/>
                    </a:lnTo>
                    <a:lnTo>
                      <a:pt x="1224" y="18"/>
                    </a:lnTo>
                    <a:lnTo>
                      <a:pt x="1226" y="17"/>
                    </a:lnTo>
                    <a:lnTo>
                      <a:pt x="1226" y="15"/>
                    </a:lnTo>
                    <a:lnTo>
                      <a:pt x="1228" y="15"/>
                    </a:lnTo>
                    <a:lnTo>
                      <a:pt x="1228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19" name="Group 18"/>
              <p:cNvGrpSpPr>
                <a:grpSpLocks/>
              </p:cNvGrpSpPr>
              <p:nvPr/>
            </p:nvGrpSpPr>
            <p:grpSpPr bwMode="auto">
              <a:xfrm>
                <a:off x="3696" y="1198"/>
                <a:ext cx="1794" cy="1077"/>
                <a:chOff x="3696" y="1198"/>
                <a:chExt cx="1794" cy="1077"/>
              </a:xfrm>
            </p:grpSpPr>
            <p:sp>
              <p:nvSpPr>
                <p:cNvPr id="2563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696" y="1198"/>
                  <a:ext cx="0" cy="107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2" name="Line 20"/>
                <p:cNvSpPr>
                  <a:spLocks noChangeShapeType="1"/>
                </p:cNvSpPr>
                <p:nvPr/>
              </p:nvSpPr>
              <p:spPr bwMode="auto">
                <a:xfrm>
                  <a:off x="3696" y="1200"/>
                  <a:ext cx="179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3" name="Line 21"/>
                <p:cNvSpPr>
                  <a:spLocks noChangeShapeType="1"/>
                </p:cNvSpPr>
                <p:nvPr/>
              </p:nvSpPr>
              <p:spPr bwMode="auto">
                <a:xfrm>
                  <a:off x="5490" y="1205"/>
                  <a:ext cx="0" cy="107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4" name="Line 22"/>
                <p:cNvSpPr>
                  <a:spLocks noChangeShapeType="1"/>
                </p:cNvSpPr>
                <p:nvPr/>
              </p:nvSpPr>
              <p:spPr bwMode="auto">
                <a:xfrm>
                  <a:off x="3696" y="2275"/>
                  <a:ext cx="33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5" name="Line 23"/>
                <p:cNvSpPr>
                  <a:spLocks noChangeShapeType="1"/>
                </p:cNvSpPr>
                <p:nvPr/>
              </p:nvSpPr>
              <p:spPr bwMode="auto">
                <a:xfrm>
                  <a:off x="5297" y="2275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20" name="Group 24"/>
              <p:cNvGrpSpPr>
                <a:grpSpLocks/>
              </p:cNvGrpSpPr>
              <p:nvPr/>
            </p:nvGrpSpPr>
            <p:grpSpPr bwMode="auto">
              <a:xfrm>
                <a:off x="4030" y="2273"/>
                <a:ext cx="1262" cy="337"/>
                <a:chOff x="4030" y="2273"/>
                <a:chExt cx="1262" cy="337"/>
              </a:xfrm>
            </p:grpSpPr>
            <p:sp>
              <p:nvSpPr>
                <p:cNvPr id="25628" name="Line 25"/>
                <p:cNvSpPr>
                  <a:spLocks noChangeShapeType="1"/>
                </p:cNvSpPr>
                <p:nvPr/>
              </p:nvSpPr>
              <p:spPr bwMode="auto">
                <a:xfrm>
                  <a:off x="4030" y="2275"/>
                  <a:ext cx="0" cy="3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9" name="Line 26"/>
                <p:cNvSpPr>
                  <a:spLocks noChangeShapeType="1"/>
                </p:cNvSpPr>
                <p:nvPr/>
              </p:nvSpPr>
              <p:spPr bwMode="auto">
                <a:xfrm>
                  <a:off x="4030" y="2610"/>
                  <a:ext cx="126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292" y="2273"/>
                  <a:ext cx="0" cy="3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21" name="Group 28"/>
              <p:cNvGrpSpPr>
                <a:grpSpLocks/>
              </p:cNvGrpSpPr>
              <p:nvPr/>
            </p:nvGrpSpPr>
            <p:grpSpPr bwMode="auto">
              <a:xfrm>
                <a:off x="5167" y="1397"/>
                <a:ext cx="240" cy="225"/>
                <a:chOff x="5167" y="1397"/>
                <a:chExt cx="240" cy="225"/>
              </a:xfrm>
            </p:grpSpPr>
            <p:sp>
              <p:nvSpPr>
                <p:cNvPr id="25625" name="Freeform 29"/>
                <p:cNvSpPr>
                  <a:spLocks/>
                </p:cNvSpPr>
                <p:nvPr/>
              </p:nvSpPr>
              <p:spPr bwMode="auto">
                <a:xfrm>
                  <a:off x="5167" y="1421"/>
                  <a:ext cx="127" cy="68"/>
                </a:xfrm>
                <a:custGeom>
                  <a:avLst/>
                  <a:gdLst>
                    <a:gd name="T0" fmla="*/ 125 w 127"/>
                    <a:gd name="T1" fmla="*/ 66 h 68"/>
                    <a:gd name="T2" fmla="*/ 122 w 127"/>
                    <a:gd name="T3" fmla="*/ 67 h 68"/>
                    <a:gd name="T4" fmla="*/ 117 w 127"/>
                    <a:gd name="T5" fmla="*/ 67 h 68"/>
                    <a:gd name="T6" fmla="*/ 110 w 127"/>
                    <a:gd name="T7" fmla="*/ 66 h 68"/>
                    <a:gd name="T8" fmla="*/ 103 w 127"/>
                    <a:gd name="T9" fmla="*/ 65 h 68"/>
                    <a:gd name="T10" fmla="*/ 94 w 127"/>
                    <a:gd name="T11" fmla="*/ 64 h 68"/>
                    <a:gd name="T12" fmla="*/ 76 w 127"/>
                    <a:gd name="T13" fmla="*/ 61 h 68"/>
                    <a:gd name="T14" fmla="*/ 56 w 127"/>
                    <a:gd name="T15" fmla="*/ 57 h 68"/>
                    <a:gd name="T16" fmla="*/ 37 w 127"/>
                    <a:gd name="T17" fmla="*/ 52 h 68"/>
                    <a:gd name="T18" fmla="*/ 29 w 127"/>
                    <a:gd name="T19" fmla="*/ 50 h 68"/>
                    <a:gd name="T20" fmla="*/ 22 w 127"/>
                    <a:gd name="T21" fmla="*/ 47 h 68"/>
                    <a:gd name="T22" fmla="*/ 16 w 127"/>
                    <a:gd name="T23" fmla="*/ 45 h 68"/>
                    <a:gd name="T24" fmla="*/ 12 w 127"/>
                    <a:gd name="T25" fmla="*/ 43 h 68"/>
                    <a:gd name="T26" fmla="*/ 9 w 127"/>
                    <a:gd name="T27" fmla="*/ 41 h 68"/>
                    <a:gd name="T28" fmla="*/ 6 w 127"/>
                    <a:gd name="T29" fmla="*/ 38 h 68"/>
                    <a:gd name="T30" fmla="*/ 2 w 127"/>
                    <a:gd name="T31" fmla="*/ 32 h 68"/>
                    <a:gd name="T32" fmla="*/ 0 w 127"/>
                    <a:gd name="T33" fmla="*/ 24 h 68"/>
                    <a:gd name="T34" fmla="*/ 0 w 127"/>
                    <a:gd name="T35" fmla="*/ 17 h 68"/>
                    <a:gd name="T36" fmla="*/ 1 w 127"/>
                    <a:gd name="T37" fmla="*/ 10 h 68"/>
                    <a:gd name="T38" fmla="*/ 4 w 127"/>
                    <a:gd name="T39" fmla="*/ 5 h 68"/>
                    <a:gd name="T40" fmla="*/ 5 w 127"/>
                    <a:gd name="T41" fmla="*/ 3 h 68"/>
                    <a:gd name="T42" fmla="*/ 8 w 127"/>
                    <a:gd name="T43" fmla="*/ 1 h 68"/>
                    <a:gd name="T44" fmla="*/ 10 w 127"/>
                    <a:gd name="T45" fmla="*/ 0 h 68"/>
                    <a:gd name="T46" fmla="*/ 13 w 127"/>
                    <a:gd name="T47" fmla="*/ 0 h 68"/>
                    <a:gd name="T48" fmla="*/ 17 w 127"/>
                    <a:gd name="T49" fmla="*/ 1 h 68"/>
                    <a:gd name="T50" fmla="*/ 22 w 127"/>
                    <a:gd name="T51" fmla="*/ 2 h 68"/>
                    <a:gd name="T52" fmla="*/ 28 w 127"/>
                    <a:gd name="T53" fmla="*/ 5 h 68"/>
                    <a:gd name="T54" fmla="*/ 35 w 127"/>
                    <a:gd name="T55" fmla="*/ 9 h 68"/>
                    <a:gd name="T56" fmla="*/ 44 w 127"/>
                    <a:gd name="T57" fmla="*/ 13 h 68"/>
                    <a:gd name="T58" fmla="*/ 58 w 127"/>
                    <a:gd name="T59" fmla="*/ 20 h 68"/>
                    <a:gd name="T60" fmla="*/ 77 w 127"/>
                    <a:gd name="T61" fmla="*/ 31 h 68"/>
                    <a:gd name="T62" fmla="*/ 95 w 127"/>
                    <a:gd name="T63" fmla="*/ 42 h 68"/>
                    <a:gd name="T64" fmla="*/ 104 w 127"/>
                    <a:gd name="T65" fmla="*/ 48 h 68"/>
                    <a:gd name="T66" fmla="*/ 111 w 127"/>
                    <a:gd name="T67" fmla="*/ 52 h 68"/>
                    <a:gd name="T68" fmla="*/ 117 w 127"/>
                    <a:gd name="T69" fmla="*/ 57 h 68"/>
                    <a:gd name="T70" fmla="*/ 122 w 127"/>
                    <a:gd name="T71" fmla="*/ 60 h 68"/>
                    <a:gd name="T72" fmla="*/ 125 w 127"/>
                    <a:gd name="T73" fmla="*/ 63 h 68"/>
                    <a:gd name="T74" fmla="*/ 126 w 127"/>
                    <a:gd name="T75" fmla="*/ 65 h 6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27"/>
                    <a:gd name="T115" fmla="*/ 0 h 68"/>
                    <a:gd name="T116" fmla="*/ 127 w 127"/>
                    <a:gd name="T117" fmla="*/ 68 h 6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27" h="68">
                      <a:moveTo>
                        <a:pt x="126" y="65"/>
                      </a:moveTo>
                      <a:lnTo>
                        <a:pt x="125" y="66"/>
                      </a:lnTo>
                      <a:lnTo>
                        <a:pt x="123" y="66"/>
                      </a:lnTo>
                      <a:lnTo>
                        <a:pt x="122" y="67"/>
                      </a:lnTo>
                      <a:lnTo>
                        <a:pt x="119" y="67"/>
                      </a:lnTo>
                      <a:lnTo>
                        <a:pt x="117" y="67"/>
                      </a:lnTo>
                      <a:lnTo>
                        <a:pt x="114" y="66"/>
                      </a:lnTo>
                      <a:lnTo>
                        <a:pt x="110" y="66"/>
                      </a:lnTo>
                      <a:lnTo>
                        <a:pt x="107" y="66"/>
                      </a:lnTo>
                      <a:lnTo>
                        <a:pt x="103" y="65"/>
                      </a:lnTo>
                      <a:lnTo>
                        <a:pt x="99" y="65"/>
                      </a:lnTo>
                      <a:lnTo>
                        <a:pt x="94" y="64"/>
                      </a:lnTo>
                      <a:lnTo>
                        <a:pt x="85" y="63"/>
                      </a:lnTo>
                      <a:lnTo>
                        <a:pt x="76" y="61"/>
                      </a:lnTo>
                      <a:lnTo>
                        <a:pt x="66" y="59"/>
                      </a:lnTo>
                      <a:lnTo>
                        <a:pt x="56" y="57"/>
                      </a:lnTo>
                      <a:lnTo>
                        <a:pt x="46" y="54"/>
                      </a:lnTo>
                      <a:lnTo>
                        <a:pt x="37" y="52"/>
                      </a:lnTo>
                      <a:lnTo>
                        <a:pt x="33" y="51"/>
                      </a:lnTo>
                      <a:lnTo>
                        <a:pt x="29" y="50"/>
                      </a:lnTo>
                      <a:lnTo>
                        <a:pt x="26" y="49"/>
                      </a:lnTo>
                      <a:lnTo>
                        <a:pt x="22" y="47"/>
                      </a:lnTo>
                      <a:lnTo>
                        <a:pt x="19" y="46"/>
                      </a:lnTo>
                      <a:lnTo>
                        <a:pt x="16" y="45"/>
                      </a:lnTo>
                      <a:lnTo>
                        <a:pt x="14" y="44"/>
                      </a:lnTo>
                      <a:lnTo>
                        <a:pt x="12" y="43"/>
                      </a:lnTo>
                      <a:lnTo>
                        <a:pt x="10" y="42"/>
                      </a:lnTo>
                      <a:lnTo>
                        <a:pt x="9" y="41"/>
                      </a:lnTo>
                      <a:lnTo>
                        <a:pt x="7" y="40"/>
                      </a:lnTo>
                      <a:lnTo>
                        <a:pt x="6" y="38"/>
                      </a:lnTo>
                      <a:lnTo>
                        <a:pt x="4" y="35"/>
                      </a:lnTo>
                      <a:lnTo>
                        <a:pt x="2" y="32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5" y="4"/>
                      </a:lnTo>
                      <a:lnTo>
                        <a:pt x="28" y="5"/>
                      </a:lnTo>
                      <a:lnTo>
                        <a:pt x="32" y="7"/>
                      </a:lnTo>
                      <a:lnTo>
                        <a:pt x="35" y="9"/>
                      </a:lnTo>
                      <a:lnTo>
                        <a:pt x="40" y="11"/>
                      </a:lnTo>
                      <a:lnTo>
                        <a:pt x="44" y="13"/>
                      </a:lnTo>
                      <a:lnTo>
                        <a:pt x="48" y="15"/>
                      </a:lnTo>
                      <a:lnTo>
                        <a:pt x="58" y="20"/>
                      </a:lnTo>
                      <a:lnTo>
                        <a:pt x="67" y="26"/>
                      </a:lnTo>
                      <a:lnTo>
                        <a:pt x="77" y="31"/>
                      </a:lnTo>
                      <a:lnTo>
                        <a:pt x="86" y="37"/>
                      </a:lnTo>
                      <a:lnTo>
                        <a:pt x="95" y="42"/>
                      </a:lnTo>
                      <a:lnTo>
                        <a:pt x="100" y="45"/>
                      </a:lnTo>
                      <a:lnTo>
                        <a:pt x="104" y="48"/>
                      </a:lnTo>
                      <a:lnTo>
                        <a:pt x="107" y="50"/>
                      </a:lnTo>
                      <a:lnTo>
                        <a:pt x="111" y="52"/>
                      </a:lnTo>
                      <a:lnTo>
                        <a:pt x="114" y="55"/>
                      </a:lnTo>
                      <a:lnTo>
                        <a:pt x="117" y="57"/>
                      </a:lnTo>
                      <a:lnTo>
                        <a:pt x="120" y="59"/>
                      </a:lnTo>
                      <a:lnTo>
                        <a:pt x="122" y="60"/>
                      </a:lnTo>
                      <a:lnTo>
                        <a:pt x="124" y="62"/>
                      </a:lnTo>
                      <a:lnTo>
                        <a:pt x="125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6" name="Freeform 30"/>
                <p:cNvSpPr>
                  <a:spLocks/>
                </p:cNvSpPr>
                <p:nvPr/>
              </p:nvSpPr>
              <p:spPr bwMode="auto">
                <a:xfrm>
                  <a:off x="5294" y="1397"/>
                  <a:ext cx="113" cy="94"/>
                </a:xfrm>
                <a:custGeom>
                  <a:avLst/>
                  <a:gdLst>
                    <a:gd name="T0" fmla="*/ 1 w 113"/>
                    <a:gd name="T1" fmla="*/ 93 h 94"/>
                    <a:gd name="T2" fmla="*/ 1 w 113"/>
                    <a:gd name="T3" fmla="*/ 90 h 94"/>
                    <a:gd name="T4" fmla="*/ 2 w 113"/>
                    <a:gd name="T5" fmla="*/ 87 h 94"/>
                    <a:gd name="T6" fmla="*/ 5 w 113"/>
                    <a:gd name="T7" fmla="*/ 82 h 94"/>
                    <a:gd name="T8" fmla="*/ 9 w 113"/>
                    <a:gd name="T9" fmla="*/ 76 h 94"/>
                    <a:gd name="T10" fmla="*/ 13 w 113"/>
                    <a:gd name="T11" fmla="*/ 70 h 94"/>
                    <a:gd name="T12" fmla="*/ 22 w 113"/>
                    <a:gd name="T13" fmla="*/ 59 h 94"/>
                    <a:gd name="T14" fmla="*/ 34 w 113"/>
                    <a:gd name="T15" fmla="*/ 43 h 94"/>
                    <a:gd name="T16" fmla="*/ 47 w 113"/>
                    <a:gd name="T17" fmla="*/ 28 h 94"/>
                    <a:gd name="T18" fmla="*/ 53 w 113"/>
                    <a:gd name="T19" fmla="*/ 21 h 94"/>
                    <a:gd name="T20" fmla="*/ 59 w 113"/>
                    <a:gd name="T21" fmla="*/ 15 h 94"/>
                    <a:gd name="T22" fmla="*/ 64 w 113"/>
                    <a:gd name="T23" fmla="*/ 10 h 94"/>
                    <a:gd name="T24" fmla="*/ 69 w 113"/>
                    <a:gd name="T25" fmla="*/ 6 h 94"/>
                    <a:gd name="T26" fmla="*/ 73 w 113"/>
                    <a:gd name="T27" fmla="*/ 3 h 94"/>
                    <a:gd name="T28" fmla="*/ 77 w 113"/>
                    <a:gd name="T29" fmla="*/ 1 h 94"/>
                    <a:gd name="T30" fmla="*/ 84 w 113"/>
                    <a:gd name="T31" fmla="*/ 0 h 94"/>
                    <a:gd name="T32" fmla="*/ 92 w 113"/>
                    <a:gd name="T33" fmla="*/ 1 h 94"/>
                    <a:gd name="T34" fmla="*/ 99 w 113"/>
                    <a:gd name="T35" fmla="*/ 3 h 94"/>
                    <a:gd name="T36" fmla="*/ 105 w 113"/>
                    <a:gd name="T37" fmla="*/ 7 h 94"/>
                    <a:gd name="T38" fmla="*/ 110 w 113"/>
                    <a:gd name="T39" fmla="*/ 12 h 94"/>
                    <a:gd name="T40" fmla="*/ 112 w 113"/>
                    <a:gd name="T41" fmla="*/ 18 h 94"/>
                    <a:gd name="T42" fmla="*/ 112 w 113"/>
                    <a:gd name="T43" fmla="*/ 22 h 94"/>
                    <a:gd name="T44" fmla="*/ 111 w 113"/>
                    <a:gd name="T45" fmla="*/ 25 h 94"/>
                    <a:gd name="T46" fmla="*/ 108 w 113"/>
                    <a:gd name="T47" fmla="*/ 27 h 94"/>
                    <a:gd name="T48" fmla="*/ 105 w 113"/>
                    <a:gd name="T49" fmla="*/ 31 h 94"/>
                    <a:gd name="T50" fmla="*/ 99 w 113"/>
                    <a:gd name="T51" fmla="*/ 35 h 94"/>
                    <a:gd name="T52" fmla="*/ 93 w 113"/>
                    <a:gd name="T53" fmla="*/ 40 h 94"/>
                    <a:gd name="T54" fmla="*/ 85 w 113"/>
                    <a:gd name="T55" fmla="*/ 46 h 94"/>
                    <a:gd name="T56" fmla="*/ 72 w 113"/>
                    <a:gd name="T57" fmla="*/ 54 h 94"/>
                    <a:gd name="T58" fmla="*/ 53 w 113"/>
                    <a:gd name="T59" fmla="*/ 66 h 94"/>
                    <a:gd name="T60" fmla="*/ 35 w 113"/>
                    <a:gd name="T61" fmla="*/ 77 h 94"/>
                    <a:gd name="T62" fmla="*/ 22 w 113"/>
                    <a:gd name="T63" fmla="*/ 84 h 94"/>
                    <a:gd name="T64" fmla="*/ 15 w 113"/>
                    <a:gd name="T65" fmla="*/ 88 h 94"/>
                    <a:gd name="T66" fmla="*/ 9 w 113"/>
                    <a:gd name="T67" fmla="*/ 91 h 94"/>
                    <a:gd name="T68" fmla="*/ 5 w 113"/>
                    <a:gd name="T69" fmla="*/ 93 h 94"/>
                    <a:gd name="T70" fmla="*/ 2 w 113"/>
                    <a:gd name="T71" fmla="*/ 93 h 9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3"/>
                    <a:gd name="T109" fmla="*/ 0 h 94"/>
                    <a:gd name="T110" fmla="*/ 113 w 113"/>
                    <a:gd name="T111" fmla="*/ 94 h 9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3" h="94">
                      <a:moveTo>
                        <a:pt x="1" y="93"/>
                      </a:moveTo>
                      <a:lnTo>
                        <a:pt x="1" y="93"/>
                      </a:lnTo>
                      <a:lnTo>
                        <a:pt x="0" y="92"/>
                      </a:lnTo>
                      <a:lnTo>
                        <a:pt x="1" y="90"/>
                      </a:lnTo>
                      <a:lnTo>
                        <a:pt x="1" y="89"/>
                      </a:lnTo>
                      <a:lnTo>
                        <a:pt x="2" y="87"/>
                      </a:lnTo>
                      <a:lnTo>
                        <a:pt x="3" y="85"/>
                      </a:lnTo>
                      <a:lnTo>
                        <a:pt x="5" y="82"/>
                      </a:lnTo>
                      <a:lnTo>
                        <a:pt x="7" y="79"/>
                      </a:lnTo>
                      <a:lnTo>
                        <a:pt x="9" y="76"/>
                      </a:lnTo>
                      <a:lnTo>
                        <a:pt x="11" y="73"/>
                      </a:lnTo>
                      <a:lnTo>
                        <a:pt x="13" y="70"/>
                      </a:lnTo>
                      <a:lnTo>
                        <a:pt x="16" y="66"/>
                      </a:lnTo>
                      <a:lnTo>
                        <a:pt x="22" y="59"/>
                      </a:lnTo>
                      <a:lnTo>
                        <a:pt x="28" y="51"/>
                      </a:lnTo>
                      <a:lnTo>
                        <a:pt x="34" y="43"/>
                      </a:lnTo>
                      <a:lnTo>
                        <a:pt x="40" y="36"/>
                      </a:lnTo>
                      <a:lnTo>
                        <a:pt x="47" y="28"/>
                      </a:lnTo>
                      <a:lnTo>
                        <a:pt x="50" y="25"/>
                      </a:lnTo>
                      <a:lnTo>
                        <a:pt x="53" y="21"/>
                      </a:lnTo>
                      <a:lnTo>
                        <a:pt x="56" y="18"/>
                      </a:lnTo>
                      <a:lnTo>
                        <a:pt x="59" y="15"/>
                      </a:lnTo>
                      <a:lnTo>
                        <a:pt x="62" y="12"/>
                      </a:lnTo>
                      <a:lnTo>
                        <a:pt x="64" y="10"/>
                      </a:lnTo>
                      <a:lnTo>
                        <a:pt x="67" y="8"/>
                      </a:lnTo>
                      <a:lnTo>
                        <a:pt x="69" y="6"/>
                      </a:lnTo>
                      <a:lnTo>
                        <a:pt x="71" y="4"/>
                      </a:lnTo>
                      <a:lnTo>
                        <a:pt x="73" y="3"/>
                      </a:lnTo>
                      <a:lnTo>
                        <a:pt x="75" y="2"/>
                      </a:lnTo>
                      <a:lnTo>
                        <a:pt x="77" y="1"/>
                      </a:lnTo>
                      <a:lnTo>
                        <a:pt x="80" y="0"/>
                      </a:lnTo>
                      <a:lnTo>
                        <a:pt x="84" y="0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6" y="2"/>
                      </a:lnTo>
                      <a:lnTo>
                        <a:pt x="99" y="3"/>
                      </a:lnTo>
                      <a:lnTo>
                        <a:pt x="102" y="5"/>
                      </a:lnTo>
                      <a:lnTo>
                        <a:pt x="105" y="7"/>
                      </a:lnTo>
                      <a:lnTo>
                        <a:pt x="108" y="10"/>
                      </a:lnTo>
                      <a:lnTo>
                        <a:pt x="110" y="12"/>
                      </a:lnTo>
                      <a:lnTo>
                        <a:pt x="111" y="15"/>
                      </a:lnTo>
                      <a:lnTo>
                        <a:pt x="112" y="18"/>
                      </a:lnTo>
                      <a:lnTo>
                        <a:pt x="112" y="20"/>
                      </a:lnTo>
                      <a:lnTo>
                        <a:pt x="112" y="22"/>
                      </a:lnTo>
                      <a:lnTo>
                        <a:pt x="112" y="23"/>
                      </a:lnTo>
                      <a:lnTo>
                        <a:pt x="111" y="25"/>
                      </a:lnTo>
                      <a:lnTo>
                        <a:pt x="110" y="26"/>
                      </a:lnTo>
                      <a:lnTo>
                        <a:pt x="108" y="27"/>
                      </a:lnTo>
                      <a:lnTo>
                        <a:pt x="107" y="29"/>
                      </a:lnTo>
                      <a:lnTo>
                        <a:pt x="105" y="31"/>
                      </a:lnTo>
                      <a:lnTo>
                        <a:pt x="102" y="33"/>
                      </a:lnTo>
                      <a:lnTo>
                        <a:pt x="99" y="35"/>
                      </a:lnTo>
                      <a:lnTo>
                        <a:pt x="96" y="38"/>
                      </a:lnTo>
                      <a:lnTo>
                        <a:pt x="93" y="40"/>
                      </a:lnTo>
                      <a:lnTo>
                        <a:pt x="89" y="43"/>
                      </a:lnTo>
                      <a:lnTo>
                        <a:pt x="85" y="46"/>
                      </a:lnTo>
                      <a:lnTo>
                        <a:pt x="81" y="48"/>
                      </a:lnTo>
                      <a:lnTo>
                        <a:pt x="72" y="54"/>
                      </a:lnTo>
                      <a:lnTo>
                        <a:pt x="63" y="60"/>
                      </a:lnTo>
                      <a:lnTo>
                        <a:pt x="53" y="66"/>
                      </a:lnTo>
                      <a:lnTo>
                        <a:pt x="44" y="72"/>
                      </a:lnTo>
                      <a:lnTo>
                        <a:pt x="35" y="77"/>
                      </a:lnTo>
                      <a:lnTo>
                        <a:pt x="27" y="82"/>
                      </a:lnTo>
                      <a:lnTo>
                        <a:pt x="22" y="84"/>
                      </a:lnTo>
                      <a:lnTo>
                        <a:pt x="19" y="86"/>
                      </a:lnTo>
                      <a:lnTo>
                        <a:pt x="15" y="88"/>
                      </a:lnTo>
                      <a:lnTo>
                        <a:pt x="12" y="90"/>
                      </a:lnTo>
                      <a:lnTo>
                        <a:pt x="9" y="91"/>
                      </a:lnTo>
                      <a:lnTo>
                        <a:pt x="7" y="92"/>
                      </a:lnTo>
                      <a:lnTo>
                        <a:pt x="5" y="93"/>
                      </a:lnTo>
                      <a:lnTo>
                        <a:pt x="3" y="93"/>
                      </a:lnTo>
                      <a:lnTo>
                        <a:pt x="2" y="93"/>
                      </a:lnTo>
                      <a:lnTo>
                        <a:pt x="1" y="9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7" name="Freeform 31"/>
                <p:cNvSpPr>
                  <a:spLocks/>
                </p:cNvSpPr>
                <p:nvPr/>
              </p:nvSpPr>
              <p:spPr bwMode="auto">
                <a:xfrm>
                  <a:off x="5284" y="1485"/>
                  <a:ext cx="43" cy="137"/>
                </a:xfrm>
                <a:custGeom>
                  <a:avLst/>
                  <a:gdLst>
                    <a:gd name="T0" fmla="*/ 14 w 43"/>
                    <a:gd name="T1" fmla="*/ 0 h 137"/>
                    <a:gd name="T2" fmla="*/ 15 w 43"/>
                    <a:gd name="T3" fmla="*/ 2 h 137"/>
                    <a:gd name="T4" fmla="*/ 17 w 43"/>
                    <a:gd name="T5" fmla="*/ 5 h 137"/>
                    <a:gd name="T6" fmla="*/ 19 w 43"/>
                    <a:gd name="T7" fmla="*/ 10 h 137"/>
                    <a:gd name="T8" fmla="*/ 21 w 43"/>
                    <a:gd name="T9" fmla="*/ 17 h 137"/>
                    <a:gd name="T10" fmla="*/ 24 w 43"/>
                    <a:gd name="T11" fmla="*/ 24 h 137"/>
                    <a:gd name="T12" fmla="*/ 28 w 43"/>
                    <a:gd name="T13" fmla="*/ 38 h 137"/>
                    <a:gd name="T14" fmla="*/ 33 w 43"/>
                    <a:gd name="T15" fmla="*/ 57 h 137"/>
                    <a:gd name="T16" fmla="*/ 37 w 43"/>
                    <a:gd name="T17" fmla="*/ 76 h 137"/>
                    <a:gd name="T18" fmla="*/ 39 w 43"/>
                    <a:gd name="T19" fmla="*/ 85 h 137"/>
                    <a:gd name="T20" fmla="*/ 40 w 43"/>
                    <a:gd name="T21" fmla="*/ 94 h 137"/>
                    <a:gd name="T22" fmla="*/ 41 w 43"/>
                    <a:gd name="T23" fmla="*/ 101 h 137"/>
                    <a:gd name="T24" fmla="*/ 42 w 43"/>
                    <a:gd name="T25" fmla="*/ 107 h 137"/>
                    <a:gd name="T26" fmla="*/ 42 w 43"/>
                    <a:gd name="T27" fmla="*/ 112 h 137"/>
                    <a:gd name="T28" fmla="*/ 41 w 43"/>
                    <a:gd name="T29" fmla="*/ 116 h 137"/>
                    <a:gd name="T30" fmla="*/ 40 w 43"/>
                    <a:gd name="T31" fmla="*/ 119 h 137"/>
                    <a:gd name="T32" fmla="*/ 38 w 43"/>
                    <a:gd name="T33" fmla="*/ 123 h 137"/>
                    <a:gd name="T34" fmla="*/ 35 w 43"/>
                    <a:gd name="T35" fmla="*/ 126 h 137"/>
                    <a:gd name="T36" fmla="*/ 32 w 43"/>
                    <a:gd name="T37" fmla="*/ 129 h 137"/>
                    <a:gd name="T38" fmla="*/ 29 w 43"/>
                    <a:gd name="T39" fmla="*/ 131 h 137"/>
                    <a:gd name="T40" fmla="*/ 22 w 43"/>
                    <a:gd name="T41" fmla="*/ 135 h 137"/>
                    <a:gd name="T42" fmla="*/ 15 w 43"/>
                    <a:gd name="T43" fmla="*/ 136 h 137"/>
                    <a:gd name="T44" fmla="*/ 10 w 43"/>
                    <a:gd name="T45" fmla="*/ 136 h 137"/>
                    <a:gd name="T46" fmla="*/ 7 w 43"/>
                    <a:gd name="T47" fmla="*/ 136 h 137"/>
                    <a:gd name="T48" fmla="*/ 5 w 43"/>
                    <a:gd name="T49" fmla="*/ 134 h 137"/>
                    <a:gd name="T50" fmla="*/ 3 w 43"/>
                    <a:gd name="T51" fmla="*/ 132 h 137"/>
                    <a:gd name="T52" fmla="*/ 1 w 43"/>
                    <a:gd name="T53" fmla="*/ 130 h 137"/>
                    <a:gd name="T54" fmla="*/ 1 w 43"/>
                    <a:gd name="T55" fmla="*/ 126 h 137"/>
                    <a:gd name="T56" fmla="*/ 0 w 43"/>
                    <a:gd name="T57" fmla="*/ 121 h 137"/>
                    <a:gd name="T58" fmla="*/ 0 w 43"/>
                    <a:gd name="T59" fmla="*/ 114 h 137"/>
                    <a:gd name="T60" fmla="*/ 0 w 43"/>
                    <a:gd name="T61" fmla="*/ 105 h 137"/>
                    <a:gd name="T62" fmla="*/ 0 w 43"/>
                    <a:gd name="T63" fmla="*/ 96 h 137"/>
                    <a:gd name="T64" fmla="*/ 1 w 43"/>
                    <a:gd name="T65" fmla="*/ 80 h 137"/>
                    <a:gd name="T66" fmla="*/ 3 w 43"/>
                    <a:gd name="T67" fmla="*/ 58 h 137"/>
                    <a:gd name="T68" fmla="*/ 5 w 43"/>
                    <a:gd name="T69" fmla="*/ 37 h 137"/>
                    <a:gd name="T70" fmla="*/ 6 w 43"/>
                    <a:gd name="T71" fmla="*/ 27 h 137"/>
                    <a:gd name="T72" fmla="*/ 8 w 43"/>
                    <a:gd name="T73" fmla="*/ 18 h 137"/>
                    <a:gd name="T74" fmla="*/ 9 w 43"/>
                    <a:gd name="T75" fmla="*/ 11 h 137"/>
                    <a:gd name="T76" fmla="*/ 10 w 43"/>
                    <a:gd name="T77" fmla="*/ 5 h 137"/>
                    <a:gd name="T78" fmla="*/ 12 w 43"/>
                    <a:gd name="T79" fmla="*/ 2 h 137"/>
                    <a:gd name="T80" fmla="*/ 13 w 43"/>
                    <a:gd name="T81" fmla="*/ 0 h 13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3"/>
                    <a:gd name="T124" fmla="*/ 0 h 137"/>
                    <a:gd name="T125" fmla="*/ 43 w 43"/>
                    <a:gd name="T126" fmla="*/ 137 h 13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3" h="137">
                      <a:moveTo>
                        <a:pt x="13" y="0"/>
                      </a:move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6" y="3"/>
                      </a:lnTo>
                      <a:lnTo>
                        <a:pt x="17" y="5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7"/>
                      </a:lnTo>
                      <a:lnTo>
                        <a:pt x="23" y="21"/>
                      </a:lnTo>
                      <a:lnTo>
                        <a:pt x="24" y="24"/>
                      </a:lnTo>
                      <a:lnTo>
                        <a:pt x="25" y="29"/>
                      </a:lnTo>
                      <a:lnTo>
                        <a:pt x="28" y="38"/>
                      </a:lnTo>
                      <a:lnTo>
                        <a:pt x="30" y="47"/>
                      </a:lnTo>
                      <a:lnTo>
                        <a:pt x="33" y="57"/>
                      </a:lnTo>
                      <a:lnTo>
                        <a:pt x="35" y="67"/>
                      </a:lnTo>
                      <a:lnTo>
                        <a:pt x="37" y="76"/>
                      </a:lnTo>
                      <a:lnTo>
                        <a:pt x="38" y="81"/>
                      </a:lnTo>
                      <a:lnTo>
                        <a:pt x="39" y="85"/>
                      </a:lnTo>
                      <a:lnTo>
                        <a:pt x="39" y="90"/>
                      </a:lnTo>
                      <a:lnTo>
                        <a:pt x="40" y="94"/>
                      </a:lnTo>
                      <a:lnTo>
                        <a:pt x="41" y="98"/>
                      </a:lnTo>
                      <a:lnTo>
                        <a:pt x="41" y="101"/>
                      </a:lnTo>
                      <a:lnTo>
                        <a:pt x="42" y="104"/>
                      </a:lnTo>
                      <a:lnTo>
                        <a:pt x="42" y="107"/>
                      </a:lnTo>
                      <a:lnTo>
                        <a:pt x="42" y="110"/>
                      </a:lnTo>
                      <a:lnTo>
                        <a:pt x="42" y="112"/>
                      </a:lnTo>
                      <a:lnTo>
                        <a:pt x="42" y="114"/>
                      </a:lnTo>
                      <a:lnTo>
                        <a:pt x="41" y="116"/>
                      </a:lnTo>
                      <a:lnTo>
                        <a:pt x="41" y="118"/>
                      </a:lnTo>
                      <a:lnTo>
                        <a:pt x="40" y="119"/>
                      </a:lnTo>
                      <a:lnTo>
                        <a:pt x="39" y="121"/>
                      </a:lnTo>
                      <a:lnTo>
                        <a:pt x="38" y="123"/>
                      </a:lnTo>
                      <a:lnTo>
                        <a:pt x="37" y="124"/>
                      </a:lnTo>
                      <a:lnTo>
                        <a:pt x="35" y="126"/>
                      </a:lnTo>
                      <a:lnTo>
                        <a:pt x="34" y="127"/>
                      </a:lnTo>
                      <a:lnTo>
                        <a:pt x="32" y="129"/>
                      </a:lnTo>
                      <a:lnTo>
                        <a:pt x="31" y="130"/>
                      </a:lnTo>
                      <a:lnTo>
                        <a:pt x="29" y="131"/>
                      </a:lnTo>
                      <a:lnTo>
                        <a:pt x="26" y="133"/>
                      </a:lnTo>
                      <a:lnTo>
                        <a:pt x="22" y="135"/>
                      </a:lnTo>
                      <a:lnTo>
                        <a:pt x="19" y="136"/>
                      </a:lnTo>
                      <a:lnTo>
                        <a:pt x="15" y="136"/>
                      </a:lnTo>
                      <a:lnTo>
                        <a:pt x="12" y="136"/>
                      </a:lnTo>
                      <a:lnTo>
                        <a:pt x="10" y="136"/>
                      </a:lnTo>
                      <a:lnTo>
                        <a:pt x="9" y="136"/>
                      </a:lnTo>
                      <a:lnTo>
                        <a:pt x="7" y="136"/>
                      </a:lnTo>
                      <a:lnTo>
                        <a:pt x="6" y="135"/>
                      </a:lnTo>
                      <a:lnTo>
                        <a:pt x="5" y="134"/>
                      </a:lnTo>
                      <a:lnTo>
                        <a:pt x="4" y="133"/>
                      </a:lnTo>
                      <a:lnTo>
                        <a:pt x="3" y="132"/>
                      </a:lnTo>
                      <a:lnTo>
                        <a:pt x="2" y="131"/>
                      </a:lnTo>
                      <a:lnTo>
                        <a:pt x="1" y="130"/>
                      </a:lnTo>
                      <a:lnTo>
                        <a:pt x="1" y="128"/>
                      </a:lnTo>
                      <a:lnTo>
                        <a:pt x="1" y="126"/>
                      </a:lnTo>
                      <a:lnTo>
                        <a:pt x="0" y="124"/>
                      </a:lnTo>
                      <a:lnTo>
                        <a:pt x="0" y="121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0"/>
                      </a:lnTo>
                      <a:lnTo>
                        <a:pt x="0" y="105"/>
                      </a:lnTo>
                      <a:lnTo>
                        <a:pt x="0" y="101"/>
                      </a:lnTo>
                      <a:lnTo>
                        <a:pt x="0" y="96"/>
                      </a:lnTo>
                      <a:lnTo>
                        <a:pt x="1" y="91"/>
                      </a:lnTo>
                      <a:lnTo>
                        <a:pt x="1" y="80"/>
                      </a:lnTo>
                      <a:lnTo>
                        <a:pt x="2" y="69"/>
                      </a:lnTo>
                      <a:lnTo>
                        <a:pt x="3" y="58"/>
                      </a:lnTo>
                      <a:lnTo>
                        <a:pt x="4" y="47"/>
                      </a:lnTo>
                      <a:lnTo>
                        <a:pt x="5" y="37"/>
                      </a:lnTo>
                      <a:lnTo>
                        <a:pt x="6" y="32"/>
                      </a:lnTo>
                      <a:lnTo>
                        <a:pt x="6" y="27"/>
                      </a:lnTo>
                      <a:lnTo>
                        <a:pt x="7" y="22"/>
                      </a:lnTo>
                      <a:lnTo>
                        <a:pt x="8" y="18"/>
                      </a:lnTo>
                      <a:lnTo>
                        <a:pt x="8" y="15"/>
                      </a:lnTo>
                      <a:lnTo>
                        <a:pt x="9" y="11"/>
                      </a:lnTo>
                      <a:lnTo>
                        <a:pt x="10" y="8"/>
                      </a:lnTo>
                      <a:lnTo>
                        <a:pt x="10" y="5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2" name="Line 32"/>
              <p:cNvSpPr>
                <a:spLocks noChangeShapeType="1"/>
              </p:cNvSpPr>
              <p:nvPr/>
            </p:nvSpPr>
            <p:spPr bwMode="auto">
              <a:xfrm flipH="1">
                <a:off x="4143" y="1890"/>
                <a:ext cx="292" cy="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33"/>
              <p:cNvSpPr>
                <a:spLocks noChangeShapeType="1"/>
              </p:cNvSpPr>
              <p:nvPr/>
            </p:nvSpPr>
            <p:spPr bwMode="auto">
              <a:xfrm>
                <a:off x="4963" y="1910"/>
                <a:ext cx="268" cy="5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Line 34"/>
              <p:cNvSpPr>
                <a:spLocks noChangeShapeType="1"/>
              </p:cNvSpPr>
              <p:nvPr/>
            </p:nvSpPr>
            <p:spPr bwMode="auto">
              <a:xfrm>
                <a:off x="4685" y="1915"/>
                <a:ext cx="0" cy="4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7" name="Rectangle 35"/>
            <p:cNvSpPr>
              <a:spLocks noChangeArrowheads="1"/>
            </p:cNvSpPr>
            <p:nvPr/>
          </p:nvSpPr>
          <p:spPr bwMode="auto">
            <a:xfrm>
              <a:off x="4224" y="2640"/>
              <a:ext cx="10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r>
                <a:rPr lang="en-US" sz="1200">
                  <a:solidFill>
                    <a:schemeClr val="bg2"/>
                  </a:solidFill>
                </a:rPr>
                <a:t>Infrared Sensor</a:t>
              </a:r>
            </a:p>
          </p:txBody>
        </p:sp>
        <p:sp>
          <p:nvSpPr>
            <p:cNvPr id="25608" name="Rectangle 36"/>
            <p:cNvSpPr>
              <a:spLocks noChangeArrowheads="1"/>
            </p:cNvSpPr>
            <p:nvPr/>
          </p:nvSpPr>
          <p:spPr bwMode="auto">
            <a:xfrm>
              <a:off x="3714" y="2610"/>
              <a:ext cx="45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r>
                <a:rPr lang="en-US" sz="1200">
                  <a:solidFill>
                    <a:schemeClr val="bg2"/>
                  </a:solidFill>
                </a:rPr>
                <a:t>Mirror</a:t>
              </a:r>
            </a:p>
          </p:txBody>
        </p:sp>
        <p:sp>
          <p:nvSpPr>
            <p:cNvPr id="25609" name="Rectangle 37"/>
            <p:cNvSpPr>
              <a:spLocks noChangeArrowheads="1"/>
            </p:cNvSpPr>
            <p:nvPr/>
          </p:nvSpPr>
          <p:spPr bwMode="auto">
            <a:xfrm>
              <a:off x="4194" y="2364"/>
              <a:ext cx="7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r>
                <a:rPr lang="en-US" sz="1200">
                  <a:solidFill>
                    <a:schemeClr val="bg2"/>
                  </a:solidFill>
                </a:rPr>
                <a:t>Optical Sensor</a:t>
              </a:r>
            </a:p>
          </p:txBody>
        </p:sp>
        <p:sp>
          <p:nvSpPr>
            <p:cNvPr id="25610" name="Rectangle 38"/>
            <p:cNvSpPr>
              <a:spLocks noChangeArrowheads="1"/>
            </p:cNvSpPr>
            <p:nvPr/>
          </p:nvSpPr>
          <p:spPr bwMode="auto">
            <a:xfrm>
              <a:off x="5130" y="2262"/>
              <a:ext cx="28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r>
                <a:rPr lang="en-US" sz="1200">
                  <a:solidFill>
                    <a:schemeClr val="bg2"/>
                  </a:solidFill>
                </a:rPr>
                <a:t>Fan</a:t>
              </a:r>
            </a:p>
          </p:txBody>
        </p:sp>
        <p:sp>
          <p:nvSpPr>
            <p:cNvPr id="25611" name="Rectangle 39"/>
            <p:cNvSpPr>
              <a:spLocks noChangeArrowheads="1"/>
            </p:cNvSpPr>
            <p:nvPr/>
          </p:nvSpPr>
          <p:spPr bwMode="auto">
            <a:xfrm>
              <a:off x="4422" y="3468"/>
              <a:ext cx="46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r>
                <a:rPr lang="en-US" sz="1200">
                  <a:solidFill>
                    <a:schemeClr val="bg2"/>
                  </a:solidFill>
                </a:rPr>
                <a:t>Sample</a:t>
              </a:r>
            </a:p>
          </p:txBody>
        </p:sp>
      </p:grpSp>
      <p:sp>
        <p:nvSpPr>
          <p:cNvPr id="25604" name="Rectangle 40"/>
          <p:cNvSpPr>
            <a:spLocks noChangeArrowheads="1"/>
          </p:cNvSpPr>
          <p:nvPr/>
        </p:nvSpPr>
        <p:spPr bwMode="auto">
          <a:xfrm>
            <a:off x="304800" y="1600200"/>
            <a:ext cx="5410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r>
              <a:rPr lang="en-US" sz="2400"/>
              <a:t>Cool mirror until dew forms</a:t>
            </a:r>
            <a:endParaRPr lang="en-US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endParaRPr lang="en-US" sz="2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r>
              <a:rPr lang="en-US" sz="2400"/>
              <a:t>Detect dew optically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endParaRPr lang="en-US" sz="2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r>
              <a:rPr lang="en-US" sz="2400"/>
              <a:t>Measure mirror temperature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endParaRPr lang="en-US" sz="2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r>
              <a:rPr lang="en-US" sz="2400"/>
              <a:t>Measure sample temperature with IR thermometer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endParaRPr lang="en-US" sz="2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r>
              <a:rPr lang="en-US" sz="2400"/>
              <a:t>Water potential is approximately linearly related to Ts - Td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WP4 Dew Point Potentiameter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525963" cy="4254500"/>
          </a:xfrm>
        </p:spPr>
        <p:txBody>
          <a:bodyPr/>
          <a:lstStyle/>
          <a:p>
            <a:pPr eaLnBrk="1" hangingPunct="1"/>
            <a:r>
              <a:rPr lang="en-US" smtClean="0"/>
              <a:t>Range is 0 to -300 MPa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Accuracy is 0.1 MPa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Read time is 5 minutes or less</a:t>
            </a:r>
          </a:p>
          <a:p>
            <a:pPr eaLnBrk="1" hangingPunct="1"/>
            <a:endParaRPr lang="en-US" smtClean="0"/>
          </a:p>
        </p:txBody>
      </p:sp>
      <p:pic>
        <p:nvPicPr>
          <p:cNvPr id="26628" name="Picture 4" descr="wp4field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9488" y="1866900"/>
            <a:ext cx="4165600" cy="384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86775" cy="1004888"/>
          </a:xfrm>
        </p:spPr>
        <p:txBody>
          <a:bodyPr/>
          <a:lstStyle/>
          <a:p>
            <a:pPr eaLnBrk="1" hangingPunct="1"/>
            <a:r>
              <a:rPr lang="en-US" sz="4000" smtClean="0"/>
              <a:t>Some applications of soil water potential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306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Soil Moisture Characteristic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Plant Available Water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Surface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Soil Swelling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Soil and plant water relations in the field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Water flow and contaminant transport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Irrigation management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Soil Moisture Characteristic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6400800" cy="46847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Relates water content to water potential in a soil</a:t>
            </a:r>
          </a:p>
          <a:p>
            <a:pPr eaLnBrk="1" hangingPunct="1"/>
            <a:r>
              <a:rPr lang="en-US" sz="2800" dirty="0" smtClean="0"/>
              <a:t>Different for each soil</a:t>
            </a:r>
          </a:p>
          <a:p>
            <a:pPr eaLnBrk="1" hangingPunct="1"/>
            <a:r>
              <a:rPr lang="en-US" sz="2800" dirty="0" smtClean="0"/>
              <a:t>Used to determine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- </a:t>
            </a:r>
            <a:r>
              <a:rPr lang="en-US" sz="2400" dirty="0" smtClean="0"/>
              <a:t>plant available water</a:t>
            </a:r>
          </a:p>
          <a:p>
            <a:pPr eaLnBrk="1" hangingPunct="1">
              <a:buNone/>
            </a:pPr>
            <a:r>
              <a:rPr lang="en-US" sz="2400" dirty="0" smtClean="0"/>
              <a:t>     - </a:t>
            </a:r>
            <a:r>
              <a:rPr lang="en-US" sz="2400" dirty="0" smtClean="0"/>
              <a:t>surface </a:t>
            </a:r>
            <a:r>
              <a:rPr lang="en-US" sz="2400" dirty="0" smtClean="0"/>
              <a:t>area</a:t>
            </a: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     </a:t>
            </a:r>
            <a:r>
              <a:rPr lang="en-US" sz="2400" dirty="0" smtClean="0"/>
              <a:t>- soil swelling</a:t>
            </a:r>
            <a:endParaRPr lang="en-US" sz="2400" dirty="0" smtClean="0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 l="5238" t="14108" b="2490"/>
          <a:stretch>
            <a:fillRect/>
          </a:stretch>
        </p:blipFill>
        <p:spPr bwMode="auto">
          <a:xfrm>
            <a:off x="3886200" y="2667000"/>
            <a:ext cx="506888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Available Water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8006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Two measurement methods needed for full range</a:t>
            </a:r>
          </a:p>
          <a:p>
            <a:pPr lvl="1" eaLnBrk="1" hangingPunct="1"/>
            <a:r>
              <a:rPr lang="en-US" sz="1800" dirty="0" err="1" smtClean="0"/>
              <a:t>Hyprop</a:t>
            </a:r>
            <a:r>
              <a:rPr lang="en-US" sz="1800" dirty="0" smtClean="0"/>
              <a:t>, tensiometer, pressure plate in wet end</a:t>
            </a:r>
          </a:p>
          <a:p>
            <a:pPr lvl="1" eaLnBrk="1" hangingPunct="1"/>
            <a:r>
              <a:rPr lang="en-US" sz="1800" dirty="0" smtClean="0"/>
              <a:t>Dew point hygrometer or thermocouple </a:t>
            </a:r>
            <a:r>
              <a:rPr lang="en-US" sz="1800" dirty="0" err="1" smtClean="0"/>
              <a:t>psychrometer</a:t>
            </a:r>
            <a:r>
              <a:rPr lang="en-US" sz="1800" dirty="0" smtClean="0"/>
              <a:t> in dry end </a:t>
            </a:r>
          </a:p>
          <a:p>
            <a:pPr eaLnBrk="1" hangingPunct="1"/>
            <a:r>
              <a:rPr lang="en-US" sz="2000" dirty="0" smtClean="0"/>
              <a:t>Field capacity (-0.033 </a:t>
            </a:r>
            <a:r>
              <a:rPr lang="en-US" sz="2000" dirty="0" err="1" smtClean="0"/>
              <a:t>Mpa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1600" dirty="0" smtClean="0"/>
              <a:t>Upper end of plant available water</a:t>
            </a:r>
            <a:endParaRPr lang="en-US" sz="1600" dirty="0" smtClean="0"/>
          </a:p>
          <a:p>
            <a:pPr eaLnBrk="1" hangingPunct="1"/>
            <a:r>
              <a:rPr lang="en-US" sz="2000" dirty="0" smtClean="0"/>
              <a:t>Permanent wilting point (-1.5 </a:t>
            </a:r>
            <a:r>
              <a:rPr lang="en-US" sz="2000" dirty="0" err="1" smtClean="0"/>
              <a:t>Mpa</a:t>
            </a:r>
            <a:r>
              <a:rPr lang="en-US" sz="2000" dirty="0" smtClean="0"/>
              <a:t>)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1600" dirty="0" smtClean="0"/>
              <a:t>Lower end of plant available water</a:t>
            </a:r>
          </a:p>
          <a:p>
            <a:pPr lvl="1" eaLnBrk="1" hangingPunct="1"/>
            <a:r>
              <a:rPr lang="en-US" sz="1600" dirty="0" smtClean="0"/>
              <a:t>Plants begin water stress much lower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3" name="Content Placeholder 12" descr="Pictur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1550" y="2028738"/>
            <a:ext cx="4362450" cy="3376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86775" cy="1004888"/>
          </a:xfrm>
        </p:spPr>
        <p:txBody>
          <a:bodyPr/>
          <a:lstStyle/>
          <a:p>
            <a:pPr eaLnBrk="1" hangingPunct="1"/>
            <a:r>
              <a:rPr lang="en-US" sz="4000" smtClean="0"/>
              <a:t>Surface Area from a</a:t>
            </a:r>
            <a:br>
              <a:rPr lang="en-US" sz="4000" smtClean="0"/>
            </a:br>
            <a:r>
              <a:rPr lang="en-US" sz="4000" smtClean="0"/>
              <a:t>Moisture Characteristic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1524000"/>
          <a:ext cx="6858000" cy="4737100"/>
        </p:xfrm>
        <a:graphic>
          <a:graphicData uri="http://schemas.openxmlformats.org/presentationml/2006/ole">
            <p:oleObj spid="_x0000_s2050" name="Chart" r:id="rId3" imgW="5019528" imgH="346708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pF Plot to get Soil Swelling </a:t>
            </a:r>
          </a:p>
        </p:txBody>
      </p:sp>
      <p:graphicFrame>
        <p:nvGraphicFramePr>
          <p:cNvPr id="128000" name="Object 1024"/>
          <p:cNvGraphicFramePr>
            <a:graphicFrameLocks noChangeAspect="1"/>
          </p:cNvGraphicFramePr>
          <p:nvPr>
            <p:ph type="body" idx="1"/>
          </p:nvPr>
        </p:nvGraphicFramePr>
        <p:xfrm>
          <a:off x="381000" y="2017713"/>
          <a:ext cx="8570913" cy="4541837"/>
        </p:xfrm>
        <a:graphic>
          <a:graphicData uri="http://schemas.openxmlformats.org/presentationml/2006/ole">
            <p:oleObj spid="_x0000_s49154" name="Worksheet" r:id="rId3" imgW="4619955" imgH="24482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Expansive Soil Classification from McKeen(1992) 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19986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02731" name="Group 331"/>
          <p:cNvGraphicFramePr>
            <a:graphicFrameLocks noGrp="1"/>
          </p:cNvGraphicFramePr>
          <p:nvPr>
            <p:ph idx="1"/>
          </p:nvPr>
        </p:nvGraphicFramePr>
        <p:xfrm>
          <a:off x="1219200" y="2133600"/>
          <a:ext cx="6665913" cy="4114800"/>
        </p:xfrm>
        <a:graphic>
          <a:graphicData uri="http://schemas.openxmlformats.org/drawingml/2006/table">
            <a:tbl>
              <a:tblPr/>
              <a:tblGrid>
                <a:gridCol w="1560513"/>
                <a:gridCol w="2590800"/>
                <a:gridCol w="2514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Expansion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 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special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-6 to 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-10 to 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-13 to 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 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non-expansive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458200" cy="10048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Two Variables are Needed to Describe the State of Water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297862" cy="4254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Water content</a:t>
            </a:r>
            <a:r>
              <a:rPr lang="en-US" dirty="0" smtClean="0"/>
              <a:t>		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Quantity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Extent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	</a:t>
            </a:r>
            <a:r>
              <a:rPr lang="en-US" u="sng" dirty="0" smtClean="0"/>
              <a:t>Related Measures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volume			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heat content		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charge			and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600200"/>
            <a:ext cx="3048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Water potential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Quality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Intensity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pressure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temperature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Field Soil-Plant Water</a:t>
            </a:r>
            <a:r>
              <a:rPr lang="en-US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6477000" cy="4684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Requirements: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Year around monitoring; wet and dry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Potentials from saturation to air dry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Possible solutions: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Heat dissipation sensors (wide range, need individual calibration)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Soil psychrometers (problems with temperature sensitivity)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Capacitance matric potential sensor (limited to -0.5 MPa on dry end)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31748" name="Picture 4"/>
          <p:cNvPicPr>
            <a:picLocks noChangeArrowheads="1"/>
          </p:cNvPicPr>
          <p:nvPr/>
        </p:nvPicPr>
        <p:blipFill>
          <a:blip r:embed="rId2" cstate="print"/>
          <a:srcRect t="18407"/>
          <a:stretch>
            <a:fillRect/>
          </a:stretch>
        </p:blipFill>
        <p:spPr bwMode="auto">
          <a:xfrm>
            <a:off x="7848600" y="1219200"/>
            <a:ext cx="917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pct55cut"/>
          <p:cNvPicPr>
            <a:picLocks noChangeAspect="1" noChangeArrowheads="1"/>
          </p:cNvPicPr>
          <p:nvPr/>
        </p:nvPicPr>
        <p:blipFill>
          <a:blip r:embed="rId3" cstate="print"/>
          <a:srcRect l="18234" r="31624" b="28847"/>
          <a:stretch>
            <a:fillRect/>
          </a:stretch>
        </p:blipFill>
        <p:spPr bwMode="auto">
          <a:xfrm>
            <a:off x="0" y="2667000"/>
            <a:ext cx="83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2" descr="matri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962400"/>
            <a:ext cx="1622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Water Flow and </a:t>
            </a:r>
            <a:br>
              <a:rPr lang="en-US" sz="4000" smtClean="0"/>
            </a:br>
            <a:r>
              <a:rPr lang="en-US" sz="4000" smtClean="0"/>
              <a:t>Contaminant Transport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288088" cy="4684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Requirements: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Accurate potentials and gradients during recharge (wet conditions)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Continuous monitoring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Possible solutions: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Pressure transducer tensiometer (limited to -0.08 MPa on dry end)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Capacitance matric potential sensor</a:t>
            </a:r>
          </a:p>
        </p:txBody>
      </p:sp>
      <p:pic>
        <p:nvPicPr>
          <p:cNvPr id="32772" name="Picture 5" descr="805263b657"/>
          <p:cNvPicPr>
            <a:picLocks noChangeAspect="1" noChangeArrowheads="1"/>
          </p:cNvPicPr>
          <p:nvPr/>
        </p:nvPicPr>
        <p:blipFill>
          <a:blip r:embed="rId2" cstate="print"/>
          <a:srcRect l="50000" t="12000"/>
          <a:stretch>
            <a:fillRect/>
          </a:stretch>
        </p:blipFill>
        <p:spPr bwMode="auto">
          <a:xfrm>
            <a:off x="0" y="2209800"/>
            <a:ext cx="8461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2" descr="matr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09800"/>
            <a:ext cx="1833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Irrigation Management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5181600" cy="4684713"/>
          </a:xfrm>
        </p:spPr>
        <p:txBody>
          <a:bodyPr/>
          <a:lstStyle/>
          <a:p>
            <a:pPr eaLnBrk="1" hangingPunct="1"/>
            <a:r>
              <a:rPr lang="en-US" sz="2800" smtClean="0"/>
              <a:t>Requirements:</a:t>
            </a:r>
          </a:p>
          <a:p>
            <a:pPr lvl="1" eaLnBrk="1" hangingPunct="1"/>
            <a:r>
              <a:rPr lang="en-US" sz="2400" smtClean="0"/>
              <a:t>Continuous during growing season</a:t>
            </a:r>
          </a:p>
          <a:p>
            <a:pPr lvl="1" eaLnBrk="1" hangingPunct="1"/>
            <a:r>
              <a:rPr lang="en-US" sz="2400" smtClean="0"/>
              <a:t>Range 0 to -100 kPa</a:t>
            </a:r>
          </a:p>
          <a:p>
            <a:pPr lvl="1" eaLnBrk="1" hangingPunct="1"/>
            <a:r>
              <a:rPr lang="en-US" sz="2400" smtClean="0"/>
              <a:t>Relative change is important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Possible solutions:</a:t>
            </a:r>
          </a:p>
          <a:p>
            <a:pPr lvl="1" eaLnBrk="1" hangingPunct="1"/>
            <a:r>
              <a:rPr lang="en-US" sz="2400" smtClean="0"/>
              <a:t>Heat dissipation or capacitance</a:t>
            </a:r>
          </a:p>
          <a:p>
            <a:pPr lvl="1" eaLnBrk="1" hangingPunct="1"/>
            <a:r>
              <a:rPr lang="en-US" sz="2400" smtClean="0"/>
              <a:t>Tensiometer</a:t>
            </a:r>
          </a:p>
          <a:p>
            <a:pPr lvl="1" eaLnBrk="1" hangingPunct="1"/>
            <a:r>
              <a:rPr lang="en-US" sz="2400" smtClean="0"/>
              <a:t>Granular matrix</a:t>
            </a:r>
          </a:p>
        </p:txBody>
      </p:sp>
      <p:pic>
        <p:nvPicPr>
          <p:cNvPr id="33796" name="Picture 4" descr="watermark-t"/>
          <p:cNvPicPr>
            <a:picLocks noChangeAspect="1" noChangeArrowheads="1"/>
          </p:cNvPicPr>
          <p:nvPr/>
        </p:nvPicPr>
        <p:blipFill>
          <a:blip r:embed="rId2" cstate="print"/>
          <a:srcRect l="76689" t="22061"/>
          <a:stretch>
            <a:fillRect/>
          </a:stretch>
        </p:blipFill>
        <p:spPr bwMode="auto">
          <a:xfrm>
            <a:off x="381000" y="2971800"/>
            <a:ext cx="815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2" descr="matr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200"/>
            <a:ext cx="1763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805263b657"/>
          <p:cNvPicPr>
            <a:picLocks noChangeAspect="1" noChangeArrowheads="1"/>
          </p:cNvPicPr>
          <p:nvPr/>
        </p:nvPicPr>
        <p:blipFill>
          <a:blip r:embed="rId4" cstate="print"/>
          <a:srcRect l="50000" t="12000"/>
          <a:stretch>
            <a:fillRect/>
          </a:stretch>
        </p:blipFill>
        <p:spPr bwMode="auto">
          <a:xfrm>
            <a:off x="7848600" y="2590800"/>
            <a:ext cx="698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631825" algn="l"/>
              </a:tabLst>
            </a:pPr>
            <a:r>
              <a:rPr lang="en-US" smtClean="0"/>
              <a:t>Bridging the gap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Requires a practical method for converting field measurements from </a:t>
            </a:r>
            <a:r>
              <a:rPr lang="en-US" i="1" smtClean="0">
                <a:latin typeface="Symbol" pitchFamily="18" charset="2"/>
              </a:rPr>
              <a:t>q</a:t>
            </a:r>
            <a:r>
              <a:rPr lang="en-US" smtClean="0"/>
              <a:t> to </a:t>
            </a:r>
            <a:r>
              <a:rPr lang="en-US" i="1" smtClean="0">
                <a:latin typeface="Symbol" pitchFamily="18" charset="2"/>
              </a:rPr>
              <a:t>y</a:t>
            </a:r>
            <a:endParaRPr lang="en-US" smtClean="0"/>
          </a:p>
          <a:p>
            <a:pPr lvl="1" eaLnBrk="1" hangingPunct="1"/>
            <a:r>
              <a:rPr lang="en-US" smtClean="0"/>
              <a:t>Moisture release curve</a:t>
            </a:r>
          </a:p>
          <a:p>
            <a:pPr eaLnBrk="1" hangingPunct="1"/>
            <a:r>
              <a:rPr lang="en-US" smtClean="0"/>
              <a:t>Conventional wisdom: time consuming</a:t>
            </a:r>
          </a:p>
          <a:p>
            <a:pPr lvl="1" eaLnBrk="1" hangingPunct="1"/>
            <a:r>
              <a:rPr lang="en-US" smtClean="0"/>
              <a:t>Most moisture release curve have been done on pressure plates</a:t>
            </a:r>
          </a:p>
          <a:p>
            <a:pPr lvl="2" eaLnBrk="1" hangingPunct="1"/>
            <a:r>
              <a:rPr lang="en-US" smtClean="0"/>
              <a:t>Long equilibrium times, especially at lower </a:t>
            </a:r>
            <a:r>
              <a:rPr lang="en-US" i="1" smtClean="0">
                <a:latin typeface="Symbol" pitchFamily="18" charset="2"/>
              </a:rPr>
              <a:t>y</a:t>
            </a:r>
          </a:p>
          <a:p>
            <a:pPr lvl="2" eaLnBrk="1" hangingPunct="1"/>
            <a:r>
              <a:rPr lang="en-US" smtClean="0"/>
              <a:t>Labor intensive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Bridging the gap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37338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1290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84638"/>
            <a:ext cx="38100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Down Arrow 7"/>
          <p:cNvSpPr>
            <a:spLocks noChangeArrowheads="1"/>
          </p:cNvSpPr>
          <p:nvPr/>
        </p:nvSpPr>
        <p:spPr bwMode="auto">
          <a:xfrm rot="-3372044">
            <a:off x="4335463" y="1257300"/>
            <a:ext cx="457200" cy="2057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Down Arrow 8"/>
          <p:cNvSpPr>
            <a:spLocks noChangeArrowheads="1"/>
          </p:cNvSpPr>
          <p:nvPr/>
        </p:nvSpPr>
        <p:spPr bwMode="auto">
          <a:xfrm rot="3466413">
            <a:off x="4406107" y="3802856"/>
            <a:ext cx="457200" cy="22494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water potential is important for </a:t>
            </a:r>
          </a:p>
          <a:p>
            <a:pPr lvl="1" eaLnBrk="1" hangingPunct="1"/>
            <a:r>
              <a:rPr lang="en-US" smtClean="0"/>
              <a:t>Predicting direction of water flow</a:t>
            </a:r>
          </a:p>
          <a:p>
            <a:pPr lvl="1" eaLnBrk="1" hangingPunct="1"/>
            <a:r>
              <a:rPr lang="en-US" smtClean="0"/>
              <a:t>Estimating plant available water</a:t>
            </a:r>
          </a:p>
          <a:p>
            <a:pPr lvl="1" eaLnBrk="1" hangingPunct="1"/>
            <a:r>
              <a:rPr lang="en-US" smtClean="0"/>
              <a:t>Assessing water status of living organisms (plants and microbes)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 potential is measured by equilibrating a solid, liquid, or gas phase with soil water and measuring the pressure or water content of the equilibrated phase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Solid phase sensors </a:t>
            </a:r>
          </a:p>
          <a:p>
            <a:pPr lvl="1" eaLnBrk="1" hangingPunct="1"/>
            <a:r>
              <a:rPr lang="en-US" sz="2400" smtClean="0"/>
              <a:t>Heat dissipation</a:t>
            </a:r>
          </a:p>
          <a:p>
            <a:pPr lvl="1" eaLnBrk="1" hangingPunct="1"/>
            <a:r>
              <a:rPr lang="en-US" sz="2400" smtClean="0"/>
              <a:t>Capacitance</a:t>
            </a:r>
          </a:p>
          <a:p>
            <a:pPr lvl="1" eaLnBrk="1" hangingPunct="1"/>
            <a:r>
              <a:rPr lang="en-US" sz="2400" smtClean="0"/>
              <a:t>Granular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21688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Liquid equilibrium - tensiometers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Vapor equilibration </a:t>
            </a:r>
          </a:p>
          <a:p>
            <a:pPr lvl="1" eaLnBrk="1" hangingPunct="1"/>
            <a:r>
              <a:rPr lang="en-US" sz="2400" smtClean="0"/>
              <a:t>Thermocouple psychrometers </a:t>
            </a:r>
          </a:p>
          <a:p>
            <a:pPr lvl="1" eaLnBrk="1" hangingPunct="1"/>
            <a:r>
              <a:rPr lang="en-US" sz="2400" smtClean="0"/>
              <a:t>Dew point potentiameters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No ideal water potential measurement solution exists.  Sensors must be chosen to fit the requirements of the experiment or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Potential Predicts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 and rate of water flow in Soil, Plant, Atmosphere Continuum</a:t>
            </a:r>
          </a:p>
          <a:p>
            <a:pPr eaLnBrk="1" hangingPunct="1"/>
            <a:r>
              <a:rPr lang="en-US" dirty="0" smtClean="0"/>
              <a:t>Soil “Field Capacity”</a:t>
            </a:r>
          </a:p>
          <a:p>
            <a:pPr eaLnBrk="1" hangingPunct="1"/>
            <a:r>
              <a:rPr lang="en-US" dirty="0" smtClean="0"/>
              <a:t>Soil “Permanent Wilting Point”</a:t>
            </a:r>
            <a:endParaRPr lang="en-US" dirty="0" smtClean="0"/>
          </a:p>
          <a:p>
            <a:pPr eaLnBrk="1" hangingPunct="1"/>
            <a:r>
              <a:rPr lang="en-US" dirty="0" smtClean="0"/>
              <a:t>Limits of microbial growth in soil and food</a:t>
            </a:r>
          </a:p>
          <a:p>
            <a:pPr eaLnBrk="1" hangingPunct="1"/>
            <a:r>
              <a:rPr lang="en-US" dirty="0" smtClean="0"/>
              <a:t>Seed dormancy and germination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Potential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Energy required, per quantity of water, to transport, an infinitesimal quantity of water from the sample to a reference pool of pure, free water</a:t>
            </a:r>
          </a:p>
        </p:txBody>
      </p:sp>
      <p:pic>
        <p:nvPicPr>
          <p:cNvPr id="9220" name="Picture 3" descr="water_crow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31940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Potential: important points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per unit mass, volume, or weight of water</a:t>
            </a:r>
          </a:p>
          <a:p>
            <a:pPr eaLnBrk="1" hangingPunct="1"/>
            <a:r>
              <a:rPr lang="en-US" smtClean="0"/>
              <a:t>Differential property </a:t>
            </a:r>
          </a:p>
          <a:p>
            <a:pPr eaLnBrk="1" hangingPunct="1"/>
            <a:r>
              <a:rPr lang="en-US" smtClean="0"/>
              <a:t>A reference must be specified (pure, free water is the reference; its water potential is zero)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Lowering the Water Potential: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648200" cy="4684713"/>
          </a:xfrm>
        </p:spPr>
        <p:txBody>
          <a:bodyPr/>
          <a:lstStyle/>
          <a:p>
            <a:pPr eaLnBrk="1" hangingPunct="1"/>
            <a:r>
              <a:rPr lang="en-US" smtClean="0"/>
              <a:t>Lowers the vapor pressure of the water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Lowers the freezing point of the water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Raises the boiling point of the water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1268" name="Picture 3" descr="vapor-press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1905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ice -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rnec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41788"/>
            <a:ext cx="16129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Potential is influenced by: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Pressure on the water (hydrostatic or pneumatic)</a:t>
            </a:r>
          </a:p>
          <a:p>
            <a:pPr eaLnBrk="1" hangingPunct="1"/>
            <a:r>
              <a:rPr lang="en-US" dirty="0" smtClean="0"/>
              <a:t>Solutes in the water</a:t>
            </a:r>
          </a:p>
          <a:p>
            <a:pPr eaLnBrk="1" hangingPunct="1"/>
            <a:r>
              <a:rPr lang="en-US" dirty="0" smtClean="0"/>
              <a:t>Binding of water to a surface </a:t>
            </a:r>
          </a:p>
          <a:p>
            <a:pPr eaLnBrk="1" hangingPunct="1"/>
            <a:r>
              <a:rPr lang="en-US" dirty="0" smtClean="0"/>
              <a:t>Position </a:t>
            </a:r>
            <a:r>
              <a:rPr lang="en-US" dirty="0" smtClean="0"/>
              <a:t>of water in a gravitational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Total Water Potential = Sum of Components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 = </a:t>
            </a:r>
            <a:r>
              <a:rPr lang="en-US" baseline="-25000" smtClean="0">
                <a:sym typeface="Symbol" pitchFamily="18" charset="2"/>
              </a:rPr>
              <a:t>m</a:t>
            </a:r>
            <a:r>
              <a:rPr lang="en-US" smtClean="0">
                <a:sym typeface="Symbol" pitchFamily="18" charset="2"/>
              </a:rPr>
              <a:t> + </a:t>
            </a:r>
            <a:r>
              <a:rPr lang="en-US" baseline="-25000" smtClean="0">
                <a:sym typeface="Symbol" pitchFamily="18" charset="2"/>
              </a:rPr>
              <a:t>g</a:t>
            </a:r>
            <a:r>
              <a:rPr lang="en-US" smtClean="0">
                <a:sym typeface="Symbol" pitchFamily="18" charset="2"/>
              </a:rPr>
              <a:t> + </a:t>
            </a:r>
            <a:r>
              <a:rPr lang="en-US" baseline="-25000" smtClean="0">
                <a:sym typeface="Symbol" pitchFamily="18" charset="2"/>
              </a:rPr>
              <a:t>o</a:t>
            </a:r>
            <a:r>
              <a:rPr lang="en-US" smtClean="0">
                <a:sym typeface="Symbol" pitchFamily="18" charset="2"/>
              </a:rPr>
              <a:t> + </a:t>
            </a:r>
            <a:r>
              <a:rPr lang="en-US" baseline="-25000" smtClean="0">
                <a:sym typeface="Symbol" pitchFamily="18" charset="2"/>
              </a:rPr>
              <a:t>p</a:t>
            </a:r>
          </a:p>
          <a:p>
            <a:pPr eaLnBrk="1" hangingPunct="1"/>
            <a:endParaRPr lang="en-US" baseline="-25000" smtClean="0">
              <a:sym typeface="Symbol" pitchFamily="18" charset="2"/>
            </a:endParaRPr>
          </a:p>
          <a:p>
            <a:pPr eaLnBrk="1" hangingPunct="1"/>
            <a:r>
              <a:rPr lang="en-US" smtClean="0">
                <a:sym typeface="Symbol" pitchFamily="18" charset="2"/>
              </a:rPr>
              <a:t>m 	matric - adsorption forces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g 	gravitational -	position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 	osmotic -	solutes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p	pressure - hydrostatic or pneumatic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cani Center Seminar 2008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Volcani Center Seminar 2008</Template>
  <TotalTime>1687</TotalTime>
  <Words>1152</Words>
  <Application>Microsoft Office PowerPoint</Application>
  <PresentationFormat>On-screen Show (4:3)</PresentationFormat>
  <Paragraphs>330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Volcani Center Seminar 2008</vt:lpstr>
      <vt:lpstr>Equation</vt:lpstr>
      <vt:lpstr>Chart</vt:lpstr>
      <vt:lpstr>Microsoft Excel Worksheet</vt:lpstr>
      <vt:lpstr>Soil Water Potential Measurement</vt:lpstr>
      <vt:lpstr>Background</vt:lpstr>
      <vt:lpstr>Two Variables are Needed to Describe the State of Water</vt:lpstr>
      <vt:lpstr>Water Potential Predicts</vt:lpstr>
      <vt:lpstr>Water Potential</vt:lpstr>
      <vt:lpstr>Water Potential: important points</vt:lpstr>
      <vt:lpstr>Lowering the Water Potential:</vt:lpstr>
      <vt:lpstr>Water Potential is influenced by:</vt:lpstr>
      <vt:lpstr>Total Water Potential = Sum of Components</vt:lpstr>
      <vt:lpstr>Water potential unit comparison</vt:lpstr>
      <vt:lpstr>Water Potential and Relative Humidity</vt:lpstr>
      <vt:lpstr>Water potentials in SPAC</vt:lpstr>
      <vt:lpstr>Measuring Soil Water Potential</vt:lpstr>
      <vt:lpstr>Electrical Resistance Methods for Measuring Water Potential</vt:lpstr>
      <vt:lpstr>Capacitance Methods for Measuring Water Potential</vt:lpstr>
      <vt:lpstr>Heat Dissipation Sensor</vt:lpstr>
      <vt:lpstr>Liquid Equilibration: Tensiometer</vt:lpstr>
      <vt:lpstr>Vapor Pressure Methods</vt:lpstr>
      <vt:lpstr>Thermocouple Psychrometer </vt:lpstr>
      <vt:lpstr>In Situ Soil Water Potential</vt:lpstr>
      <vt:lpstr>Sample Chamber Psychrometer</vt:lpstr>
      <vt:lpstr>Slide 22</vt:lpstr>
      <vt:lpstr>WP4 Dew Point Potentiameter</vt:lpstr>
      <vt:lpstr>Some applications of soil water potential</vt:lpstr>
      <vt:lpstr>Soil Moisture Characteristic</vt:lpstr>
      <vt:lpstr>Plant Available Water</vt:lpstr>
      <vt:lpstr>Surface Area from a Moisture Characteristic</vt:lpstr>
      <vt:lpstr>pF Plot to get Soil Swelling </vt:lpstr>
      <vt:lpstr>Expansive Soil Classification from McKeen(1992) </vt:lpstr>
      <vt:lpstr>Field Soil-Plant Water </vt:lpstr>
      <vt:lpstr>Water Flow and  Contaminant Transport</vt:lpstr>
      <vt:lpstr>Irrigation Management</vt:lpstr>
      <vt:lpstr>Bridging the gap</vt:lpstr>
      <vt:lpstr>Bridging the gap</vt:lpstr>
      <vt:lpstr>Summary</vt:lpstr>
      <vt:lpstr>Summary</vt:lpstr>
      <vt:lpstr>Summary</vt:lpstr>
    </vt:vector>
  </TitlesOfParts>
  <Company>Decagon Devices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instrumentation for soil moisture and plant stress measurement: An approach to irrigation water management</dc:title>
  <dc:creator>Colin S. Campbell</dc:creator>
  <cp:lastModifiedBy>Doug Cobos</cp:lastModifiedBy>
  <cp:revision>50</cp:revision>
  <dcterms:created xsi:type="dcterms:W3CDTF">2008-09-19T19:19:10Z</dcterms:created>
  <dcterms:modified xsi:type="dcterms:W3CDTF">2010-05-03T23:56:28Z</dcterms:modified>
</cp:coreProperties>
</file>