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8293-9333-42C8-B50A-CA77536ED111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18D9B-CA3F-41B8-BCA1-CE38B21DC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A8EB00-ED56-4151-9D10-62F40D8F3F6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42D0F2-C28D-4E64-BAF1-A880E5D16AA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844FB1-4DAD-45A0-B121-8D5FA8E8C7F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E321D3-BEDB-4D56-B74C-501DE635B2F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5E1BA-F1C1-4C99-A44E-FDA64A2EB64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3FF8F-C423-4D9F-8B99-CBE47A101CD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86AF7-C3BA-4DC8-ABF9-F9779EC765C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86617-ECE9-4499-BA6F-53DB0E1287F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8E842-A1E1-446A-80DF-4503938E994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F6201-A598-4035-AADE-1F9D038CF3B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C9E80A-53BA-40F2-9335-C0FCF74A747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1C0BF-2006-4845-80E4-9B1CE9031AD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A37E04-280F-4B9B-8B24-B95F9393BCC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DD1DB-C99C-40B4-BD13-E52754BD01D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92C4F2-36F8-4CD1-904E-CD9DD24DD8E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DC943-4A58-4165-8C0B-66172AE2162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86C67-EF81-4C66-933F-D74E41A6F53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6D59B-CB0E-4934-B943-4167F4AE6EA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D39AA-7B72-4A58-A4C4-AD9773F8B91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8FF90-2360-4253-B866-35C1807A42C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1649-4D2D-4E1C-9BB4-502E277C2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DF32-CBC9-4760-9D78-5D3B2AA70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5/2/2012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Stomatal Conductance and </a:t>
            </a:r>
            <a:r>
              <a:rPr lang="en-US" dirty="0" err="1" smtClean="0"/>
              <a:t>Porometry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Theory and Measurement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177"/>
          <a:stretch>
            <a:fillRect/>
          </a:stretch>
        </p:blipFill>
        <p:spPr bwMode="auto">
          <a:xfrm rot="16200000">
            <a:off x="2992217" y="1655983"/>
            <a:ext cx="361676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475" y="320675"/>
            <a:ext cx="7793038" cy="696913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+mn-lt"/>
              </a:rPr>
              <a:t>Delta T dynamic diffusion porometer</a:t>
            </a:r>
          </a:p>
        </p:txBody>
      </p:sp>
      <p:pic>
        <p:nvPicPr>
          <p:cNvPr id="28675" name="Picture 3" descr="DSC00245"/>
          <p:cNvPicPr>
            <a:picLocks noChangeAspect="1" noChangeArrowheads="1"/>
          </p:cNvPicPr>
          <p:nvPr/>
        </p:nvPicPr>
        <p:blipFill>
          <a:blip r:embed="rId3" cstate="print"/>
          <a:srcRect l="13414" t="8130" r="14635" b="10570"/>
          <a:stretch>
            <a:fillRect/>
          </a:stretch>
        </p:blipFill>
        <p:spPr bwMode="auto">
          <a:xfrm>
            <a:off x="1905000" y="1828800"/>
            <a:ext cx="487826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57912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Steady state porometer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8" y="4294187"/>
            <a:ext cx="8043862" cy="25638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Clamp a chamber with a fixed diffusion path to the leaf surface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Measure the vapor pressure at two locations in the diffusion path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Compute stomatal conductance from the vapor pressure measurements and the known conductance of the diffusion path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No pumps</a:t>
            </a:r>
          </a:p>
        </p:txBody>
      </p:sp>
      <p:pic>
        <p:nvPicPr>
          <p:cNvPr id="5" name="Picture 4" descr="porometer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066800"/>
            <a:ext cx="446656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sen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Steady state porometer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4875213" y="4464050"/>
            <a:ext cx="2819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8001000" y="4038600"/>
            <a:ext cx="841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Teflon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filter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562600" y="5791200"/>
            <a:ext cx="1313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Atmosphere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4648200"/>
            <a:ext cx="13716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00" y="5105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Desiccant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705600" y="51054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57200" y="1905000"/>
            <a:ext cx="3581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chamber with a fixed diffusion path is clamped to the leaf surface</a:t>
            </a:r>
            <a:b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Steady-state technique; measures vapor pressure at two locations in a fixed diffusion path</a:t>
            </a:r>
            <a:b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Calculates flux and gradient from the vapor pressure measurements and the known conductance of the diffusion path.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74638"/>
            <a:ext cx="2913888" cy="2392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Decagon steady state porometer</a:t>
            </a:r>
          </a:p>
        </p:txBody>
      </p:sp>
      <p:pic>
        <p:nvPicPr>
          <p:cNvPr id="4" name="Picture 3" descr="newporometeru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456141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819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SC-1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49808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Environmental effects on stomatal conductance: Light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4419600" cy="4025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Stomata normally close in the dark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The leaf clip of the porometer darkens the leaf, so stomata tend to close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Leaves in shadow or shade normally have lower conductances than leaves in the sun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Overcast days may have lower conductance than sunny days</a:t>
            </a:r>
          </a:p>
        </p:txBody>
      </p:sp>
      <p:pic>
        <p:nvPicPr>
          <p:cNvPr id="4" name="Picture 3" descr="Sunlight_Through_Lea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838200"/>
            <a:ext cx="3200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38288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Environmental effects on stomatal conductance: Temperature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5715000" cy="46847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+mj-lt"/>
              </a:rPr>
              <a:t>High and low temperature affects photosynthesis and therefore conductance</a:t>
            </a:r>
          </a:p>
          <a:p>
            <a:pPr eaLnBrk="1" hangingPunct="1"/>
            <a:endParaRPr lang="en-US" sz="2400" dirty="0" smtClean="0">
              <a:latin typeface="+mj-lt"/>
            </a:endParaRPr>
          </a:p>
          <a:p>
            <a:pPr eaLnBrk="1" hangingPunct="1"/>
            <a:r>
              <a:rPr lang="en-US" sz="2400" dirty="0" smtClean="0">
                <a:latin typeface="+mj-lt"/>
              </a:rPr>
              <a:t>Temperature differences between sensor and leaf affect all diffusion porometer readings.  All can be compensated if leaf and sensor temperatures are known</a:t>
            </a:r>
          </a:p>
        </p:txBody>
      </p:sp>
      <p:pic>
        <p:nvPicPr>
          <p:cNvPr id="4" name="Picture 3" descr="hot-thermome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057400"/>
            <a:ext cx="166940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Environmental effects on stomatal conductance: Humidity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543800" cy="3505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+mj-lt"/>
              </a:rPr>
              <a:t>Stomatal conductance increases with humidity at the leaf surface</a:t>
            </a:r>
          </a:p>
          <a:p>
            <a:pPr eaLnBrk="1" hangingPunct="1"/>
            <a:endParaRPr lang="en-US" sz="2400" dirty="0" smtClean="0">
              <a:latin typeface="+mj-lt"/>
            </a:endParaRPr>
          </a:p>
          <a:p>
            <a:pPr eaLnBrk="1" hangingPunct="1"/>
            <a:r>
              <a:rPr lang="en-US" sz="2400" dirty="0" err="1" smtClean="0">
                <a:latin typeface="+mj-lt"/>
              </a:rPr>
              <a:t>Porometers</a:t>
            </a:r>
            <a:r>
              <a:rPr lang="en-US" sz="2400" dirty="0" smtClean="0">
                <a:latin typeface="+mj-lt"/>
              </a:rPr>
              <a:t> that dry the air can decrease conductance</a:t>
            </a:r>
          </a:p>
          <a:p>
            <a:pPr eaLnBrk="1" hangingPunct="1"/>
            <a:endParaRPr lang="en-US" sz="2400" dirty="0" smtClean="0">
              <a:latin typeface="+mj-lt"/>
            </a:endParaRPr>
          </a:p>
          <a:p>
            <a:pPr eaLnBrk="1" hangingPunct="1"/>
            <a:r>
              <a:rPr lang="en-US" sz="2400" dirty="0" err="1" smtClean="0">
                <a:latin typeface="+mj-lt"/>
              </a:rPr>
              <a:t>Porometers</a:t>
            </a:r>
            <a:r>
              <a:rPr lang="en-US" sz="2400" dirty="0" smtClean="0">
                <a:latin typeface="+mj-lt"/>
              </a:rPr>
              <a:t> that allow surface humidity to increase can increase conductance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4" name="Picture 3" descr="Morning_dew_-_Close_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117397"/>
            <a:ext cx="3640346" cy="2740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Environmental effects on stomatal conductance: CO</a:t>
            </a:r>
            <a:r>
              <a:rPr lang="en-US" sz="3600" baseline="-25000" dirty="0" smtClean="0"/>
              <a:t>2</a:t>
            </a:r>
            <a:endParaRPr lang="en-US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583488" cy="46847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+mj-lt"/>
              </a:rPr>
              <a:t>Increasing carbon dioxide concentration at the leaf surface decreases stomatal conductance.</a:t>
            </a:r>
          </a:p>
          <a:p>
            <a:pPr eaLnBrk="1" hangingPunct="1"/>
            <a:endParaRPr lang="en-US" sz="2800" dirty="0" smtClean="0"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Photosynthesis </a:t>
            </a:r>
            <a:r>
              <a:rPr lang="en-US" sz="2800" dirty="0" err="1" smtClean="0">
                <a:latin typeface="+mj-lt"/>
              </a:rPr>
              <a:t>cuvettes</a:t>
            </a:r>
            <a:r>
              <a:rPr lang="en-US" sz="2800" dirty="0" smtClean="0">
                <a:latin typeface="+mj-lt"/>
              </a:rPr>
              <a:t> could alter conductance, but </a:t>
            </a:r>
            <a:r>
              <a:rPr lang="en-US" sz="2800" dirty="0" err="1" smtClean="0">
                <a:latin typeface="+mj-lt"/>
              </a:rPr>
              <a:t>porometers</a:t>
            </a:r>
            <a:r>
              <a:rPr lang="en-US" sz="2800" dirty="0" smtClean="0">
                <a:latin typeface="+mj-lt"/>
              </a:rPr>
              <a:t> likely would not</a:t>
            </a:r>
          </a:p>
          <a:p>
            <a:pPr eaLnBrk="1" hangingPunct="1"/>
            <a:endParaRPr lang="en-US" sz="2800" dirty="0" smtClean="0"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Operator CO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could affect readings</a:t>
            </a:r>
          </a:p>
        </p:txBody>
      </p:sp>
      <p:pic>
        <p:nvPicPr>
          <p:cNvPr id="4" name="Picture 3" descr="exha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365" y="3886200"/>
            <a:ext cx="250563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can I do with a porometer?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696200" cy="44973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Water use and water balance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Use conductance with </a:t>
            </a:r>
            <a:r>
              <a:rPr lang="en-US" sz="2600" dirty="0" err="1" smtClean="0"/>
              <a:t>Fick’s</a:t>
            </a:r>
            <a:r>
              <a:rPr lang="en-US" sz="2600" dirty="0" smtClean="0"/>
              <a:t> law to determine crop transpiration rate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Develop crop cultivars for dry climates/salt affected soils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Determine plant water stress in annual and perennial species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Study effects of environmental conditions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Schedule irrigation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Optimize herbicide uptake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Study uptake of ozone and other pollutants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878637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/>
              <a:t>Case study #2 Washington State University wheat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73213"/>
            <a:ext cx="7767638" cy="46561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Researchers using steady state porometer to create drought resistant wheat cultivars</a:t>
            </a:r>
          </a:p>
          <a:p>
            <a:pPr lvl="1"/>
            <a:r>
              <a:rPr lang="en-US" dirty="0" smtClean="0">
                <a:latin typeface="+mj-lt"/>
              </a:rPr>
              <a:t>Evaluating physiological response to drought stress (stomatal closing)</a:t>
            </a:r>
          </a:p>
          <a:p>
            <a:pPr lvl="1"/>
            <a:r>
              <a:rPr lang="en-US" dirty="0" smtClean="0">
                <a:latin typeface="+mj-lt"/>
              </a:rPr>
              <a:t>Selecting individuals with optimal response</a:t>
            </a:r>
          </a:p>
        </p:txBody>
      </p:sp>
      <p:pic>
        <p:nvPicPr>
          <p:cNvPr id="4" name="Picture 3" descr="64428983_44aeab0dcb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111371"/>
            <a:ext cx="4114800" cy="274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Stomatal conductance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5486400" cy="46847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dirty="0" smtClean="0">
                <a:latin typeface="+mj-lt"/>
              </a:rPr>
              <a:t>Describes gas diffusion  through plant stomata</a:t>
            </a:r>
          </a:p>
          <a:p>
            <a:pPr lvl="1"/>
            <a:r>
              <a:rPr lang="en-US" sz="2200" dirty="0" smtClean="0">
                <a:latin typeface="+mj-lt"/>
              </a:rPr>
              <a:t>Plants regulate stomatal aperture in response to environmental conditions</a:t>
            </a:r>
          </a:p>
          <a:p>
            <a:pPr eaLnBrk="1" hangingPunct="1"/>
            <a:endParaRPr lang="en-US" sz="2600" dirty="0" smtClean="0">
              <a:latin typeface="+mj-lt"/>
            </a:endParaRPr>
          </a:p>
          <a:p>
            <a:pPr eaLnBrk="1" hangingPunct="1"/>
            <a:r>
              <a:rPr lang="en-US" sz="2600" dirty="0" smtClean="0">
                <a:latin typeface="+mj-lt"/>
              </a:rPr>
              <a:t>Described as either a conductance or resistance</a:t>
            </a:r>
          </a:p>
          <a:p>
            <a:endParaRPr lang="en-US" sz="2600" dirty="0" smtClean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Conductance is reciprocal of resistance</a:t>
            </a:r>
          </a:p>
          <a:p>
            <a:pPr lvl="1"/>
            <a:r>
              <a:rPr lang="en-US" sz="2200" dirty="0" smtClean="0">
                <a:latin typeface="+mj-lt"/>
              </a:rPr>
              <a:t>1/resistance</a:t>
            </a:r>
          </a:p>
          <a:p>
            <a:pPr eaLnBrk="1" hangingPunct="1"/>
            <a:endParaRPr lang="en-US" sz="2400" dirty="0" smtClean="0">
              <a:latin typeface="+mj-lt"/>
            </a:endParaRPr>
          </a:p>
          <a:p>
            <a:pPr eaLnBrk="1" hangingPunct="1"/>
            <a:endParaRPr lang="en-US" sz="2400" dirty="0" smtClean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3177"/>
          <a:stretch>
            <a:fillRect/>
          </a:stretch>
        </p:blipFill>
        <p:spPr bwMode="auto">
          <a:xfrm>
            <a:off x="5867400" y="1752600"/>
            <a:ext cx="278792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0146" t="2074" r="37682" b="517"/>
          <a:stretch>
            <a:fillRect/>
          </a:stretch>
        </p:blipFill>
        <p:spPr bwMode="auto">
          <a:xfrm>
            <a:off x="6477000" y="1066800"/>
            <a:ext cx="2286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83437" cy="696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Case study #3 </a:t>
            </a:r>
            <a:r>
              <a:rPr lang="en-US" sz="4000" dirty="0" err="1" smtClean="0"/>
              <a:t>Chitosan</a:t>
            </a:r>
            <a:r>
              <a:rPr lang="en-US" sz="4000" dirty="0" smtClean="0"/>
              <a:t> application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5715000" cy="465613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+mj-lt"/>
              </a:rPr>
              <a:t>Evaluation of effects of </a:t>
            </a:r>
            <a:r>
              <a:rPr lang="en-US" sz="2800" dirty="0" err="1" smtClean="0">
                <a:latin typeface="+mj-lt"/>
              </a:rPr>
              <a:t>Chitosan</a:t>
            </a:r>
            <a:r>
              <a:rPr lang="en-US" sz="2800" dirty="0" smtClean="0">
                <a:latin typeface="+mj-lt"/>
              </a:rPr>
              <a:t> on plant water use efficiency</a:t>
            </a:r>
          </a:p>
          <a:p>
            <a:pPr lvl="1" eaLnBrk="1" hangingPunct="1"/>
            <a:r>
              <a:rPr lang="en-US" sz="2400" dirty="0" err="1" smtClean="0">
                <a:latin typeface="+mj-lt"/>
              </a:rPr>
              <a:t>Chitosan</a:t>
            </a:r>
            <a:r>
              <a:rPr lang="en-US" sz="2400" dirty="0" smtClean="0">
                <a:latin typeface="+mj-lt"/>
              </a:rPr>
              <a:t> induces stomatal closure</a:t>
            </a:r>
          </a:p>
          <a:p>
            <a:pPr lvl="1" eaLnBrk="1" hangingPunct="1"/>
            <a:r>
              <a:rPr lang="en-US" sz="2400" dirty="0" smtClean="0">
                <a:latin typeface="+mj-lt"/>
              </a:rPr>
              <a:t>Leaf porometer used to evaluate effectiveness</a:t>
            </a:r>
          </a:p>
          <a:p>
            <a:pPr lvl="1" eaLnBrk="1" hangingPunct="1"/>
            <a:r>
              <a:rPr lang="en-US" sz="2400" dirty="0" smtClean="0">
                <a:latin typeface="+mj-lt"/>
              </a:rPr>
              <a:t>26 – 43% less water used while maintaining biomass production</a:t>
            </a:r>
          </a:p>
        </p:txBody>
      </p:sp>
      <p:pic>
        <p:nvPicPr>
          <p:cNvPr id="4" name="Picture 3" descr="Stoma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158" y="3505200"/>
            <a:ext cx="2352842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53375" cy="10048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Case Study 4: Stress in wine grapes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990600"/>
            <a:ext cx="5410200" cy="3685002"/>
          </a:xfrm>
          <a:noFill/>
        </p:spPr>
      </p:pic>
      <p:pic>
        <p:nvPicPr>
          <p:cNvPr id="4" name="Picture 3" descr="wine_grap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3962400"/>
            <a:ext cx="3810000" cy="274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153988"/>
            <a:ext cx="8229600" cy="106521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Stomatal conductance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21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Can be good indicator of plant water status/stress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+mj-lt"/>
              </a:rPr>
              <a:t>Many plants regulate water loss through stomatal conductance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+mj-lt"/>
            </a:endParaRPr>
          </a:p>
        </p:txBody>
      </p:sp>
      <p:pic>
        <p:nvPicPr>
          <p:cNvPr id="23556" name="Picture 4" descr="SAVE0004"/>
          <p:cNvPicPr>
            <a:picLocks noChangeAspect="1" noChangeArrowheads="1"/>
          </p:cNvPicPr>
          <p:nvPr/>
        </p:nvPicPr>
        <p:blipFill>
          <a:blip r:embed="rId3" cstate="print"/>
          <a:srcRect l="13000" t="12643" r="14493" b="10576"/>
          <a:stretch>
            <a:fillRect/>
          </a:stretch>
        </p:blipFill>
        <p:spPr bwMode="auto">
          <a:xfrm>
            <a:off x="1319213" y="2743200"/>
            <a:ext cx="56514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Fick's</a:t>
            </a:r>
            <a:r>
              <a:rPr lang="en-US" sz="4000" dirty="0" smtClean="0"/>
              <a:t> Law for gas diffusion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3581400"/>
            <a:ext cx="5791200" cy="289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+mj-lt"/>
              </a:rPr>
              <a:t>E</a:t>
            </a:r>
            <a:r>
              <a:rPr lang="en-US" sz="2800" dirty="0" smtClean="0">
                <a:latin typeface="+mj-lt"/>
              </a:rPr>
              <a:t>  		Evaporation (mol m</a:t>
            </a:r>
            <a:r>
              <a:rPr lang="en-US" sz="2800" baseline="30000" dirty="0" smtClean="0">
                <a:latin typeface="+mj-lt"/>
              </a:rPr>
              <a:t>-2</a:t>
            </a:r>
            <a:r>
              <a:rPr lang="en-US" sz="2800" dirty="0" smtClean="0">
                <a:latin typeface="+mj-lt"/>
              </a:rPr>
              <a:t> s</a:t>
            </a:r>
            <a:r>
              <a:rPr lang="en-US" sz="2800" baseline="30000" dirty="0" smtClean="0">
                <a:latin typeface="+mj-lt"/>
              </a:rPr>
              <a:t>-1</a:t>
            </a:r>
            <a:r>
              <a:rPr lang="en-US" sz="2800" dirty="0" smtClean="0">
                <a:latin typeface="+mj-lt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+mj-lt"/>
              </a:rPr>
              <a:t>C</a:t>
            </a:r>
            <a:r>
              <a:rPr lang="en-US" sz="2800" dirty="0" smtClean="0">
                <a:latin typeface="+mj-lt"/>
              </a:rPr>
              <a:t>		Concentration (mol </a:t>
            </a:r>
            <a:r>
              <a:rPr lang="en-US" sz="2800" dirty="0" err="1" smtClean="0">
                <a:latin typeface="+mj-lt"/>
              </a:rPr>
              <a:t>mol</a:t>
            </a:r>
            <a:r>
              <a:rPr lang="en-US" sz="2800" baseline="30000" dirty="0" smtClean="0">
                <a:latin typeface="+mj-lt"/>
              </a:rPr>
              <a:t>-1</a:t>
            </a:r>
            <a:r>
              <a:rPr lang="en-US" sz="2800" dirty="0" smtClean="0">
                <a:latin typeface="+mj-lt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		Resistance (m</a:t>
            </a:r>
            <a:r>
              <a:rPr lang="en-US" sz="2800" baseline="30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s mol</a:t>
            </a:r>
            <a:r>
              <a:rPr lang="en-US" sz="2800" baseline="30000" dirty="0" smtClean="0">
                <a:latin typeface="+mj-lt"/>
              </a:rPr>
              <a:t>-1</a:t>
            </a:r>
            <a:r>
              <a:rPr lang="en-US" sz="2800" dirty="0" smtClean="0">
                <a:latin typeface="+mj-lt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+mj-lt"/>
              </a:rPr>
              <a:t>L</a:t>
            </a:r>
            <a:r>
              <a:rPr lang="en-US" sz="2800" dirty="0" smtClean="0">
                <a:latin typeface="+mj-lt"/>
              </a:rPr>
              <a:t>		leaf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i="1" dirty="0" smtClean="0">
                <a:latin typeface="+mj-lt"/>
              </a:rPr>
              <a:t>a</a:t>
            </a:r>
            <a:r>
              <a:rPr lang="en-US" sz="2800" dirty="0" smtClean="0">
                <a:latin typeface="+mj-lt"/>
              </a:rPr>
              <a:t>		air </a:t>
            </a:r>
            <a:endParaRPr lang="en-US" sz="2800" i="1" dirty="0" smtClean="0">
              <a:latin typeface="+mj-lt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632075" y="1662113"/>
          <a:ext cx="3371850" cy="1812925"/>
        </p:xfrm>
        <a:graphic>
          <a:graphicData uri="http://schemas.openxmlformats.org/presentationml/2006/ole">
            <p:oleObj spid="_x0000_s1026" name="Equation" r:id="rId4" imgW="799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1" descr="leaf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3852863" cy="3698875"/>
          </a:xfrm>
          <a:noFill/>
        </p:spPr>
      </p:pic>
      <p:sp>
        <p:nvSpPr>
          <p:cNvPr id="24579" name="Text Box 42"/>
          <p:cNvSpPr txBox="1">
            <a:spLocks noChangeArrowheads="1"/>
          </p:cNvSpPr>
          <p:nvPr/>
        </p:nvSpPr>
        <p:spPr bwMode="auto">
          <a:xfrm>
            <a:off x="5013325" y="5146675"/>
            <a:ext cx="306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Boundary layer resistance</a:t>
            </a:r>
          </a:p>
          <a:p>
            <a:r>
              <a:rPr lang="en-US" b="1">
                <a:latin typeface="Comic Sans MS" pitchFamily="66" charset="0"/>
              </a:rPr>
              <a:t> of the leaf</a:t>
            </a:r>
          </a:p>
        </p:txBody>
      </p:sp>
      <p:sp>
        <p:nvSpPr>
          <p:cNvPr id="24580" name="Text Box 43"/>
          <p:cNvSpPr txBox="1">
            <a:spLocks noChangeArrowheads="1"/>
          </p:cNvSpPr>
          <p:nvPr/>
        </p:nvSpPr>
        <p:spPr bwMode="auto">
          <a:xfrm>
            <a:off x="4860925" y="2632075"/>
            <a:ext cx="3749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</a:t>
            </a:r>
            <a:r>
              <a:rPr lang="en-US" b="1">
                <a:latin typeface="Comic Sans MS" pitchFamily="66" charset="0"/>
              </a:rPr>
              <a:t>stomatal resistance of the leaf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3956050" y="1600200"/>
            <a:ext cx="869950" cy="5073650"/>
            <a:chOff x="2492" y="1008"/>
            <a:chExt cx="548" cy="3196"/>
          </a:xfrm>
        </p:grpSpPr>
        <p:sp>
          <p:nvSpPr>
            <p:cNvPr id="24582" name="Oval 3"/>
            <p:cNvSpPr>
              <a:spLocks noChangeArrowheads="1"/>
            </p:cNvSpPr>
            <p:nvPr/>
          </p:nvSpPr>
          <p:spPr bwMode="auto">
            <a:xfrm rot="5400000">
              <a:off x="2666" y="1153"/>
              <a:ext cx="34" cy="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Oval 4"/>
            <p:cNvSpPr>
              <a:spLocks noChangeArrowheads="1"/>
            </p:cNvSpPr>
            <p:nvPr/>
          </p:nvSpPr>
          <p:spPr bwMode="auto">
            <a:xfrm rot="5400000">
              <a:off x="2665" y="3996"/>
              <a:ext cx="35" cy="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5"/>
            <p:cNvSpPr>
              <a:spLocks noChangeArrowheads="1"/>
            </p:cNvSpPr>
            <p:nvPr/>
          </p:nvSpPr>
          <p:spPr bwMode="auto">
            <a:xfrm rot="5400000">
              <a:off x="2665" y="2554"/>
              <a:ext cx="36" cy="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Text Box 21"/>
            <p:cNvSpPr txBox="1">
              <a:spLocks noChangeArrowheads="1"/>
            </p:cNvSpPr>
            <p:nvPr/>
          </p:nvSpPr>
          <p:spPr bwMode="auto">
            <a:xfrm rot="5400000">
              <a:off x="2767" y="1776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r</a:t>
              </a:r>
              <a:r>
                <a:rPr lang="en-US" sz="2000" b="1" baseline="-25000">
                  <a:latin typeface="Comic Sans MS" pitchFamily="66" charset="0"/>
                </a:rPr>
                <a:t>vs</a:t>
              </a:r>
              <a:endParaRPr lang="en-US" sz="2000" b="1">
                <a:latin typeface="Comic Sans MS" pitchFamily="66" charset="0"/>
              </a:endParaRPr>
            </a:p>
          </p:txBody>
        </p:sp>
        <p:sp>
          <p:nvSpPr>
            <p:cNvPr id="24586" name="Text Box 22"/>
            <p:cNvSpPr txBox="1">
              <a:spLocks noChangeArrowheads="1"/>
            </p:cNvSpPr>
            <p:nvPr/>
          </p:nvSpPr>
          <p:spPr bwMode="auto">
            <a:xfrm rot="5400000">
              <a:off x="2668" y="1041"/>
              <a:ext cx="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C</a:t>
              </a:r>
              <a:r>
                <a:rPr lang="en-US" sz="2000" b="1" baseline="-25000">
                  <a:latin typeface="Comic Sans MS" pitchFamily="66" charset="0"/>
                </a:rPr>
                <a:t>vt</a:t>
              </a:r>
              <a:endParaRPr lang="en-US" sz="2000" b="1">
                <a:latin typeface="Comic Sans MS" pitchFamily="66" charset="0"/>
              </a:endParaRPr>
            </a:p>
          </p:txBody>
        </p:sp>
        <p:sp>
          <p:nvSpPr>
            <p:cNvPr id="24587" name="Text Box 23"/>
            <p:cNvSpPr txBox="1">
              <a:spLocks noChangeArrowheads="1"/>
            </p:cNvSpPr>
            <p:nvPr/>
          </p:nvSpPr>
          <p:spPr bwMode="auto">
            <a:xfrm rot="5400000">
              <a:off x="2639" y="3917"/>
              <a:ext cx="3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C</a:t>
              </a:r>
              <a:r>
                <a:rPr lang="en-US" sz="2000" b="1" baseline="-25000">
                  <a:latin typeface="Comic Sans MS" pitchFamily="66" charset="0"/>
                </a:rPr>
                <a:t>va</a:t>
              </a:r>
              <a:endParaRPr lang="en-US" sz="2000" b="1">
                <a:latin typeface="Comic Sans MS" pitchFamily="66" charset="0"/>
              </a:endParaRPr>
            </a:p>
          </p:txBody>
        </p:sp>
        <p:sp>
          <p:nvSpPr>
            <p:cNvPr id="24588" name="Text Box 24"/>
            <p:cNvSpPr txBox="1">
              <a:spLocks noChangeArrowheads="1"/>
            </p:cNvSpPr>
            <p:nvPr/>
          </p:nvSpPr>
          <p:spPr bwMode="auto">
            <a:xfrm rot="5400000">
              <a:off x="2740" y="3265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r</a:t>
              </a:r>
              <a:r>
                <a:rPr lang="en-US" sz="2000" b="1" baseline="-25000">
                  <a:latin typeface="Comic Sans MS" pitchFamily="66" charset="0"/>
                </a:rPr>
                <a:t>va</a:t>
              </a:r>
              <a:endParaRPr lang="en-US" sz="2000" b="1">
                <a:latin typeface="Comic Sans MS" pitchFamily="66" charset="0"/>
              </a:endParaRP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496" y="2595"/>
              <a:ext cx="296" cy="1427"/>
              <a:chOff x="1565" y="935"/>
              <a:chExt cx="362" cy="2994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1565" y="1434"/>
                <a:ext cx="362" cy="1997"/>
                <a:chOff x="1565" y="1434"/>
                <a:chExt cx="362" cy="1997"/>
              </a:xfrm>
            </p:grpSpPr>
            <p:grpSp>
              <p:nvGrpSpPr>
                <p:cNvPr id="5" name="Group 27"/>
                <p:cNvGrpSpPr>
                  <a:grpSpLocks/>
                </p:cNvGrpSpPr>
                <p:nvPr/>
              </p:nvGrpSpPr>
              <p:grpSpPr bwMode="auto">
                <a:xfrm>
                  <a:off x="1565" y="2160"/>
                  <a:ext cx="362" cy="544"/>
                  <a:chOff x="1565" y="2160"/>
                  <a:chExt cx="362" cy="544"/>
                </a:xfrm>
              </p:grpSpPr>
              <p:sp>
                <p:nvSpPr>
                  <p:cNvPr id="24618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2432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9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5" y="2160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30"/>
                <p:cNvGrpSpPr>
                  <a:grpSpLocks/>
                </p:cNvGrpSpPr>
                <p:nvPr/>
              </p:nvGrpSpPr>
              <p:grpSpPr bwMode="auto">
                <a:xfrm>
                  <a:off x="1565" y="1616"/>
                  <a:ext cx="362" cy="544"/>
                  <a:chOff x="1565" y="2160"/>
                  <a:chExt cx="362" cy="544"/>
                </a:xfrm>
              </p:grpSpPr>
              <p:sp>
                <p:nvSpPr>
                  <p:cNvPr id="24616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2432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7" name="Line 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5" y="2160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33"/>
                <p:cNvGrpSpPr>
                  <a:grpSpLocks/>
                </p:cNvGrpSpPr>
                <p:nvPr/>
              </p:nvGrpSpPr>
              <p:grpSpPr bwMode="auto">
                <a:xfrm>
                  <a:off x="1565" y="2705"/>
                  <a:ext cx="362" cy="544"/>
                  <a:chOff x="1565" y="2160"/>
                  <a:chExt cx="362" cy="544"/>
                </a:xfrm>
              </p:grpSpPr>
              <p:sp>
                <p:nvSpPr>
                  <p:cNvPr id="2461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2432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15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5" y="2160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12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565" y="1434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3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3249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07" name="Line 38"/>
              <p:cNvSpPr>
                <a:spLocks noChangeShapeType="1"/>
              </p:cNvSpPr>
              <p:nvPr/>
            </p:nvSpPr>
            <p:spPr bwMode="auto">
              <a:xfrm>
                <a:off x="1791" y="3430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39"/>
              <p:cNvSpPr>
                <a:spLocks noChangeShapeType="1"/>
              </p:cNvSpPr>
              <p:nvPr/>
            </p:nvSpPr>
            <p:spPr bwMode="auto">
              <a:xfrm>
                <a:off x="1791" y="935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0" name="Text Box 40"/>
            <p:cNvSpPr txBox="1">
              <a:spLocks noChangeArrowheads="1"/>
            </p:cNvSpPr>
            <p:nvPr/>
          </p:nvSpPr>
          <p:spPr bwMode="auto">
            <a:xfrm rot="5400000">
              <a:off x="2664" y="2444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mic Sans MS" pitchFamily="66" charset="0"/>
                </a:rPr>
                <a:t>C</a:t>
              </a:r>
              <a:r>
                <a:rPr lang="en-US" sz="2000" b="1" baseline="-25000">
                  <a:latin typeface="Comic Sans MS" pitchFamily="66" charset="0"/>
                </a:rPr>
                <a:t>vs</a:t>
              </a:r>
              <a:endParaRPr lang="en-US" sz="2000" b="1">
                <a:latin typeface="Comic Sans MS" pitchFamily="66" charset="0"/>
              </a:endParaRPr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2492" y="1171"/>
              <a:ext cx="296" cy="1427"/>
              <a:chOff x="1565" y="935"/>
              <a:chExt cx="362" cy="2994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1565" y="1434"/>
                <a:ext cx="362" cy="1997"/>
                <a:chOff x="1565" y="1434"/>
                <a:chExt cx="362" cy="1997"/>
              </a:xfrm>
            </p:grpSpPr>
            <p:grpSp>
              <p:nvGrpSpPr>
                <p:cNvPr id="10" name="Group 46"/>
                <p:cNvGrpSpPr>
                  <a:grpSpLocks/>
                </p:cNvGrpSpPr>
                <p:nvPr/>
              </p:nvGrpSpPr>
              <p:grpSpPr bwMode="auto">
                <a:xfrm>
                  <a:off x="1565" y="2160"/>
                  <a:ext cx="362" cy="544"/>
                  <a:chOff x="1565" y="2160"/>
                  <a:chExt cx="362" cy="544"/>
                </a:xfrm>
              </p:grpSpPr>
              <p:sp>
                <p:nvSpPr>
                  <p:cNvPr id="24604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2432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5" y="2160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49"/>
                <p:cNvGrpSpPr>
                  <a:grpSpLocks/>
                </p:cNvGrpSpPr>
                <p:nvPr/>
              </p:nvGrpSpPr>
              <p:grpSpPr bwMode="auto">
                <a:xfrm>
                  <a:off x="1565" y="1616"/>
                  <a:ext cx="362" cy="544"/>
                  <a:chOff x="1565" y="2160"/>
                  <a:chExt cx="362" cy="544"/>
                </a:xfrm>
              </p:grpSpPr>
              <p:sp>
                <p:nvSpPr>
                  <p:cNvPr id="2460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2432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3" name="Line 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5" y="2160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52"/>
                <p:cNvGrpSpPr>
                  <a:grpSpLocks/>
                </p:cNvGrpSpPr>
                <p:nvPr/>
              </p:nvGrpSpPr>
              <p:grpSpPr bwMode="auto">
                <a:xfrm>
                  <a:off x="1565" y="2705"/>
                  <a:ext cx="362" cy="544"/>
                  <a:chOff x="1565" y="2160"/>
                  <a:chExt cx="362" cy="544"/>
                </a:xfrm>
              </p:grpSpPr>
              <p:sp>
                <p:nvSpPr>
                  <p:cNvPr id="24600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2432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1" name="Line 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65" y="2160"/>
                    <a:ext cx="36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9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565" y="1434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1565" y="3249"/>
                  <a:ext cx="226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93" name="Line 57"/>
              <p:cNvSpPr>
                <a:spLocks noChangeShapeType="1"/>
              </p:cNvSpPr>
              <p:nvPr/>
            </p:nvSpPr>
            <p:spPr bwMode="auto">
              <a:xfrm>
                <a:off x="1791" y="3430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58"/>
              <p:cNvSpPr>
                <a:spLocks noChangeShapeType="1"/>
              </p:cNvSpPr>
              <p:nvPr/>
            </p:nvSpPr>
            <p:spPr bwMode="auto">
              <a:xfrm>
                <a:off x="1791" y="935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Do stomata control leaf water loss?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2017713"/>
            <a:ext cx="4587875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+mj-lt"/>
              </a:rPr>
              <a:t>Still air: boundary layer resistance controls</a:t>
            </a:r>
          </a:p>
          <a:p>
            <a:pPr eaLnBrk="1" hangingPunct="1"/>
            <a:endParaRPr lang="en-US" sz="2800" dirty="0" smtClean="0"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Moving air: stomatal resistance controls</a:t>
            </a:r>
          </a:p>
        </p:txBody>
      </p:sp>
      <p:pic>
        <p:nvPicPr>
          <p:cNvPr id="25604" name="Picture 4" descr="SAVE0005"/>
          <p:cNvPicPr>
            <a:picLocks noChangeAspect="1" noChangeArrowheads="1"/>
          </p:cNvPicPr>
          <p:nvPr/>
        </p:nvPicPr>
        <p:blipFill>
          <a:blip r:embed="rId3" cstate="print"/>
          <a:srcRect l="3914" t="12698" r="5479" b="4762"/>
          <a:stretch>
            <a:fillRect/>
          </a:stretch>
        </p:blipFill>
        <p:spPr bwMode="auto">
          <a:xfrm>
            <a:off x="4724400" y="1371600"/>
            <a:ext cx="4146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43600" y="1838325"/>
            <a:ext cx="157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Bange (1953)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2"/>
            <a:ext cx="8686800" cy="10048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Obtaining resistances (or conductances)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+mj-lt"/>
              </a:rPr>
              <a:t>Boundary layer conductance depends on wind speed, leaf size and diffusing gas</a:t>
            </a:r>
          </a:p>
          <a:p>
            <a:pPr eaLnBrk="1" hangingPunct="1">
              <a:buNone/>
            </a:pPr>
            <a:endParaRPr lang="en-US" sz="2800" dirty="0" smtClean="0"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Stomatal conductance is measured with a leaf porometer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399" cy="1089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Measuring stomatal conductance – </a:t>
            </a:r>
            <a:br>
              <a:rPr lang="en-US" sz="4000" dirty="0" smtClean="0"/>
            </a:br>
            <a:r>
              <a:rPr lang="en-US" sz="4000" dirty="0" smtClean="0"/>
              <a:t>2 types of leaf porometer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</a:rPr>
              <a:t>Dynamic  - rate of change of vapor pressure in chamber attached to leaf</a:t>
            </a:r>
          </a:p>
          <a:p>
            <a:pPr eaLnBrk="1" hangingPunct="1"/>
            <a:endParaRPr lang="en-US" dirty="0" smtClean="0">
              <a:latin typeface="+mj-lt"/>
            </a:endParaRPr>
          </a:p>
          <a:p>
            <a:pPr eaLnBrk="1" hangingPunct="1"/>
            <a:r>
              <a:rPr lang="en-US" dirty="0" smtClean="0">
                <a:latin typeface="+mj-lt"/>
              </a:rPr>
              <a:t>Steady state - measure the vapor flux and gradient near a leaf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+mn-lt"/>
              </a:rPr>
              <a:t>Dynamic porometer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627188"/>
            <a:ext cx="8612187" cy="20939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Seal small chamber to leaf surface</a:t>
            </a:r>
          </a:p>
          <a:p>
            <a:pPr eaLnBrk="1" hangingPunct="1"/>
            <a:r>
              <a:rPr lang="en-US" sz="2800" dirty="0" smtClean="0"/>
              <a:t>Use pump and desiccant to dry air in chamber</a:t>
            </a:r>
          </a:p>
          <a:p>
            <a:pPr eaLnBrk="1" hangingPunct="1"/>
            <a:r>
              <a:rPr lang="en-US" sz="2800" dirty="0" smtClean="0"/>
              <a:t>Measure the time required for the chamber humidity to rise some preset amount</a:t>
            </a:r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450013" y="3956050"/>
          <a:ext cx="776287" cy="925513"/>
        </p:xfrm>
        <a:graphic>
          <a:graphicData uri="http://schemas.openxmlformats.org/presentationml/2006/ole">
            <p:oleObj spid="_x0000_s2050" name="Equation" r:id="rId4" imgW="330120" imgH="393480" progId="Equation.3">
              <p:embed/>
            </p:oleObj>
          </a:graphicData>
        </a:graphic>
      </p:graphicFrame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1109663" y="5294313"/>
            <a:ext cx="6238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+mn-lt"/>
                <a:cs typeface="Times New Roman" pitchFamily="18" charset="0"/>
              </a:rPr>
              <a:t>Δ</a:t>
            </a:r>
            <a:r>
              <a:rPr lang="en-US" sz="2400">
                <a:latin typeface="+mn-lt"/>
                <a:cs typeface="Times New Roman" pitchFamily="18" charset="0"/>
              </a:rPr>
              <a:t>C</a:t>
            </a:r>
            <a:r>
              <a:rPr lang="en-US" sz="2400" baseline="-25000">
                <a:latin typeface="+mn-lt"/>
                <a:cs typeface="Times New Roman" pitchFamily="18" charset="0"/>
              </a:rPr>
              <a:t>v</a:t>
            </a:r>
            <a:r>
              <a:rPr lang="en-US" sz="2400">
                <a:latin typeface="+mn-lt"/>
                <a:cs typeface="Times New Roman" pitchFamily="18" charset="0"/>
              </a:rPr>
              <a:t> = change in water vapor concentration</a:t>
            </a:r>
          </a:p>
          <a:p>
            <a:r>
              <a:rPr lang="el-GR" sz="2400">
                <a:latin typeface="+mn-lt"/>
              </a:rPr>
              <a:t>Δ</a:t>
            </a:r>
            <a:r>
              <a:rPr lang="en-US" sz="2400">
                <a:latin typeface="+mn-lt"/>
              </a:rPr>
              <a:t>t = change in time</a:t>
            </a:r>
            <a:endParaRPr lang="el-GR" sz="2400">
              <a:latin typeface="+mn-lt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76263" y="4105275"/>
            <a:ext cx="568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</a:rPr>
              <a:t>Stomatal conductance is proportional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600</Words>
  <Application>Microsoft Office PowerPoint</Application>
  <PresentationFormat>On-screen Show (4:3)</PresentationFormat>
  <Paragraphs>131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Solstice</vt:lpstr>
      <vt:lpstr>Equation</vt:lpstr>
      <vt:lpstr>Stomatal Conductance and Porometry</vt:lpstr>
      <vt:lpstr>Stomatal conductance</vt:lpstr>
      <vt:lpstr>Stomatal conductance</vt:lpstr>
      <vt:lpstr>Fick's Law for gas diffusion</vt:lpstr>
      <vt:lpstr>Slide 5</vt:lpstr>
      <vt:lpstr>Do stomata control leaf water loss?</vt:lpstr>
      <vt:lpstr>Obtaining resistances (or conductances)</vt:lpstr>
      <vt:lpstr>Measuring stomatal conductance –  2 types of leaf porometer</vt:lpstr>
      <vt:lpstr>Dynamic porometer</vt:lpstr>
      <vt:lpstr>Delta T dynamic diffusion porometer</vt:lpstr>
      <vt:lpstr>Steady state porometer</vt:lpstr>
      <vt:lpstr>Steady state porometer</vt:lpstr>
      <vt:lpstr>Decagon steady state porometer</vt:lpstr>
      <vt:lpstr>Environmental effects on stomatal conductance: Light</vt:lpstr>
      <vt:lpstr>Environmental effects on stomatal conductance: Temperature</vt:lpstr>
      <vt:lpstr>Environmental effects on stomatal conductance: Humidity</vt:lpstr>
      <vt:lpstr>Environmental effects on stomatal conductance: CO2</vt:lpstr>
      <vt:lpstr>What can I do with a porometer?</vt:lpstr>
      <vt:lpstr>Case study #2 Washington State University wheat</vt:lpstr>
      <vt:lpstr>Case study #3 Chitosan application</vt:lpstr>
      <vt:lpstr>Case Study 4: Stress in wine grapes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Stomatal Conductance and Porometry</dc:title>
  <dc:creator>Matt Galloway</dc:creator>
  <cp:lastModifiedBy>Matt Galloway</cp:lastModifiedBy>
  <cp:revision>12</cp:revision>
  <dcterms:created xsi:type="dcterms:W3CDTF">2012-04-25T10:39:33Z</dcterms:created>
  <dcterms:modified xsi:type="dcterms:W3CDTF">2012-05-02T21:03:04Z</dcterms:modified>
</cp:coreProperties>
</file>