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diagrams/colors1.xml" ContentType="application/vnd.openxmlformats-officedocument.drawingml.diagramColor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diagrams/data1.xml" ContentType="application/vnd.openxmlformats-officedocument.drawingml.diagramData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1.xml" ContentType="application/vnd.openxmlformats-officedocument.drawingml.diagramStyl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51" r:id="rId1"/>
  </p:sldMasterIdLst>
  <p:notesMasterIdLst>
    <p:notesMasterId r:id="rId45"/>
  </p:notesMasterIdLst>
  <p:sldIdLst>
    <p:sldId id="256" r:id="rId2"/>
    <p:sldId id="297" r:id="rId3"/>
    <p:sldId id="299" r:id="rId4"/>
    <p:sldId id="309" r:id="rId5"/>
    <p:sldId id="310" r:id="rId6"/>
    <p:sldId id="298" r:id="rId7"/>
    <p:sldId id="300" r:id="rId8"/>
    <p:sldId id="260" r:id="rId9"/>
    <p:sldId id="261" r:id="rId10"/>
    <p:sldId id="277" r:id="rId11"/>
    <p:sldId id="278" r:id="rId12"/>
    <p:sldId id="311" r:id="rId13"/>
    <p:sldId id="279" r:id="rId14"/>
    <p:sldId id="294" r:id="rId15"/>
    <p:sldId id="295" r:id="rId16"/>
    <p:sldId id="296" r:id="rId17"/>
    <p:sldId id="262" r:id="rId18"/>
    <p:sldId id="301" r:id="rId19"/>
    <p:sldId id="302" r:id="rId20"/>
    <p:sldId id="270" r:id="rId21"/>
    <p:sldId id="271" r:id="rId22"/>
    <p:sldId id="272" r:id="rId23"/>
    <p:sldId id="312" r:id="rId24"/>
    <p:sldId id="313" r:id="rId25"/>
    <p:sldId id="265" r:id="rId26"/>
    <p:sldId id="266" r:id="rId27"/>
    <p:sldId id="267" r:id="rId28"/>
    <p:sldId id="268" r:id="rId29"/>
    <p:sldId id="269" r:id="rId30"/>
    <p:sldId id="303" r:id="rId31"/>
    <p:sldId id="314" r:id="rId32"/>
    <p:sldId id="306" r:id="rId33"/>
    <p:sldId id="285" r:id="rId34"/>
    <p:sldId id="287" r:id="rId35"/>
    <p:sldId id="288" r:id="rId36"/>
    <p:sldId id="289" r:id="rId37"/>
    <p:sldId id="290" r:id="rId38"/>
    <p:sldId id="292" r:id="rId39"/>
    <p:sldId id="315" r:id="rId40"/>
    <p:sldId id="316" r:id="rId41"/>
    <p:sldId id="308" r:id="rId42"/>
    <p:sldId id="286" r:id="rId43"/>
    <p:sldId id="307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970330"/>
    <a:srgbClr val="EBCFD7"/>
    <a:srgbClr val="3333CC"/>
    <a:srgbClr val="96002E"/>
    <a:srgbClr val="0000FF"/>
    <a:srgbClr val="00644A"/>
    <a:srgbClr val="B69C2E"/>
    <a:srgbClr val="990000"/>
    <a:srgbClr val="000066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9467" autoAdjust="0"/>
  </p:normalViewPr>
  <p:slideViewPr>
    <p:cSldViewPr>
      <p:cViewPr varScale="1">
        <p:scale>
          <a:sx n="99" d="100"/>
          <a:sy n="99" d="100"/>
        </p:scale>
        <p:origin x="-11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553B19-321F-4A4A-9CEE-6841E6D08F41}" type="doc">
      <dgm:prSet loTypeId="urn:microsoft.com/office/officeart/2005/8/layout/process1" loCatId="process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8FCF56E-2966-3E4B-80BA-AABCF6A9B8C6}">
      <dgm:prSet phldrT="[Text]"/>
      <dgm:spPr/>
      <dgm:t>
        <a:bodyPr/>
        <a:lstStyle/>
        <a:p>
          <a:r>
            <a:rPr lang="en-US" dirty="0" smtClean="0"/>
            <a:t>Sample soil (seal in bag)</a:t>
          </a:r>
          <a:endParaRPr lang="en-US" dirty="0"/>
        </a:p>
      </dgm:t>
    </dgm:pt>
    <dgm:pt modelId="{F9CFC27D-20A6-9845-832D-097D6645622B}" type="parTrans" cxnId="{0BB4B355-9D07-D843-A5B8-9C407D14273B}">
      <dgm:prSet/>
      <dgm:spPr/>
      <dgm:t>
        <a:bodyPr/>
        <a:lstStyle/>
        <a:p>
          <a:endParaRPr lang="en-US"/>
        </a:p>
      </dgm:t>
    </dgm:pt>
    <dgm:pt modelId="{65F67FE0-E552-1044-8563-73220F0863C2}" type="sibTrans" cxnId="{0BB4B355-9D07-D843-A5B8-9C407D14273B}">
      <dgm:prSet/>
      <dgm:spPr/>
      <dgm:t>
        <a:bodyPr/>
        <a:lstStyle/>
        <a:p>
          <a:endParaRPr lang="en-US"/>
        </a:p>
      </dgm:t>
    </dgm:pt>
    <dgm:pt modelId="{9D2116C3-7A09-2246-93D0-D7F13B39B6B5}">
      <dgm:prSet phldrT="[Text]"/>
      <dgm:spPr/>
      <dgm:t>
        <a:bodyPr/>
        <a:lstStyle/>
        <a:p>
          <a:r>
            <a:rPr lang="en-US" dirty="0" smtClean="0"/>
            <a:t>Weigh on precision balance (wet weight)</a:t>
          </a:r>
          <a:endParaRPr lang="en-US" dirty="0"/>
        </a:p>
      </dgm:t>
    </dgm:pt>
    <dgm:pt modelId="{74662E5D-EB51-D24F-85AB-5C9D0B383003}" type="parTrans" cxnId="{C9109795-B0AC-074E-BC25-68EDA42D6613}">
      <dgm:prSet/>
      <dgm:spPr/>
      <dgm:t>
        <a:bodyPr/>
        <a:lstStyle/>
        <a:p>
          <a:endParaRPr lang="en-US"/>
        </a:p>
      </dgm:t>
    </dgm:pt>
    <dgm:pt modelId="{716318C9-3533-8B45-A0B3-D3FA996A205C}" type="sibTrans" cxnId="{C9109795-B0AC-074E-BC25-68EDA42D6613}">
      <dgm:prSet/>
      <dgm:spPr/>
      <dgm:t>
        <a:bodyPr/>
        <a:lstStyle/>
        <a:p>
          <a:endParaRPr lang="en-US"/>
        </a:p>
      </dgm:t>
    </dgm:pt>
    <dgm:pt modelId="{E6F551FA-04BA-2943-86C2-50E7F951B78E}">
      <dgm:prSet phldrT="[Text]"/>
      <dgm:spPr/>
      <dgm:t>
        <a:bodyPr/>
        <a:lstStyle/>
        <a:p>
          <a:r>
            <a:rPr lang="en-US" dirty="0" smtClean="0"/>
            <a:t>Dry @ 105</a:t>
          </a:r>
          <a:r>
            <a:rPr lang="en-US" baseline="30000" dirty="0" smtClean="0"/>
            <a:t>o</a:t>
          </a:r>
          <a:r>
            <a:rPr lang="en-US" dirty="0" smtClean="0"/>
            <a:t> C for 24 </a:t>
          </a:r>
          <a:r>
            <a:rPr lang="en-US" dirty="0" err="1" smtClean="0"/>
            <a:t>h</a:t>
          </a:r>
          <a:endParaRPr lang="en-US" dirty="0"/>
        </a:p>
      </dgm:t>
    </dgm:pt>
    <dgm:pt modelId="{4A5DF816-D4A3-6744-A919-A81D1CD304C3}" type="parTrans" cxnId="{85BD01E6-71EB-084A-90A6-6FCAF05B1F9C}">
      <dgm:prSet/>
      <dgm:spPr/>
      <dgm:t>
        <a:bodyPr/>
        <a:lstStyle/>
        <a:p>
          <a:endParaRPr lang="en-US"/>
        </a:p>
      </dgm:t>
    </dgm:pt>
    <dgm:pt modelId="{39065A88-7275-4247-8A3C-3D6E8AAC2206}" type="sibTrans" cxnId="{85BD01E6-71EB-084A-90A6-6FCAF05B1F9C}">
      <dgm:prSet/>
      <dgm:spPr/>
      <dgm:t>
        <a:bodyPr/>
        <a:lstStyle/>
        <a:p>
          <a:endParaRPr lang="en-US"/>
        </a:p>
      </dgm:t>
    </dgm:pt>
    <dgm:pt modelId="{473DF92C-DF0C-5147-B840-A3529099E350}">
      <dgm:prSet/>
      <dgm:spPr/>
      <dgm:t>
        <a:bodyPr/>
        <a:lstStyle/>
        <a:p>
          <a:r>
            <a:rPr lang="en-US" dirty="0" smtClean="0"/>
            <a:t>Weigh on precision balance (Dry wt)</a:t>
          </a:r>
          <a:endParaRPr lang="en-US" dirty="0"/>
        </a:p>
      </dgm:t>
    </dgm:pt>
    <dgm:pt modelId="{A0431ADE-B75F-5242-8DF8-CC992BF7253A}" type="parTrans" cxnId="{91F26294-2C13-9248-A330-A9BD6C8906B0}">
      <dgm:prSet/>
      <dgm:spPr/>
      <dgm:t>
        <a:bodyPr/>
        <a:lstStyle/>
        <a:p>
          <a:endParaRPr lang="en-US"/>
        </a:p>
      </dgm:t>
    </dgm:pt>
    <dgm:pt modelId="{38C7C3E6-36C7-B043-98EA-21FD0157E7F3}" type="sibTrans" cxnId="{91F26294-2C13-9248-A330-A9BD6C8906B0}">
      <dgm:prSet/>
      <dgm:spPr/>
      <dgm:t>
        <a:bodyPr/>
        <a:lstStyle/>
        <a:p>
          <a:endParaRPr lang="en-US"/>
        </a:p>
      </dgm:t>
    </dgm:pt>
    <dgm:pt modelId="{F6814F2C-A7D7-D84C-9EBE-08BCF0DEF898}" type="pres">
      <dgm:prSet presAssocID="{3A553B19-321F-4A4A-9CEE-6841E6D08F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691B24-0D37-8647-A4CA-092B72278DF2}" type="pres">
      <dgm:prSet presAssocID="{08FCF56E-2966-3E4B-80BA-AABCF6A9B8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60582-C6DD-D641-97B0-B680D01F61AF}" type="pres">
      <dgm:prSet presAssocID="{65F67FE0-E552-1044-8563-73220F0863C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60CE606-82F3-B24A-91E6-AF8186C00F67}" type="pres">
      <dgm:prSet presAssocID="{65F67FE0-E552-1044-8563-73220F0863C2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A344BAA-518A-E942-8C86-E222D4543315}" type="pres">
      <dgm:prSet presAssocID="{9D2116C3-7A09-2246-93D0-D7F13B39B6B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BDE1D-696B-224C-8907-CF5714F503EF}" type="pres">
      <dgm:prSet presAssocID="{716318C9-3533-8B45-A0B3-D3FA996A205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7FC8394-5A3F-884C-8402-74D7CFF31138}" type="pres">
      <dgm:prSet presAssocID="{716318C9-3533-8B45-A0B3-D3FA996A205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01D8AC3-74F8-E945-851C-FA475E2BDA69}" type="pres">
      <dgm:prSet presAssocID="{E6F551FA-04BA-2943-86C2-50E7F951B78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A05BA2-2719-424C-A305-0DC30D524738}" type="pres">
      <dgm:prSet presAssocID="{39065A88-7275-4247-8A3C-3D6E8AAC220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8EA26F3-069A-DE4F-9DB4-4FF490B43E55}" type="pres">
      <dgm:prSet presAssocID="{39065A88-7275-4247-8A3C-3D6E8AAC220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5040CE9-BA27-0047-9626-6A2B4EAA04EF}" type="pres">
      <dgm:prSet presAssocID="{473DF92C-DF0C-5147-B840-A3529099E35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C58181-A6B1-DC45-B8A8-0001EEADA5A4}" type="presOf" srcId="{9D2116C3-7A09-2246-93D0-D7F13B39B6B5}" destId="{6A344BAA-518A-E942-8C86-E222D4543315}" srcOrd="0" destOrd="0" presId="urn:microsoft.com/office/officeart/2005/8/layout/process1"/>
    <dgm:cxn modelId="{91522A1D-3073-A748-A6CA-2804DE04BDBA}" type="presOf" srcId="{65F67FE0-E552-1044-8563-73220F0863C2}" destId="{C4260582-C6DD-D641-97B0-B680D01F61AF}" srcOrd="0" destOrd="0" presId="urn:microsoft.com/office/officeart/2005/8/layout/process1"/>
    <dgm:cxn modelId="{322EDC6C-3CC2-104E-81D0-74F0934BDF3D}" type="presOf" srcId="{473DF92C-DF0C-5147-B840-A3529099E350}" destId="{15040CE9-BA27-0047-9626-6A2B4EAA04EF}" srcOrd="0" destOrd="0" presId="urn:microsoft.com/office/officeart/2005/8/layout/process1"/>
    <dgm:cxn modelId="{91F26294-2C13-9248-A330-A9BD6C8906B0}" srcId="{3A553B19-321F-4A4A-9CEE-6841E6D08F41}" destId="{473DF92C-DF0C-5147-B840-A3529099E350}" srcOrd="3" destOrd="0" parTransId="{A0431ADE-B75F-5242-8DF8-CC992BF7253A}" sibTransId="{38C7C3E6-36C7-B043-98EA-21FD0157E7F3}"/>
    <dgm:cxn modelId="{5881A375-167F-E749-8AED-A0F385403B04}" type="presOf" srcId="{39065A88-7275-4247-8A3C-3D6E8AAC2206}" destId="{E8EA26F3-069A-DE4F-9DB4-4FF490B43E55}" srcOrd="1" destOrd="0" presId="urn:microsoft.com/office/officeart/2005/8/layout/process1"/>
    <dgm:cxn modelId="{4C21B749-CC58-1E4B-9724-ED4C431CF21C}" type="presOf" srcId="{39065A88-7275-4247-8A3C-3D6E8AAC2206}" destId="{8DA05BA2-2719-424C-A305-0DC30D524738}" srcOrd="0" destOrd="0" presId="urn:microsoft.com/office/officeart/2005/8/layout/process1"/>
    <dgm:cxn modelId="{85BD01E6-71EB-084A-90A6-6FCAF05B1F9C}" srcId="{3A553B19-321F-4A4A-9CEE-6841E6D08F41}" destId="{E6F551FA-04BA-2943-86C2-50E7F951B78E}" srcOrd="2" destOrd="0" parTransId="{4A5DF816-D4A3-6744-A919-A81D1CD304C3}" sibTransId="{39065A88-7275-4247-8A3C-3D6E8AAC2206}"/>
    <dgm:cxn modelId="{279D8300-7D52-A540-9359-6B195709E8FD}" type="presOf" srcId="{716318C9-3533-8B45-A0B3-D3FA996A205C}" destId="{97FC8394-5A3F-884C-8402-74D7CFF31138}" srcOrd="1" destOrd="0" presId="urn:microsoft.com/office/officeart/2005/8/layout/process1"/>
    <dgm:cxn modelId="{C9109795-B0AC-074E-BC25-68EDA42D6613}" srcId="{3A553B19-321F-4A4A-9CEE-6841E6D08F41}" destId="{9D2116C3-7A09-2246-93D0-D7F13B39B6B5}" srcOrd="1" destOrd="0" parTransId="{74662E5D-EB51-D24F-85AB-5C9D0B383003}" sibTransId="{716318C9-3533-8B45-A0B3-D3FA996A205C}"/>
    <dgm:cxn modelId="{0BB4B355-9D07-D843-A5B8-9C407D14273B}" srcId="{3A553B19-321F-4A4A-9CEE-6841E6D08F41}" destId="{08FCF56E-2966-3E4B-80BA-AABCF6A9B8C6}" srcOrd="0" destOrd="0" parTransId="{F9CFC27D-20A6-9845-832D-097D6645622B}" sibTransId="{65F67FE0-E552-1044-8563-73220F0863C2}"/>
    <dgm:cxn modelId="{E5A88FAC-145B-434D-89C0-5BD39387C34B}" type="presOf" srcId="{716318C9-3533-8B45-A0B3-D3FA996A205C}" destId="{77CBDE1D-696B-224C-8907-CF5714F503EF}" srcOrd="0" destOrd="0" presId="urn:microsoft.com/office/officeart/2005/8/layout/process1"/>
    <dgm:cxn modelId="{11981147-6645-2544-B3CA-B6CFC96209C8}" type="presOf" srcId="{3A553B19-321F-4A4A-9CEE-6841E6D08F41}" destId="{F6814F2C-A7D7-D84C-9EBE-08BCF0DEF898}" srcOrd="0" destOrd="0" presId="urn:microsoft.com/office/officeart/2005/8/layout/process1"/>
    <dgm:cxn modelId="{5D3198DD-05FF-B74B-9930-2F6B13803903}" type="presOf" srcId="{65F67FE0-E552-1044-8563-73220F0863C2}" destId="{D60CE606-82F3-B24A-91E6-AF8186C00F67}" srcOrd="1" destOrd="0" presId="urn:microsoft.com/office/officeart/2005/8/layout/process1"/>
    <dgm:cxn modelId="{B6126DE4-EB8B-AF40-BA78-A84EE9DD98D5}" type="presOf" srcId="{08FCF56E-2966-3E4B-80BA-AABCF6A9B8C6}" destId="{DA691B24-0D37-8647-A4CA-092B72278DF2}" srcOrd="0" destOrd="0" presId="urn:microsoft.com/office/officeart/2005/8/layout/process1"/>
    <dgm:cxn modelId="{D3AD149D-20DB-E848-859E-5E771CFE7387}" type="presOf" srcId="{E6F551FA-04BA-2943-86C2-50E7F951B78E}" destId="{F01D8AC3-74F8-E945-851C-FA475E2BDA69}" srcOrd="0" destOrd="0" presId="urn:microsoft.com/office/officeart/2005/8/layout/process1"/>
    <dgm:cxn modelId="{4DFF69AE-0100-F047-91C1-2E77D9AD2F32}" type="presParOf" srcId="{F6814F2C-A7D7-D84C-9EBE-08BCF0DEF898}" destId="{DA691B24-0D37-8647-A4CA-092B72278DF2}" srcOrd="0" destOrd="0" presId="urn:microsoft.com/office/officeart/2005/8/layout/process1"/>
    <dgm:cxn modelId="{CACFA921-ADDD-CF4F-B3D4-3BF3D084DEFF}" type="presParOf" srcId="{F6814F2C-A7D7-D84C-9EBE-08BCF0DEF898}" destId="{C4260582-C6DD-D641-97B0-B680D01F61AF}" srcOrd="1" destOrd="0" presId="urn:microsoft.com/office/officeart/2005/8/layout/process1"/>
    <dgm:cxn modelId="{DFC905A4-8AEB-2244-AD13-B2A9CBEC2EE8}" type="presParOf" srcId="{C4260582-C6DD-D641-97B0-B680D01F61AF}" destId="{D60CE606-82F3-B24A-91E6-AF8186C00F67}" srcOrd="0" destOrd="0" presId="urn:microsoft.com/office/officeart/2005/8/layout/process1"/>
    <dgm:cxn modelId="{44B2AAE0-1509-8947-9B97-462EED0539B7}" type="presParOf" srcId="{F6814F2C-A7D7-D84C-9EBE-08BCF0DEF898}" destId="{6A344BAA-518A-E942-8C86-E222D4543315}" srcOrd="2" destOrd="0" presId="urn:microsoft.com/office/officeart/2005/8/layout/process1"/>
    <dgm:cxn modelId="{421A49B6-EA80-4C4D-BC56-C5DD59D7C5BD}" type="presParOf" srcId="{F6814F2C-A7D7-D84C-9EBE-08BCF0DEF898}" destId="{77CBDE1D-696B-224C-8907-CF5714F503EF}" srcOrd="3" destOrd="0" presId="urn:microsoft.com/office/officeart/2005/8/layout/process1"/>
    <dgm:cxn modelId="{1735DDB1-0A5E-C340-865C-356665A0560C}" type="presParOf" srcId="{77CBDE1D-696B-224C-8907-CF5714F503EF}" destId="{97FC8394-5A3F-884C-8402-74D7CFF31138}" srcOrd="0" destOrd="0" presId="urn:microsoft.com/office/officeart/2005/8/layout/process1"/>
    <dgm:cxn modelId="{F3427A90-53A5-B44A-865A-7971DB3F6E86}" type="presParOf" srcId="{F6814F2C-A7D7-D84C-9EBE-08BCF0DEF898}" destId="{F01D8AC3-74F8-E945-851C-FA475E2BDA69}" srcOrd="4" destOrd="0" presId="urn:microsoft.com/office/officeart/2005/8/layout/process1"/>
    <dgm:cxn modelId="{227AEC12-5639-514D-BF38-1B7922F2712A}" type="presParOf" srcId="{F6814F2C-A7D7-D84C-9EBE-08BCF0DEF898}" destId="{8DA05BA2-2719-424C-A305-0DC30D524738}" srcOrd="5" destOrd="0" presId="urn:microsoft.com/office/officeart/2005/8/layout/process1"/>
    <dgm:cxn modelId="{BB2BB0AB-F6F8-FC4A-B706-8546D62D5B35}" type="presParOf" srcId="{8DA05BA2-2719-424C-A305-0DC30D524738}" destId="{E8EA26F3-069A-DE4F-9DB4-4FF490B43E55}" srcOrd="0" destOrd="0" presId="urn:microsoft.com/office/officeart/2005/8/layout/process1"/>
    <dgm:cxn modelId="{BFDA67D8-699B-5548-8A4E-3FE85BD9347F}" type="presParOf" srcId="{F6814F2C-A7D7-D84C-9EBE-08BCF0DEF898}" destId="{15040CE9-BA27-0047-9626-6A2B4EAA04E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691B24-0D37-8647-A4CA-092B72278DF2}">
      <dsp:nvSpPr>
        <dsp:cNvPr id="0" name=""/>
        <dsp:cNvSpPr/>
      </dsp:nvSpPr>
      <dsp:spPr>
        <a:xfrm>
          <a:off x="4018" y="2561105"/>
          <a:ext cx="1756916" cy="12023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Sample soil (seal in bag)</a:t>
          </a:r>
          <a:endParaRPr lang="en-US" sz="1800" kern="1200" dirty="0"/>
        </a:p>
      </dsp:txBody>
      <dsp:txXfrm>
        <a:off x="4018" y="2561105"/>
        <a:ext cx="1756916" cy="1202389"/>
      </dsp:txXfrm>
    </dsp:sp>
    <dsp:sp modelId="{C4260582-C6DD-D641-97B0-B680D01F61AF}">
      <dsp:nvSpPr>
        <dsp:cNvPr id="0" name=""/>
        <dsp:cNvSpPr/>
      </dsp:nvSpPr>
      <dsp:spPr>
        <a:xfrm>
          <a:off x="1936625" y="29444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36625" y="2944442"/>
        <a:ext cx="372466" cy="435715"/>
      </dsp:txXfrm>
    </dsp:sp>
    <dsp:sp modelId="{6A344BAA-518A-E942-8C86-E222D4543315}">
      <dsp:nvSpPr>
        <dsp:cNvPr id="0" name=""/>
        <dsp:cNvSpPr/>
      </dsp:nvSpPr>
      <dsp:spPr>
        <a:xfrm>
          <a:off x="2463700" y="2561105"/>
          <a:ext cx="1756916" cy="12023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Weigh on precision balance (wet weight)</a:t>
          </a:r>
          <a:endParaRPr lang="en-US" sz="1800" kern="1200" dirty="0"/>
        </a:p>
      </dsp:txBody>
      <dsp:txXfrm>
        <a:off x="2463700" y="2561105"/>
        <a:ext cx="1756916" cy="1202389"/>
      </dsp:txXfrm>
    </dsp:sp>
    <dsp:sp modelId="{77CBDE1D-696B-224C-8907-CF5714F503EF}">
      <dsp:nvSpPr>
        <dsp:cNvPr id="0" name=""/>
        <dsp:cNvSpPr/>
      </dsp:nvSpPr>
      <dsp:spPr>
        <a:xfrm>
          <a:off x="4396308" y="29444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396308" y="2944442"/>
        <a:ext cx="372466" cy="435715"/>
      </dsp:txXfrm>
    </dsp:sp>
    <dsp:sp modelId="{F01D8AC3-74F8-E945-851C-FA475E2BDA69}">
      <dsp:nvSpPr>
        <dsp:cNvPr id="0" name=""/>
        <dsp:cNvSpPr/>
      </dsp:nvSpPr>
      <dsp:spPr>
        <a:xfrm>
          <a:off x="4923383" y="2561105"/>
          <a:ext cx="1756916" cy="12023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Dry @ 105</a:t>
          </a:r>
          <a:r>
            <a:rPr lang="en-US" sz="1800" kern="1200" baseline="30000" dirty="0" smtClean="0"/>
            <a:t>o</a:t>
          </a:r>
          <a:r>
            <a:rPr lang="en-US" sz="1800" kern="1200" dirty="0" smtClean="0"/>
            <a:t> C for 24 </a:t>
          </a:r>
          <a:r>
            <a:rPr lang="en-US" sz="1800" kern="1200" dirty="0" err="1" smtClean="0"/>
            <a:t>h</a:t>
          </a:r>
          <a:endParaRPr lang="en-US" sz="1800" kern="1200" dirty="0"/>
        </a:p>
      </dsp:txBody>
      <dsp:txXfrm>
        <a:off x="4923383" y="2561105"/>
        <a:ext cx="1756916" cy="1202389"/>
      </dsp:txXfrm>
    </dsp:sp>
    <dsp:sp modelId="{8DA05BA2-2719-424C-A305-0DC30D524738}">
      <dsp:nvSpPr>
        <dsp:cNvPr id="0" name=""/>
        <dsp:cNvSpPr/>
      </dsp:nvSpPr>
      <dsp:spPr>
        <a:xfrm>
          <a:off x="6855990" y="29444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855990" y="2944442"/>
        <a:ext cx="372466" cy="435715"/>
      </dsp:txXfrm>
    </dsp:sp>
    <dsp:sp modelId="{15040CE9-BA27-0047-9626-6A2B4EAA04EF}">
      <dsp:nvSpPr>
        <dsp:cNvPr id="0" name=""/>
        <dsp:cNvSpPr/>
      </dsp:nvSpPr>
      <dsp:spPr>
        <a:xfrm>
          <a:off x="7383065" y="2561105"/>
          <a:ext cx="1756916" cy="12023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Weigh on precision balance (Dry wt)</a:t>
          </a:r>
          <a:endParaRPr lang="en-US" sz="1800" kern="1200" dirty="0"/>
        </a:p>
      </dsp:txBody>
      <dsp:txXfrm>
        <a:off x="7383065" y="2561105"/>
        <a:ext cx="1756916" cy="1202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BCA4720-711C-4DD8-B724-987FC12BD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461004-A9EF-47A6-9D98-D47B4844FA1A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55F7E-9084-4F13-8129-7357D1A09479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1B6DFD-7948-4450-B00F-AFE5699C0FF0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7A13D-1CEC-4E58-B0CA-7D96A9AE938A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DE5D6-E06F-4375-A0A6-8C29B4D6A719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4629F-1926-4E7E-AA75-83845ACD5555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F52B5A-C3AB-489D-AAE2-3AF67B00CF79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2510F7-3E52-436B-9455-F0B835ECA021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6ABAC-1801-42DE-A990-9C9E267062DA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81A0AE-82FB-499B-B119-BD1C28DCD320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BBA08-12CD-4A1B-BBF7-110BF1F21EE6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FA37D-9039-4569-8EDE-50969B56672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9C03CD-62D2-4523-A699-4B68EC8905A2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0F5DD-5DBF-4316-BB53-D02358BDC612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DF227F-45D3-431A-BE2F-5836CDD669C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FF9E9-C175-40BE-B736-4C4BDF558C44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34843E-B716-429A-B925-1F5A3909DC61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DE26EE-4CF8-4367-B4F5-8467DD00BF8C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CFBBA4-2605-4D99-B772-5678D00DFD65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>
                <a:latin typeface="Times New Roman" charset="0"/>
              </a:rPr>
              <a:t>I will not be spending a lot of time on installation.  </a:t>
            </a:r>
          </a:p>
          <a:p>
            <a:pPr>
              <a:buFontTx/>
              <a:buChar char="•"/>
            </a:pPr>
            <a:r>
              <a:rPr lang="en-US">
                <a:latin typeface="Times New Roman" charset="0"/>
              </a:rPr>
              <a:t>It is important, but was covered in another virtual seminar.  </a:t>
            </a:r>
          </a:p>
          <a:p>
            <a:pPr>
              <a:buFontTx/>
              <a:buChar char="•"/>
            </a:pPr>
            <a:r>
              <a:rPr lang="en-US">
                <a:latin typeface="Times New Roman" charset="0"/>
              </a:rPr>
              <a:t>Still, I would like to discuss some techniques to give some background to our case studies.</a:t>
            </a:r>
          </a:p>
          <a:p>
            <a:endParaRPr lang="en-US">
              <a:latin typeface="Times New Roman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55CBAA-8F14-384B-B65B-30042655EA02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22F319-485E-4558-8F4B-C279A12DBC43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DE2E1-FBDD-49FE-B879-BFAF93957E29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A942F8-A355-489D-9E09-9E8EDB2322D4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AA3A5-F70E-41C4-B8EF-98CDA4F97F2D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C0FD1D-522B-4F75-B045-15870EAD8F1A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B8F9A-937E-47EC-9905-10478D8B8080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A82C4-ACDF-4874-9C6D-D24454F17C94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C5388-C776-4B9E-B518-D78AE30342A5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9CE413-1C05-4479-B58E-E83ABB538B55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E47AE-2C04-4346-8ACD-BF0ED3327E28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23633-A20F-42D6-9664-2231619C418D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56D1A-B61C-4B89-A14B-4EBCE6A250EB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CA4720-711C-4DD8-B724-987FC12BDCE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F9490-681C-4CF4-A124-15D788C15380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6FACAB-57FD-49FD-9F03-A9C9ACCF3039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D9100D-EDA8-4CE7-872E-1C0B8AC97810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609DDD-ED2A-4D31-B77B-3FBDAA09C88A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5D11F3-B36C-4475-ACD4-739D927D2B0D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rgbClr val="99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rgbClr val="96002E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accent4">
                    <a:lumMod val="50000"/>
                    <a:lumOff val="50000"/>
                  </a:schemeClr>
                </a:gs>
                <a:gs pos="100000">
                  <a:srgbClr val="99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/>
            </a:p>
          </p:txBody>
        </p:sp>
      </p:grpSp>
      <p:pic>
        <p:nvPicPr>
          <p:cNvPr id="14" name="Picture 14" descr="newlogotrans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6096000"/>
            <a:ext cx="19050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40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ED71F7C-AA49-479B-A5CA-57F928E02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8" name="Picture 20" descr="SPhysicsheader.gif"/>
          <p:cNvPicPr>
            <a:picLocks noChangeAspect="1"/>
          </p:cNvPicPr>
          <p:nvPr userDrawn="1"/>
        </p:nvPicPr>
        <p:blipFill>
          <a:blip r:embed="rId3"/>
          <a:srcRect r="74127"/>
          <a:stretch>
            <a:fillRect/>
          </a:stretch>
        </p:blipFill>
        <p:spPr bwMode="auto">
          <a:xfrm>
            <a:off x="0" y="5848350"/>
            <a:ext cx="15525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18426-80DE-4556-B7AA-462BDF890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BDC0A-A383-4AE7-8688-00F7B33F3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AD84C-3527-47D3-8332-AD565504A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345DE-C255-4494-9A7B-56A983985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138113"/>
            <a:ext cx="7793037" cy="976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493838"/>
            <a:ext cx="7772400" cy="2243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688" y="3889375"/>
            <a:ext cx="7772400" cy="224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CD67C-AFCF-42CB-BB7E-7BCC2A5D3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138113"/>
            <a:ext cx="7793037" cy="976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493838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493838"/>
            <a:ext cx="3810000" cy="2243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889375"/>
            <a:ext cx="3810000" cy="224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1C71D-677C-4543-86FF-E77005A7F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138113"/>
            <a:ext cx="7793037" cy="976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1493838"/>
            <a:ext cx="7772400" cy="2243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88" y="3889375"/>
            <a:ext cx="7772400" cy="224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54C62-49A2-4035-BFD3-D59C8CD3F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138113"/>
            <a:ext cx="7793037" cy="976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1493838"/>
            <a:ext cx="7772400" cy="46386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232E1-CB8D-48E3-A587-DF5184FA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6263" indent="-576263">
              <a:defRPr/>
            </a:lvl1pPr>
            <a:lvl2pPr marL="914400" indent="-457200">
              <a:defRPr/>
            </a:lvl2pPr>
            <a:lvl3pPr marL="1371600" indent="-457200">
              <a:defRPr/>
            </a:lvl3pPr>
            <a:lvl4pPr marL="1828800" indent="-457200">
              <a:tabLst>
                <a:tab pos="1828800" algn="l"/>
              </a:tabLst>
              <a:defRPr/>
            </a:lvl4pPr>
            <a:lvl5pPr marL="2286000" indent="-4572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15769-1857-4965-BA51-69A299208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D589-6B2B-4C39-9C16-34EFE564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ED7C5-0BDD-41D9-85BC-C3CD5DDE3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E2ADA-C674-4064-9700-DCF6AB129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4CF76-AD38-49E1-BBA5-E17FB5ABA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02323-9EB7-493D-81B7-B25933E38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FBBB0-1033-48DD-98F6-F2AD9C6C1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AE6DD-790F-4A5E-8B4F-0E7583A27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19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/>
          <p:cNvSpPr>
            <a:spLocks noChangeArrowheads="1"/>
          </p:cNvSpPr>
          <p:nvPr/>
        </p:nvSpPr>
        <p:spPr bwMode="gray">
          <a:xfrm>
            <a:off x="381000" y="1295400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4313"/>
            <a:ext cx="84867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97888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91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068D1D9-310E-4DF3-983B-24E81CE4D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80" name="Picture 14" descr="newlogotrans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34200" y="6096000"/>
            <a:ext cx="19050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4" name="Rectangle 16"/>
          <p:cNvSpPr>
            <a:spLocks noChangeArrowheads="1"/>
          </p:cNvSpPr>
          <p:nvPr/>
        </p:nvSpPr>
        <p:spPr bwMode="gray">
          <a:xfrm>
            <a:off x="52388" y="6343650"/>
            <a:ext cx="6802437" cy="746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4" r:id="rId16"/>
    <p:sldLayoutId id="2147483947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96002E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96002E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5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hyperlink" Target="http://www.lboro.ac.uk/departments/gy/tadpole/oaktube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thermallogic.com/heat-sensor.ht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eg"/><Relationship Id="rId6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wmf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jpeg"/><Relationship Id="rId5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hyperlink" Target="http://www.geneq.com/catalog/en/adsmtsm.htm" TargetMode="External"/><Relationship Id="rId5" Type="http://schemas.openxmlformats.org/officeDocument/2006/relationships/image" Target="../media/image47.jpe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jpeg"/><Relationship Id="rId6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eg"/><Relationship Id="rId5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cpn-intl.com/" TargetMode="Externa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jpeg"/><Relationship Id="rId5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hyperlink" Target="mailto:agscience@googlegroups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sowacs.com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.bin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5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Microsoft_Equation6.bin"/><Relationship Id="rId1" Type="http://schemas.openxmlformats.org/officeDocument/2006/relationships/vmlDrawing" Target="../drawings/vmlDrawing6.v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.bin"/><Relationship Id="rId5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10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9" Type="http://schemas.openxmlformats.org/officeDocument/2006/relationships/image" Target="../media/image18.png"/><Relationship Id="rId3" Type="http://schemas.openxmlformats.org/officeDocument/2006/relationships/diagramData" Target="../diagrams/data1.xml"/><Relationship Id="rId6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1524000"/>
            <a:ext cx="7772400" cy="1462088"/>
          </a:xfrm>
        </p:spPr>
        <p:txBody>
          <a:bodyPr/>
          <a:lstStyle/>
          <a:p>
            <a:pPr algn="ctr" eaLnBrk="1" hangingPunct="1"/>
            <a:r>
              <a:rPr lang="en-US" smtClean="0"/>
              <a:t>Water Content Measurement Methods and Field Applications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810000"/>
            <a:ext cx="6400800" cy="1752600"/>
          </a:xfrm>
        </p:spPr>
        <p:txBody>
          <a:bodyPr/>
          <a:lstStyle/>
          <a:p>
            <a:r>
              <a:rPr lang="en-US" sz="2400" dirty="0" smtClean="0"/>
              <a:t>Colin S. Campbell Ph.D.</a:t>
            </a:r>
          </a:p>
          <a:p>
            <a:r>
              <a:rPr lang="en-US" sz="2400" dirty="0" smtClean="0"/>
              <a:t>Research Scientist </a:t>
            </a:r>
          </a:p>
          <a:p>
            <a:r>
              <a:rPr lang="en-US" sz="2400" dirty="0" smtClean="0"/>
              <a:t>Decagon Devices, Inc.</a:t>
            </a:r>
            <a:endParaRPr lang="en-US" sz="2400" dirty="0"/>
          </a:p>
        </p:txBody>
      </p:sp>
      <p:pic>
        <p:nvPicPr>
          <p:cNvPr id="5124" name="Picture 9" descr="neu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543425"/>
            <a:ext cx="21717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1" descr="cs616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238125"/>
            <a:ext cx="23812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3" descr="hsen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5" y="5719763"/>
            <a:ext cx="1905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7" descr="echo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5486400"/>
            <a:ext cx="162242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440487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Neutron Thermalization Probe: How They Work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371600"/>
            <a:ext cx="7848600" cy="468471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Radioactive source</a:t>
            </a:r>
          </a:p>
          <a:p>
            <a:pPr lvl="1" eaLnBrk="1" hangingPunct="1"/>
            <a:r>
              <a:rPr lang="en-US" sz="2000" dirty="0" smtClean="0"/>
              <a:t>High-energy epithermal neutrons</a:t>
            </a:r>
          </a:p>
          <a:p>
            <a:pPr eaLnBrk="1" hangingPunct="1"/>
            <a:r>
              <a:rPr lang="en-US" sz="2400" dirty="0" smtClean="0"/>
              <a:t>Releases neutrons into soil </a:t>
            </a:r>
          </a:p>
          <a:p>
            <a:pPr lvl="1" eaLnBrk="1" hangingPunct="1"/>
            <a:r>
              <a:rPr lang="en-US" sz="2000" dirty="0" smtClean="0"/>
              <a:t>Interact with H atoms in the soil</a:t>
            </a:r>
          </a:p>
          <a:p>
            <a:pPr lvl="2" eaLnBrk="1" hangingPunct="1"/>
            <a:r>
              <a:rPr lang="en-US" sz="1800" dirty="0" smtClean="0"/>
              <a:t>slowing them down</a:t>
            </a:r>
          </a:p>
          <a:p>
            <a:pPr lvl="1" eaLnBrk="1" hangingPunct="1"/>
            <a:r>
              <a:rPr lang="en-US" sz="2000" dirty="0" smtClean="0"/>
              <a:t>Other common atoms </a:t>
            </a:r>
          </a:p>
          <a:p>
            <a:pPr lvl="2" eaLnBrk="1" hangingPunct="1"/>
            <a:r>
              <a:rPr lang="en-US" sz="1800" dirty="0" smtClean="0"/>
              <a:t>Absorb little energy from neutrons</a:t>
            </a:r>
          </a:p>
          <a:p>
            <a:pPr eaLnBrk="1" hangingPunct="1"/>
            <a:r>
              <a:rPr lang="en-US" sz="2400" dirty="0" smtClean="0"/>
              <a:t>Low-energy detector</a:t>
            </a:r>
          </a:p>
          <a:p>
            <a:pPr lvl="1" eaLnBrk="1" hangingPunct="1"/>
            <a:r>
              <a:rPr lang="en-US" sz="2000" dirty="0" smtClean="0"/>
              <a:t>Slowed neutrons collected</a:t>
            </a:r>
          </a:p>
          <a:p>
            <a:pPr lvl="2" eaLnBrk="1" hangingPunct="1"/>
            <a:r>
              <a:rPr lang="en-US" sz="1800" dirty="0" smtClean="0"/>
              <a:t>“thermal neutrons”</a:t>
            </a:r>
          </a:p>
          <a:p>
            <a:pPr lvl="1" eaLnBrk="1" hangingPunct="1"/>
            <a:r>
              <a:rPr lang="en-US" sz="2000" dirty="0" smtClean="0"/>
              <a:t>Thermal neutrons directly related to H atoms, water content</a:t>
            </a:r>
          </a:p>
          <a:p>
            <a:pPr lvl="1" eaLnBrk="1" hangingPunct="1"/>
            <a:endParaRPr lang="en-US" sz="2000" dirty="0" smtClean="0"/>
          </a:p>
        </p:txBody>
      </p:sp>
      <p:pic>
        <p:nvPicPr>
          <p:cNvPr id="12293" name="Picture 8" descr="neu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2098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9753" t="14815" r="20988" b="25926"/>
          <a:stretch>
            <a:fillRect/>
          </a:stretch>
        </p:blipFill>
        <p:spPr>
          <a:xfrm>
            <a:off x="0" y="4572000"/>
            <a:ext cx="17145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Neutron </a:t>
            </a:r>
            <a:r>
              <a:rPr lang="en-US" sz="3600" dirty="0" err="1" smtClean="0"/>
              <a:t>Thermalization</a:t>
            </a:r>
            <a:r>
              <a:rPr lang="en-US" sz="3600" dirty="0" smtClean="0"/>
              <a:t> Probe: Installation and Calibration</a:t>
            </a:r>
          </a:p>
        </p:txBody>
      </p:sp>
      <p:sp>
        <p:nvSpPr>
          <p:cNvPr id="2662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3886200" cy="4724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Installation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Auger installation hole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Manual auger or Giddings probe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Install access tube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Calibrate sensor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Gravimetric method with cores of known volume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Single representative site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0" y="1905000"/>
            <a:ext cx="5086350" cy="32828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343400" y="5181600"/>
            <a:ext cx="457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Data courtesy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of </a:t>
            </a:r>
            <a:r>
              <a:rPr lang="en-US" sz="1400" dirty="0" smtClean="0"/>
              <a:t>Scott </a:t>
            </a:r>
            <a:r>
              <a:rPr lang="en-US" sz="1400" dirty="0" err="1" smtClean="0"/>
              <a:t>Stanislav</a:t>
            </a:r>
            <a:r>
              <a:rPr lang="en-US" sz="1400" dirty="0" smtClean="0"/>
              <a:t>, Leo Rivera and </a:t>
            </a:r>
            <a:r>
              <a:rPr lang="en-US" sz="1400" dirty="0" err="1" smtClean="0"/>
              <a:t>Cristine</a:t>
            </a:r>
            <a:r>
              <a:rPr lang="en-US" sz="1400" dirty="0" smtClean="0"/>
              <a:t> Morgan, Texas A&amp;M University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Probe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6553200" cy="46847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Measurements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Uncap hole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Lower probe to specific depth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Take reading at each depth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14 s to 2 min per reading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Longer read times give better accuracy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4400"/>
            <a:ext cx="1484985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23750" r="37500" b="13212"/>
          <a:stretch>
            <a:fillRect/>
          </a:stretch>
        </p:blipFill>
        <p:spPr>
          <a:xfrm>
            <a:off x="6781800" y="3681248"/>
            <a:ext cx="2362200" cy="3176752"/>
          </a:xfrm>
          <a:prstGeom prst="rect">
            <a:avLst/>
          </a:prstGeom>
        </p:spPr>
      </p:pic>
      <p:pic>
        <p:nvPicPr>
          <p:cNvPr id="6" name="Picture 8" descr="Access tub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371600"/>
            <a:ext cx="239077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Neutron Thermalization Probe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4038600" cy="4419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Advantages </a:t>
            </a:r>
          </a:p>
          <a:p>
            <a:pPr lvl="1" eaLnBrk="1" hangingPunct="1"/>
            <a:r>
              <a:rPr lang="en-US" dirty="0" smtClean="0"/>
              <a:t>Large measurement volume </a:t>
            </a:r>
          </a:p>
          <a:p>
            <a:pPr lvl="2" eaLnBrk="1" hangingPunct="1"/>
            <a:r>
              <a:rPr lang="en-US" dirty="0" smtClean="0"/>
              <a:t>10 to 20 cm radius, depending on water content</a:t>
            </a:r>
          </a:p>
          <a:p>
            <a:pPr lvl="2" eaLnBrk="1" hangingPunct="1"/>
            <a:r>
              <a:rPr lang="en-US" dirty="0" smtClean="0"/>
              <a:t>Gets away from issues with spatial variability</a:t>
            </a:r>
          </a:p>
          <a:p>
            <a:pPr lvl="1" eaLnBrk="1" hangingPunct="1"/>
            <a:r>
              <a:rPr lang="en-US" dirty="0" smtClean="0"/>
              <a:t>Single instrument can measure multiple sites</a:t>
            </a:r>
          </a:p>
          <a:p>
            <a:pPr lvl="1" eaLnBrk="1" hangingPunct="1"/>
            <a:r>
              <a:rPr lang="en-US" dirty="0" smtClean="0"/>
              <a:t>Insensitive to salinity, temperature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306888" cy="4379913"/>
          </a:xfrm>
        </p:spPr>
        <p:txBody>
          <a:bodyPr/>
          <a:lstStyle/>
          <a:p>
            <a:pPr eaLnBrk="1" hangingPunct="1"/>
            <a:r>
              <a:rPr lang="en-US" dirty="0" smtClean="0"/>
              <a:t>Disadvantages</a:t>
            </a:r>
          </a:p>
          <a:p>
            <a:pPr lvl="1" eaLnBrk="1" hangingPunct="1"/>
            <a:r>
              <a:rPr lang="en-US" dirty="0" smtClean="0"/>
              <a:t>No continuous record</a:t>
            </a:r>
          </a:p>
          <a:p>
            <a:pPr lvl="1" eaLnBrk="1" hangingPunct="1"/>
            <a:r>
              <a:rPr lang="en-US" dirty="0" smtClean="0"/>
              <a:t>Requires radiation certification to use</a:t>
            </a:r>
          </a:p>
          <a:p>
            <a:pPr lvl="1" eaLnBrk="1" hangingPunct="1"/>
            <a:r>
              <a:rPr lang="en-US" dirty="0" smtClean="0"/>
              <a:t>Expensive</a:t>
            </a:r>
          </a:p>
          <a:p>
            <a:pPr lvl="1" eaLnBrk="1" hangingPunct="1"/>
            <a:r>
              <a:rPr lang="en-US" dirty="0" smtClean="0"/>
              <a:t>Heavy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8113"/>
            <a:ext cx="8686800" cy="9763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Dual Needle Heat Pulse (DNHP) Technique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Theory</a:t>
            </a:r>
          </a:p>
          <a:p>
            <a:pPr lvl="1" eaLnBrk="1" hangingPunct="1"/>
            <a:r>
              <a:rPr lang="en-US" sz="2000" dirty="0" smtClean="0"/>
              <a:t>Changes in heat capacity of soil is strongly dependent on water content</a:t>
            </a:r>
          </a:p>
          <a:p>
            <a:pPr lvl="1" eaLnBrk="1" hangingPunct="1"/>
            <a:r>
              <a:rPr lang="en-US" sz="2000" dirty="0" smtClean="0"/>
              <a:t>Create calibration that relates VWC to heat capacity</a:t>
            </a:r>
          </a:p>
          <a:p>
            <a:pPr eaLnBrk="1" hangingPunct="1"/>
            <a:r>
              <a:rPr lang="en-US" sz="2400" dirty="0" smtClean="0"/>
              <a:t>Measurement</a:t>
            </a:r>
          </a:p>
          <a:p>
            <a:pPr lvl="1" eaLnBrk="1" hangingPunct="1"/>
            <a:r>
              <a:rPr lang="en-US" sz="2000" dirty="0" smtClean="0"/>
              <a:t>Use dual needle probe </a:t>
            </a:r>
          </a:p>
          <a:p>
            <a:pPr lvl="2" eaLnBrk="1" hangingPunct="1"/>
            <a:r>
              <a:rPr lang="en-US" sz="1800" dirty="0" smtClean="0"/>
              <a:t>One needle contains a heater, the other a temperature measuring device</a:t>
            </a:r>
          </a:p>
          <a:p>
            <a:pPr lvl="1" eaLnBrk="1" hangingPunct="1"/>
            <a:r>
              <a:rPr lang="en-US" sz="2000" dirty="0" smtClean="0"/>
              <a:t>Heat one needle and record temperature over time on the other</a:t>
            </a:r>
          </a:p>
          <a:p>
            <a:pPr lvl="1" eaLnBrk="1" hangingPunct="1"/>
            <a:r>
              <a:rPr lang="en-US" sz="2000" dirty="0" smtClean="0"/>
              <a:t>Use maximum temperature rise (delta T) to calculate heat capacity and convert to VWC</a:t>
            </a:r>
          </a:p>
        </p:txBody>
      </p:sp>
      <p:pic>
        <p:nvPicPr>
          <p:cNvPr id="15364" name="Picture 5" descr="spechea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2608" t="-1315" r="15868" b="26367"/>
          <a:stretch>
            <a:fillRect/>
          </a:stretch>
        </p:blipFill>
        <p:spPr>
          <a:xfrm>
            <a:off x="0" y="5334000"/>
            <a:ext cx="1453816" cy="1524000"/>
          </a:xfrm>
          <a:noFill/>
        </p:spPr>
      </p:pic>
      <p:pic>
        <p:nvPicPr>
          <p:cNvPr id="15365" name="Picture 8" descr="specdia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667000" y="5461299"/>
            <a:ext cx="3124200" cy="139670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8113"/>
            <a:ext cx="8382000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Dual Needle Heat Pulse Technique</a:t>
            </a:r>
          </a:p>
        </p:txBody>
      </p:sp>
      <p:sp>
        <p:nvSpPr>
          <p:cNvPr id="1638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524875" cy="463867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Installation</a:t>
            </a:r>
          </a:p>
          <a:p>
            <a:pPr lvl="1" eaLnBrk="1" hangingPunct="1"/>
            <a:r>
              <a:rPr lang="en-US" sz="2400" dirty="0" smtClean="0"/>
              <a:t>Push sensor into soil</a:t>
            </a:r>
          </a:p>
          <a:p>
            <a:pPr lvl="2" eaLnBrk="1" hangingPunct="1"/>
            <a:r>
              <a:rPr lang="en-US" sz="2000" b="1" dirty="0" smtClean="0"/>
              <a:t>Make sure needs do not bend during insertion</a:t>
            </a:r>
            <a:endParaRPr lang="en-US" b="1" dirty="0" smtClean="0"/>
          </a:p>
          <a:p>
            <a:pPr lvl="1" eaLnBrk="1" hangingPunct="1"/>
            <a:r>
              <a:rPr lang="en-US" sz="2400" dirty="0" smtClean="0"/>
              <a:t>Connect to </a:t>
            </a:r>
            <a:r>
              <a:rPr lang="en-US" sz="2400" dirty="0" err="1" smtClean="0"/>
              <a:t>datalogger</a:t>
            </a:r>
            <a:r>
              <a:rPr lang="en-US" sz="2400" dirty="0" smtClean="0"/>
              <a:t> with precision temperature and data analysis/manipulation capabilities</a:t>
            </a:r>
          </a:p>
        </p:txBody>
      </p:sp>
      <p:pic>
        <p:nvPicPr>
          <p:cNvPr id="16388" name="Picture 7" descr="dual%20copy">
            <a:hlinkClick r:id="rId3" tooltip="Measures specific heat, thermal diffusivity and thermal conductivity.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895600" y="3886200"/>
            <a:ext cx="3495675" cy="20631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8113"/>
            <a:ext cx="7277100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Dual Needle Heat Pulse Technique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3810000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Advantages</a:t>
            </a:r>
          </a:p>
          <a:p>
            <a:pPr lvl="1" eaLnBrk="1" hangingPunct="1"/>
            <a:r>
              <a:rPr lang="en-US" smtClean="0"/>
              <a:t>Small measurement volume</a:t>
            </a:r>
          </a:p>
          <a:p>
            <a:pPr lvl="2" eaLnBrk="1" hangingPunct="1"/>
            <a:r>
              <a:rPr lang="en-US" sz="2400" smtClean="0"/>
              <a:t>Most location-specific method available</a:t>
            </a:r>
          </a:p>
          <a:p>
            <a:pPr lvl="2" eaLnBrk="1" hangingPunct="1"/>
            <a:r>
              <a:rPr lang="en-US" sz="2400" smtClean="0"/>
              <a:t>Can measure water content around growing seed</a:t>
            </a:r>
          </a:p>
        </p:txBody>
      </p:sp>
      <p:sp>
        <p:nvSpPr>
          <p:cNvPr id="3174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524000"/>
            <a:ext cx="3810000" cy="4876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400" dirty="0" smtClean="0"/>
              <a:t>Disadvantages</a:t>
            </a:r>
          </a:p>
          <a:p>
            <a:pPr lvl="1" eaLnBrk="1" hangingPunct="1">
              <a:defRPr/>
            </a:pPr>
            <a:r>
              <a:rPr lang="en-US" dirty="0" smtClean="0"/>
              <a:t>Requires datalogger with precise temperature measurement and analysis</a:t>
            </a:r>
          </a:p>
          <a:p>
            <a:pPr lvl="1" eaLnBrk="1" hangingPunct="1">
              <a:defRPr/>
            </a:pPr>
            <a:r>
              <a:rPr lang="en-US" dirty="0" smtClean="0"/>
              <a:t>Can be susceptible to temperature gradients in soil</a:t>
            </a:r>
          </a:p>
          <a:p>
            <a:pPr lvl="2" eaLnBrk="1" hangingPunct="1">
              <a:defRPr/>
            </a:pPr>
            <a:r>
              <a:rPr lang="en-US" sz="2400" dirty="0" smtClean="0"/>
              <a:t>time</a:t>
            </a:r>
          </a:p>
          <a:p>
            <a:pPr lvl="2" eaLnBrk="1" hangingPunct="1">
              <a:defRPr/>
            </a:pPr>
            <a:r>
              <a:rPr lang="en-US" sz="2400" dirty="0" smtClean="0"/>
              <a:t>depth</a:t>
            </a:r>
          </a:p>
          <a:p>
            <a:pPr lvl="1" eaLnBrk="1" hangingPunct="1">
              <a:defRPr/>
            </a:pPr>
            <a:r>
              <a:rPr lang="en-US" dirty="0" smtClean="0"/>
              <a:t>Integrates small soil volume</a:t>
            </a:r>
          </a:p>
          <a:p>
            <a:pPr lvl="1" eaLnBrk="1" hangingPunct="1">
              <a:defRPr/>
            </a:pPr>
            <a:r>
              <a:rPr lang="en-US" dirty="0" smtClean="0"/>
              <a:t>Fragile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524000" y="6396335"/>
            <a:ext cx="54102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/>
              <a:t>Young et at. (2008) Correcting Dual-Probe Heat-Pulse Readings for Changes in Ambient Temperature, </a:t>
            </a:r>
            <a:r>
              <a:rPr lang="en-US" sz="1200" dirty="0" err="1"/>
              <a:t>Vadose</a:t>
            </a:r>
            <a:r>
              <a:rPr lang="en-US" sz="1200" dirty="0"/>
              <a:t> Zone Journal </a:t>
            </a:r>
            <a:r>
              <a:rPr lang="en-US" sz="1200" dirty="0" smtClean="0"/>
              <a:t>7:22-30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7993062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Dielectric Theory: How it works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35013" y="1493838"/>
            <a:ext cx="4205287" cy="4972050"/>
          </a:xfrm>
        </p:spPr>
        <p:txBody>
          <a:bodyPr/>
          <a:lstStyle/>
          <a:p>
            <a:pPr eaLnBrk="1" hangingPunct="1"/>
            <a:r>
              <a:rPr lang="en-US" sz="2400" smtClean="0"/>
              <a:t>In a heterogeneous medium: </a:t>
            </a:r>
          </a:p>
          <a:p>
            <a:pPr lvl="1" eaLnBrk="1" hangingPunct="1"/>
            <a:r>
              <a:rPr lang="en-US" sz="2000" smtClean="0"/>
              <a:t>Volume fraction of any constituent is related to the total dielectric permittivity</a:t>
            </a:r>
          </a:p>
          <a:p>
            <a:pPr lvl="1" eaLnBrk="1" hangingPunct="1"/>
            <a:r>
              <a:rPr lang="en-US" sz="2000" smtClean="0"/>
              <a:t>Changing any constituent volume changes the total dielectric</a:t>
            </a:r>
          </a:p>
          <a:p>
            <a:pPr lvl="1" eaLnBrk="1" hangingPunct="1"/>
            <a:r>
              <a:rPr lang="en-US" sz="2000" smtClean="0"/>
              <a:t>Because of its high dielectric permittivity, changes in water volume have the most significant effect on the total dielectric</a:t>
            </a:r>
          </a:p>
        </p:txBody>
      </p:sp>
      <p:graphicFrame>
        <p:nvGraphicFramePr>
          <p:cNvPr id="105476" name="Group 4"/>
          <p:cNvGraphicFramePr>
            <a:graphicFrameLocks noGrp="1"/>
          </p:cNvGraphicFramePr>
          <p:nvPr>
            <p:ph sz="quarter" idx="2"/>
          </p:nvPr>
        </p:nvGraphicFramePr>
        <p:xfrm>
          <a:off x="5140325" y="1493838"/>
          <a:ext cx="3814763" cy="2682240"/>
        </p:xfrm>
        <a:graphic>
          <a:graphicData uri="http://schemas.openxmlformats.org/drawingml/2006/table">
            <a:tbl>
              <a:tblPr/>
              <a:tblGrid>
                <a:gridCol w="2179638"/>
                <a:gridCol w="1635125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Dielectric Permittivity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Air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Soil Minerals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3 - 7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Organic Matter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2 - 5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Water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Dielectric Mixing Model: FYI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total dielectric of soil is made up of the dielectric of each individual constituent</a:t>
            </a:r>
          </a:p>
          <a:p>
            <a:pPr lvl="1" eaLnBrk="1" hangingPunct="1"/>
            <a:r>
              <a:rPr lang="en-US" smtClean="0"/>
              <a:t>The volume fractions, </a:t>
            </a:r>
            <a:r>
              <a:rPr lang="en-US" i="1" smtClean="0"/>
              <a:t>V</a:t>
            </a:r>
            <a:r>
              <a:rPr lang="en-US" i="1" baseline="-25000" smtClean="0"/>
              <a:t>x</a:t>
            </a:r>
            <a:r>
              <a:rPr lang="en-US" i="1" smtClean="0"/>
              <a:t>,</a:t>
            </a:r>
            <a:r>
              <a:rPr lang="en-US" smtClean="0"/>
              <a:t> are weighting factors that add to unity</a:t>
            </a:r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  <a:p>
            <a:pPr lvl="1" eaLnBrk="1" hangingPunct="1"/>
            <a:r>
              <a:rPr lang="en-US" sz="2000" smtClean="0"/>
              <a:t>Where </a:t>
            </a:r>
            <a:r>
              <a:rPr lang="en-US" sz="2000" smtClean="0">
                <a:latin typeface="Symbol" pitchFamily="18" charset="2"/>
              </a:rPr>
              <a:t>e </a:t>
            </a:r>
            <a:r>
              <a:rPr lang="en-US" sz="2000" smtClean="0"/>
              <a:t>is dielectric permittivity, </a:t>
            </a:r>
            <a:r>
              <a:rPr lang="en-US" sz="2000" i="1" smtClean="0"/>
              <a:t>b</a:t>
            </a:r>
            <a:r>
              <a:rPr lang="en-US" sz="2000" smtClean="0"/>
              <a:t> is a constant around 0.5, and subscripts </a:t>
            </a:r>
            <a:r>
              <a:rPr lang="en-US" sz="2000" i="1" smtClean="0"/>
              <a:t>t, m, a, om, i, </a:t>
            </a:r>
            <a:r>
              <a:rPr lang="en-US" sz="2000" smtClean="0"/>
              <a:t>and</a:t>
            </a:r>
            <a:r>
              <a:rPr lang="en-US" sz="2000" i="1" smtClean="0"/>
              <a:t> w</a:t>
            </a:r>
            <a:r>
              <a:rPr lang="en-US" sz="2000" smtClean="0"/>
              <a:t> represent total, mineral soil, air, organic matter, ice, and water. </a:t>
            </a:r>
          </a:p>
          <a:p>
            <a:pPr lvl="1" eaLnBrk="1" hangingPunct="1">
              <a:buFont typeface="Wingdings" pitchFamily="2" charset="2"/>
              <a:buNone/>
            </a:pPr>
            <a:endParaRPr lang="en-US" smtClean="0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ph sz="half" idx="4294967295"/>
          </p:nvPr>
        </p:nvGraphicFramePr>
        <p:xfrm>
          <a:off x="1095375" y="3425825"/>
          <a:ext cx="5842000" cy="635000"/>
        </p:xfrm>
        <a:graphic>
          <a:graphicData uri="http://schemas.openxmlformats.org/presentationml/2006/ole">
            <p:oleObj spid="_x0000_s1026" name="Equation" r:id="rId4" imgW="233676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Volumetric Water Content and Dielectric Permittivity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1493838"/>
            <a:ext cx="7772400" cy="4824412"/>
          </a:xfrm>
        </p:spPr>
        <p:txBody>
          <a:bodyPr/>
          <a:lstStyle/>
          <a:p>
            <a:pPr eaLnBrk="1" hangingPunct="1"/>
            <a:r>
              <a:rPr lang="en-US" sz="2400" smtClean="0"/>
              <a:t>Rearranging the equation shows water content, </a:t>
            </a:r>
            <a:r>
              <a:rPr lang="en-US" sz="2400" i="1" smtClean="0">
                <a:latin typeface="Symbol" pitchFamily="18" charset="2"/>
              </a:rPr>
              <a:t>q</a:t>
            </a:r>
            <a:r>
              <a:rPr lang="en-US" sz="2400" smtClean="0"/>
              <a:t>, is directly related to the total dielectric by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Take home points</a:t>
            </a:r>
          </a:p>
          <a:p>
            <a:pPr lvl="1" eaLnBrk="1" hangingPunct="1"/>
            <a:r>
              <a:rPr lang="en-US" sz="2000" smtClean="0"/>
              <a:t>Ideally, water content is a simple first-order function of dielectric permittivity</a:t>
            </a:r>
          </a:p>
          <a:p>
            <a:pPr lvl="2" eaLnBrk="1" hangingPunct="1"/>
            <a:r>
              <a:rPr lang="en-US" sz="1800" smtClean="0"/>
              <a:t>Generally, relationship is second-order in the real world</a:t>
            </a:r>
          </a:p>
          <a:p>
            <a:pPr lvl="1" eaLnBrk="1" hangingPunct="1"/>
            <a:r>
              <a:rPr lang="en-US" sz="2000" smtClean="0"/>
              <a:t>Therefore, instruments that measure dielectric permittivity of media can be calibrated to read water content</a:t>
            </a:r>
          </a:p>
          <a:p>
            <a:pPr eaLnBrk="1" hangingPunct="1"/>
            <a:endParaRPr lang="en-US" sz="1600" smtClean="0"/>
          </a:p>
          <a:p>
            <a:pPr eaLnBrk="1" hangingPunct="1"/>
            <a:endParaRPr lang="en-US" sz="240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841375" y="2447925"/>
          <a:ext cx="6251575" cy="1000125"/>
        </p:xfrm>
        <a:graphic>
          <a:graphicData uri="http://schemas.openxmlformats.org/presentationml/2006/ole">
            <p:oleObj spid="_x0000_s2050" name="Equation" r:id="rId4" imgW="285732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Direct vs. Indirect measurements</a:t>
            </a:r>
          </a:p>
          <a:p>
            <a:pPr eaLnBrk="1" hangingPunct="1">
              <a:defRPr/>
            </a:pPr>
            <a:r>
              <a:rPr lang="en-US" dirty="0" smtClean="0"/>
              <a:t>Water content: Gravimetric vs. Volumetric</a:t>
            </a:r>
          </a:p>
          <a:p>
            <a:pPr eaLnBrk="1" hangingPunct="1">
              <a:defRPr/>
            </a:pPr>
            <a:r>
              <a:rPr lang="en-US" dirty="0" smtClean="0"/>
              <a:t>Water content measurement techniques</a:t>
            </a:r>
          </a:p>
          <a:p>
            <a:pPr lvl="1" eaLnBrk="1" hangingPunct="1">
              <a:defRPr/>
            </a:pPr>
            <a:r>
              <a:rPr lang="en-US" dirty="0" smtClean="0"/>
              <a:t>Neutron probe</a:t>
            </a:r>
          </a:p>
          <a:p>
            <a:pPr lvl="1" eaLnBrk="1" hangingPunct="1">
              <a:defRPr/>
            </a:pPr>
            <a:r>
              <a:rPr lang="en-US" dirty="0" smtClean="0"/>
              <a:t>Dual-needle heat pulse</a:t>
            </a:r>
          </a:p>
          <a:p>
            <a:pPr lvl="1" eaLnBrk="1" hangingPunct="1">
              <a:defRPr/>
            </a:pPr>
            <a:r>
              <a:rPr lang="en-US" dirty="0" smtClean="0"/>
              <a:t>Gravimetric sampling</a:t>
            </a:r>
          </a:p>
          <a:p>
            <a:pPr lvl="1" eaLnBrk="1" hangingPunct="1">
              <a:defRPr/>
            </a:pPr>
            <a:r>
              <a:rPr lang="en-US" dirty="0" smtClean="0"/>
              <a:t>Dielectric sensors</a:t>
            </a:r>
          </a:p>
          <a:p>
            <a:pPr lvl="2" eaLnBrk="1" hangingPunct="1">
              <a:defRPr/>
            </a:pPr>
            <a:r>
              <a:rPr lang="en-US" dirty="0" smtClean="0"/>
              <a:t>Time Domain</a:t>
            </a:r>
          </a:p>
          <a:p>
            <a:pPr lvl="2" eaLnBrk="1" hangingPunct="1">
              <a:defRPr/>
            </a:pPr>
            <a:r>
              <a:rPr lang="en-US" dirty="0" smtClean="0"/>
              <a:t>Frequency Domain</a:t>
            </a:r>
          </a:p>
          <a:p>
            <a:pPr eaLnBrk="1" hangingPunct="1">
              <a:defRPr/>
            </a:pPr>
            <a:r>
              <a:rPr lang="en-US" dirty="0" smtClean="0"/>
              <a:t>Sensor installation methods</a:t>
            </a:r>
          </a:p>
          <a:p>
            <a:pPr eaLnBrk="1" hangingPunct="1">
              <a:defRPr/>
            </a:pPr>
            <a:r>
              <a:rPr lang="en-US" dirty="0" smtClean="0"/>
              <a:t>Field applications/examples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192837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Dielectric Instruments: Time Domain Reflectometry</a:t>
            </a:r>
          </a:p>
        </p:txBody>
      </p:sp>
      <p:pic>
        <p:nvPicPr>
          <p:cNvPr id="19459" name="Picture 3" descr="TDR Images Pag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8683" t="42505" r="17694" b="24846"/>
          <a:stretch>
            <a:fillRect/>
          </a:stretch>
        </p:blipFill>
        <p:spPr>
          <a:xfrm>
            <a:off x="609600" y="1447800"/>
            <a:ext cx="4487317" cy="4373562"/>
          </a:xfrm>
        </p:spPr>
      </p:pic>
      <p:pic>
        <p:nvPicPr>
          <p:cNvPr id="19460" name="Picture 4" descr="tdr10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221288" y="2074863"/>
            <a:ext cx="3657600" cy="1079500"/>
          </a:xfrm>
        </p:spPr>
      </p:pic>
      <p:pic>
        <p:nvPicPr>
          <p:cNvPr id="19461" name="Picture 6" descr="cs6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6469063" y="4051300"/>
            <a:ext cx="1581150" cy="1516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411912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Dielectric Instruments: Time Domain Reflectometry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493838"/>
            <a:ext cx="7772400" cy="1382712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Measures apparent length (L</a:t>
            </a:r>
            <a:r>
              <a:rPr lang="en-US" baseline="-25000" dirty="0" smtClean="0"/>
              <a:t>a</a:t>
            </a:r>
            <a:r>
              <a:rPr lang="en-US" dirty="0" smtClean="0"/>
              <a:t>) of probe from an EM wave propagated along metallic rods</a:t>
            </a:r>
          </a:p>
          <a:p>
            <a:pPr eaLnBrk="1" hangingPunct="1">
              <a:defRPr/>
            </a:pPr>
            <a:r>
              <a:rPr lang="en-US" dirty="0" smtClean="0"/>
              <a:t>L</a:t>
            </a:r>
            <a:r>
              <a:rPr lang="en-US" baseline="-25000" dirty="0" smtClean="0"/>
              <a:t>a</a:t>
            </a:r>
            <a:r>
              <a:rPr lang="en-US" dirty="0" smtClean="0"/>
              <a:t> is related to </a:t>
            </a:r>
            <a:r>
              <a:rPr lang="en-US" i="1" dirty="0" smtClean="0">
                <a:latin typeface="Symbol" pitchFamily="18" charset="2"/>
              </a:rPr>
              <a:t>e</a:t>
            </a:r>
            <a:r>
              <a:rPr lang="en-US" dirty="0" smtClean="0"/>
              <a:t> and therefore </a:t>
            </a:r>
            <a:r>
              <a:rPr lang="en-US" i="1" dirty="0" smtClean="0">
                <a:latin typeface="Symbol" pitchFamily="18" charset="2"/>
              </a:rPr>
              <a:t>q</a:t>
            </a:r>
            <a:r>
              <a:rPr lang="en-US" dirty="0" smtClean="0"/>
              <a:t>  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0484" name="Picture 6" descr="TDR Images Page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7349" t="6485" r="16991" b="60165"/>
          <a:stretch>
            <a:fillRect/>
          </a:stretch>
        </p:blipFill>
        <p:spPr>
          <a:xfrm>
            <a:off x="1551316" y="2895600"/>
            <a:ext cx="5078083" cy="335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Time Domain Reflectometery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4383088" cy="4608513"/>
          </a:xfrm>
        </p:spPr>
        <p:txBody>
          <a:bodyPr/>
          <a:lstStyle/>
          <a:p>
            <a:pPr eaLnBrk="1" hangingPunct="1"/>
            <a:r>
              <a:rPr lang="en-US" smtClean="0"/>
              <a:t>Advantages </a:t>
            </a:r>
          </a:p>
          <a:p>
            <a:pPr lvl="1" eaLnBrk="1" hangingPunct="1"/>
            <a:r>
              <a:rPr lang="en-US" smtClean="0"/>
              <a:t>Calibration is relatively insensitive to textural difference</a:t>
            </a:r>
          </a:p>
          <a:p>
            <a:pPr lvl="1" eaLnBrk="1" hangingPunct="1"/>
            <a:r>
              <a:rPr lang="en-US" smtClean="0"/>
              <a:t>Output wave provides electrical conductivity information </a:t>
            </a:r>
          </a:p>
          <a:p>
            <a:pPr lvl="1" eaLnBrk="1" hangingPunct="1"/>
            <a:r>
              <a:rPr lang="en-US" smtClean="0"/>
              <a:t>Good accuracy</a:t>
            </a:r>
          </a:p>
          <a:p>
            <a:pPr lvl="1" eaLnBrk="1" hangingPunct="1"/>
            <a:r>
              <a:rPr lang="en-US" smtClean="0"/>
              <a:t>Insensitive to salinity changes when EC is low to moderate.</a:t>
            </a:r>
          </a:p>
          <a:p>
            <a:pPr lvl="1" eaLnBrk="1" hangingPunct="1"/>
            <a:endParaRPr lang="en-US" sz="200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524000"/>
            <a:ext cx="4154488" cy="4608513"/>
          </a:xfrm>
        </p:spPr>
        <p:txBody>
          <a:bodyPr/>
          <a:lstStyle/>
          <a:p>
            <a:pPr eaLnBrk="1" hangingPunct="1"/>
            <a:r>
              <a:rPr lang="en-US" smtClean="0"/>
              <a:t>Disadvantages</a:t>
            </a:r>
          </a:p>
          <a:p>
            <a:pPr lvl="1" eaLnBrk="1" hangingPunct="1"/>
            <a:r>
              <a:rPr lang="en-US" smtClean="0"/>
              <a:t>Expensive</a:t>
            </a:r>
          </a:p>
          <a:p>
            <a:pPr lvl="1" eaLnBrk="1" hangingPunct="1"/>
            <a:r>
              <a:rPr lang="en-US" smtClean="0"/>
              <a:t>Does not work at high EC (trace will flatten)</a:t>
            </a:r>
          </a:p>
          <a:p>
            <a:pPr lvl="1" eaLnBrk="1" hangingPunct="1"/>
            <a:r>
              <a:rPr lang="en-US" smtClean="0"/>
              <a:t>Requires waveform analysis (comes with most packages)</a:t>
            </a:r>
          </a:p>
          <a:p>
            <a:pPr lvl="1" eaLnBrk="1" hangingPunct="1"/>
            <a:r>
              <a:rPr lang="en-US" smtClean="0"/>
              <a:t>Sensitive to gaps in soil contact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Domain Transmission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Variation of time domain </a:t>
            </a:r>
            <a:r>
              <a:rPr lang="en-US" dirty="0" err="1" smtClean="0"/>
              <a:t>reflectometry</a:t>
            </a:r>
            <a:endParaRPr lang="en-US" dirty="0" smtClean="0"/>
          </a:p>
          <a:p>
            <a:pPr lvl="1"/>
            <a:r>
              <a:rPr lang="en-US" dirty="0" smtClean="0"/>
              <a:t>Look at transmission of wave around loop instead of reflection</a:t>
            </a:r>
          </a:p>
          <a:p>
            <a:r>
              <a:rPr lang="en-US" dirty="0" smtClean="0"/>
              <a:t>Utilize fast response circuitry to digitize waveform using onboard sensor</a:t>
            </a:r>
          </a:p>
          <a:p>
            <a:r>
              <a:rPr lang="en-US" dirty="0" smtClean="0"/>
              <a:t>Output dielectric permittivity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962400"/>
            <a:ext cx="2489200" cy="200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800600"/>
            <a:ext cx="2209800" cy="1338924"/>
          </a:xfrm>
          <a:prstGeom prst="rect">
            <a:avLst/>
          </a:prstGeom>
        </p:spPr>
      </p:pic>
      <p:pic>
        <p:nvPicPr>
          <p:cNvPr id="8" name="Picture 15" descr="aquafle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495800"/>
            <a:ext cx="1752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Domain Transmission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Advantages</a:t>
            </a:r>
          </a:p>
          <a:p>
            <a:r>
              <a:rPr lang="en-US" dirty="0" smtClean="0"/>
              <a:t>Lower sensitivity to temperature variation</a:t>
            </a:r>
          </a:p>
          <a:p>
            <a:r>
              <a:rPr lang="en-US" dirty="0" smtClean="0"/>
              <a:t>Little salinity affect at low to medium electrical conductivity (EC) levels</a:t>
            </a:r>
          </a:p>
          <a:p>
            <a:r>
              <a:rPr lang="en-US" dirty="0" smtClean="0"/>
              <a:t>Lower cost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Disadvantages</a:t>
            </a:r>
          </a:p>
          <a:p>
            <a:r>
              <a:rPr lang="en-US" dirty="0" smtClean="0"/>
              <a:t>Small volume of influence</a:t>
            </a:r>
          </a:p>
          <a:p>
            <a:pPr lvl="1"/>
            <a:r>
              <a:rPr lang="en-US" dirty="0" smtClean="0"/>
              <a:t>Limited field in the soil</a:t>
            </a:r>
          </a:p>
          <a:p>
            <a:r>
              <a:rPr lang="en-US" dirty="0" smtClean="0"/>
              <a:t>Cannot be installed into undisturbed soil</a:t>
            </a:r>
          </a:p>
          <a:p>
            <a:r>
              <a:rPr lang="en-US" dirty="0" smtClean="0"/>
              <a:t>Lose signal at high soil </a:t>
            </a:r>
            <a:r>
              <a:rPr lang="en-US" dirty="0" err="1" smtClean="0"/>
              <a:t>ECs</a:t>
            </a:r>
            <a:endParaRPr lang="en-US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Dielectric Instruments:</a:t>
            </a:r>
            <a:br>
              <a:rPr lang="en-US" sz="3600" smtClean="0"/>
            </a:br>
            <a:r>
              <a:rPr lang="en-US" sz="3600" smtClean="0"/>
              <a:t>Capacitor/FDR Sensor Basics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Sensor probes form a large capacitor</a:t>
            </a:r>
          </a:p>
          <a:p>
            <a:pPr lvl="1" eaLnBrk="1" hangingPunct="1"/>
            <a:r>
              <a:rPr lang="en-US" dirty="0" smtClean="0"/>
              <a:t>Steel needles or copper traces in circuit board are capacitor plates</a:t>
            </a:r>
          </a:p>
          <a:p>
            <a:pPr lvl="1" eaLnBrk="1" hangingPunct="1"/>
            <a:r>
              <a:rPr lang="en-US" dirty="0" smtClean="0"/>
              <a:t>Surrounding medium is dielectric material</a:t>
            </a:r>
          </a:p>
          <a:p>
            <a:pPr lvl="1" eaLnBrk="1" hangingPunct="1"/>
            <a:r>
              <a:rPr lang="en-US" dirty="0" smtClean="0"/>
              <a:t>Electromagnetic (EM) field is produced between the positive and negative plates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22532" name="Picture 10" descr="Theta Prob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5930900"/>
            <a:ext cx="1589314" cy="927100"/>
          </a:xfrm>
        </p:spPr>
      </p:pic>
      <p:pic>
        <p:nvPicPr>
          <p:cNvPr id="22533" name="Picture 12" descr="cprob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403725" y="4883150"/>
            <a:ext cx="806450" cy="1733550"/>
          </a:xfrm>
        </p:spPr>
      </p:pic>
      <p:pic>
        <p:nvPicPr>
          <p:cNvPr id="22535" name="Picture 16" descr="envirosma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281261">
            <a:off x="7128442" y="3952812"/>
            <a:ext cx="602503" cy="265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7" descr="echo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5900" y="4343400"/>
            <a:ext cx="1548391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8" descr="ECHOTEgreenhouse"/>
          <p:cNvPicPr>
            <a:picLocks noChangeAspect="1" noChangeArrowheads="1"/>
          </p:cNvPicPr>
          <p:nvPr/>
        </p:nvPicPr>
        <p:blipFill>
          <a:blip r:embed="rId7"/>
          <a:srcRect l="7808" t="69728" r="37988" b="5782"/>
          <a:stretch>
            <a:fillRect/>
          </a:stretch>
        </p:blipFill>
        <p:spPr bwMode="auto">
          <a:xfrm>
            <a:off x="1698625" y="5038725"/>
            <a:ext cx="24352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Typical Capacitor</a:t>
            </a:r>
          </a:p>
        </p:txBody>
      </p:sp>
      <p:sp>
        <p:nvSpPr>
          <p:cNvPr id="23555" name="Rectangle 3"/>
          <p:cNvSpPr>
            <a:spLocks noRot="1" noChangeArrowheads="1"/>
          </p:cNvSpPr>
          <p:nvPr/>
        </p:nvSpPr>
        <p:spPr bwMode="auto">
          <a:xfrm>
            <a:off x="609600" y="1143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4000">
              <a:solidFill>
                <a:schemeClr val="tx2"/>
              </a:solidFill>
            </a:endParaRP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1257300" y="3392488"/>
            <a:ext cx="2052638" cy="2003425"/>
            <a:chOff x="696" y="1812"/>
            <a:chExt cx="566" cy="561"/>
          </a:xfrm>
        </p:grpSpPr>
        <p:sp>
          <p:nvSpPr>
            <p:cNvPr id="23640" name="Line 5"/>
            <p:cNvSpPr>
              <a:spLocks noChangeShapeType="1"/>
            </p:cNvSpPr>
            <p:nvPr/>
          </p:nvSpPr>
          <p:spPr bwMode="auto">
            <a:xfrm>
              <a:off x="696" y="2095"/>
              <a:ext cx="56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1" name="Line 6"/>
            <p:cNvSpPr>
              <a:spLocks noChangeShapeType="1"/>
            </p:cNvSpPr>
            <p:nvPr/>
          </p:nvSpPr>
          <p:spPr bwMode="auto">
            <a:xfrm rot="-5400000">
              <a:off x="981" y="2093"/>
              <a:ext cx="56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57" name="Group 7"/>
          <p:cNvGrpSpPr>
            <a:grpSpLocks/>
          </p:cNvGrpSpPr>
          <p:nvPr/>
        </p:nvGrpSpPr>
        <p:grpSpPr bwMode="auto">
          <a:xfrm flipH="1">
            <a:off x="3956050" y="3381375"/>
            <a:ext cx="2052638" cy="2003425"/>
            <a:chOff x="696" y="1812"/>
            <a:chExt cx="566" cy="561"/>
          </a:xfrm>
        </p:grpSpPr>
        <p:sp>
          <p:nvSpPr>
            <p:cNvPr id="23638" name="Line 8"/>
            <p:cNvSpPr>
              <a:spLocks noChangeShapeType="1"/>
            </p:cNvSpPr>
            <p:nvPr/>
          </p:nvSpPr>
          <p:spPr bwMode="auto">
            <a:xfrm>
              <a:off x="696" y="2095"/>
              <a:ext cx="56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9" name="Line 9"/>
            <p:cNvSpPr>
              <a:spLocks noChangeShapeType="1"/>
            </p:cNvSpPr>
            <p:nvPr/>
          </p:nvSpPr>
          <p:spPr bwMode="auto">
            <a:xfrm rot="-5400000">
              <a:off x="981" y="2093"/>
              <a:ext cx="56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8" name="Rectangle 10"/>
          <p:cNvSpPr>
            <a:spLocks noChangeArrowheads="1"/>
          </p:cNvSpPr>
          <p:nvPr/>
        </p:nvSpPr>
        <p:spPr bwMode="auto">
          <a:xfrm>
            <a:off x="3422650" y="2738438"/>
            <a:ext cx="412750" cy="3311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1204913" y="1854200"/>
            <a:ext cx="13763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Capacitor</a:t>
            </a:r>
          </a:p>
        </p:txBody>
      </p:sp>
      <p:sp>
        <p:nvSpPr>
          <p:cNvPr id="23560" name="AutoShape 12"/>
          <p:cNvSpPr>
            <a:spLocks/>
          </p:cNvSpPr>
          <p:nvPr/>
        </p:nvSpPr>
        <p:spPr bwMode="auto">
          <a:xfrm>
            <a:off x="6172200" y="5257800"/>
            <a:ext cx="2279650" cy="609600"/>
          </a:xfrm>
          <a:prstGeom prst="callout2">
            <a:avLst>
              <a:gd name="adj1" fmla="val 18750"/>
              <a:gd name="adj2" fmla="val -3343"/>
              <a:gd name="adj3" fmla="val 18750"/>
              <a:gd name="adj4" fmla="val -54875"/>
              <a:gd name="adj5" fmla="val -139065"/>
              <a:gd name="adj6" fmla="val -1083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Times New Roman" pitchFamily="18" charset="0"/>
              </a:rPr>
              <a:t>Electromagnetic Field</a:t>
            </a:r>
          </a:p>
        </p:txBody>
      </p:sp>
      <p:sp>
        <p:nvSpPr>
          <p:cNvPr id="23561" name="AutoShape 13"/>
          <p:cNvSpPr>
            <a:spLocks/>
          </p:cNvSpPr>
          <p:nvPr/>
        </p:nvSpPr>
        <p:spPr bwMode="auto">
          <a:xfrm>
            <a:off x="6700838" y="2105025"/>
            <a:ext cx="2101850" cy="977900"/>
          </a:xfrm>
          <a:prstGeom prst="callout2">
            <a:avLst>
              <a:gd name="adj1" fmla="val 11690"/>
              <a:gd name="adj2" fmla="val -3625"/>
              <a:gd name="adj3" fmla="val 11690"/>
              <a:gd name="adj4" fmla="val -73185"/>
              <a:gd name="adj5" fmla="val 65097"/>
              <a:gd name="adj6" fmla="val -1454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latin typeface="Times New Roman" pitchFamily="18" charset="0"/>
              </a:rPr>
              <a:t>Dielectric Material</a:t>
            </a:r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790575" y="3565525"/>
            <a:ext cx="184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Positive Plate</a:t>
            </a:r>
          </a:p>
        </p:txBody>
      </p: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4722813" y="3527425"/>
            <a:ext cx="1966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Negative Plate</a:t>
            </a:r>
          </a:p>
        </p:txBody>
      </p:sp>
      <p:grpSp>
        <p:nvGrpSpPr>
          <p:cNvPr id="23564" name="Group 16"/>
          <p:cNvGrpSpPr>
            <a:grpSpLocks/>
          </p:cNvGrpSpPr>
          <p:nvPr/>
        </p:nvGrpSpPr>
        <p:grpSpPr bwMode="auto">
          <a:xfrm>
            <a:off x="3276600" y="2819400"/>
            <a:ext cx="685800" cy="3132138"/>
            <a:chOff x="1973" y="1679"/>
            <a:chExt cx="432" cy="1973"/>
          </a:xfrm>
        </p:grpSpPr>
        <p:grpSp>
          <p:nvGrpSpPr>
            <p:cNvPr id="23565" name="Group 17"/>
            <p:cNvGrpSpPr>
              <a:grpSpLocks/>
            </p:cNvGrpSpPr>
            <p:nvPr/>
          </p:nvGrpSpPr>
          <p:grpSpPr bwMode="auto">
            <a:xfrm>
              <a:off x="2007" y="2941"/>
              <a:ext cx="380" cy="81"/>
              <a:chOff x="1270" y="1828"/>
              <a:chExt cx="166" cy="36"/>
            </a:xfrm>
          </p:grpSpPr>
          <p:sp>
            <p:nvSpPr>
              <p:cNvPr id="23634" name="Line 18"/>
              <p:cNvSpPr>
                <a:spLocks noChangeShapeType="1"/>
              </p:cNvSpPr>
              <p:nvPr/>
            </p:nvSpPr>
            <p:spPr bwMode="auto">
              <a:xfrm>
                <a:off x="1270" y="1828"/>
                <a:ext cx="158" cy="0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5" name="Line 19"/>
              <p:cNvSpPr>
                <a:spLocks noChangeShapeType="1"/>
              </p:cNvSpPr>
              <p:nvPr/>
            </p:nvSpPr>
            <p:spPr bwMode="auto">
              <a:xfrm>
                <a:off x="1276" y="1840"/>
                <a:ext cx="158" cy="0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6" name="Line 20"/>
              <p:cNvSpPr>
                <a:spLocks noChangeShapeType="1"/>
              </p:cNvSpPr>
              <p:nvPr/>
            </p:nvSpPr>
            <p:spPr bwMode="auto">
              <a:xfrm>
                <a:off x="1278" y="1852"/>
                <a:ext cx="158" cy="0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7" name="Line 21"/>
              <p:cNvSpPr>
                <a:spLocks noChangeShapeType="1"/>
              </p:cNvSpPr>
              <p:nvPr/>
            </p:nvSpPr>
            <p:spPr bwMode="auto">
              <a:xfrm>
                <a:off x="1278" y="1864"/>
                <a:ext cx="158" cy="0"/>
              </a:xfrm>
              <a:prstGeom prst="line">
                <a:avLst/>
              </a:prstGeom>
              <a:noFill/>
              <a:ln w="127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Line 22"/>
            <p:cNvSpPr>
              <a:spLocks noChangeShapeType="1"/>
            </p:cNvSpPr>
            <p:nvPr/>
          </p:nvSpPr>
          <p:spPr bwMode="auto">
            <a:xfrm>
              <a:off x="2021" y="3265"/>
              <a:ext cx="361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67" name="Group 23"/>
            <p:cNvGrpSpPr>
              <a:grpSpLocks/>
            </p:cNvGrpSpPr>
            <p:nvPr/>
          </p:nvGrpSpPr>
          <p:grpSpPr bwMode="auto">
            <a:xfrm>
              <a:off x="1973" y="1679"/>
              <a:ext cx="432" cy="1973"/>
              <a:chOff x="1973" y="1679"/>
              <a:chExt cx="432" cy="1973"/>
            </a:xfrm>
          </p:grpSpPr>
          <p:grpSp>
            <p:nvGrpSpPr>
              <p:cNvPr id="23568" name="Group 24"/>
              <p:cNvGrpSpPr>
                <a:grpSpLocks/>
              </p:cNvGrpSpPr>
              <p:nvPr/>
            </p:nvGrpSpPr>
            <p:grpSpPr bwMode="auto">
              <a:xfrm>
                <a:off x="1973" y="1679"/>
                <a:ext cx="427" cy="371"/>
                <a:chOff x="1255" y="1651"/>
                <a:chExt cx="187" cy="165"/>
              </a:xfrm>
            </p:grpSpPr>
            <p:sp>
              <p:nvSpPr>
                <p:cNvPr id="23628" name="AutoShape 25"/>
                <p:cNvSpPr>
                  <a:spLocks/>
                </p:cNvSpPr>
                <p:nvPr/>
              </p:nvSpPr>
              <p:spPr bwMode="auto">
                <a:xfrm rot="5400000">
                  <a:off x="1330" y="1714"/>
                  <a:ext cx="41" cy="163"/>
                </a:xfrm>
                <a:prstGeom prst="leftBracket">
                  <a:avLst>
                    <a:gd name="adj" fmla="val 198780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629" name="AutoShape 26"/>
                <p:cNvSpPr>
                  <a:spLocks/>
                </p:cNvSpPr>
                <p:nvPr/>
              </p:nvSpPr>
              <p:spPr bwMode="auto">
                <a:xfrm rot="5400000">
                  <a:off x="1316" y="1700"/>
                  <a:ext cx="65" cy="163"/>
                </a:xfrm>
                <a:prstGeom prst="leftBracket">
                  <a:avLst>
                    <a:gd name="adj" fmla="val 125385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630" name="AutoShape 27"/>
                <p:cNvSpPr>
                  <a:spLocks/>
                </p:cNvSpPr>
                <p:nvPr/>
              </p:nvSpPr>
              <p:spPr bwMode="auto">
                <a:xfrm rot="5400000">
                  <a:off x="1292" y="1674"/>
                  <a:ext cx="109" cy="171"/>
                </a:xfrm>
                <a:prstGeom prst="leftBracket">
                  <a:avLst>
                    <a:gd name="adj" fmla="val 60544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631" name="AutoShape 28"/>
                <p:cNvSpPr>
                  <a:spLocks/>
                </p:cNvSpPr>
                <p:nvPr/>
              </p:nvSpPr>
              <p:spPr bwMode="auto">
                <a:xfrm rot="5400000">
                  <a:off x="1335" y="1721"/>
                  <a:ext cx="27" cy="163"/>
                </a:xfrm>
                <a:prstGeom prst="leftBracket">
                  <a:avLst>
                    <a:gd name="adj" fmla="val 301852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632" name="AutoShape 29"/>
                <p:cNvSpPr>
                  <a:spLocks/>
                </p:cNvSpPr>
                <p:nvPr/>
              </p:nvSpPr>
              <p:spPr bwMode="auto">
                <a:xfrm rot="5400000">
                  <a:off x="1267" y="1639"/>
                  <a:ext cx="163" cy="187"/>
                </a:xfrm>
                <a:prstGeom prst="leftBracket">
                  <a:avLst>
                    <a:gd name="adj" fmla="val 23922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633" name="Freeform 30"/>
                <p:cNvSpPr>
                  <a:spLocks/>
                </p:cNvSpPr>
                <p:nvPr/>
              </p:nvSpPr>
              <p:spPr bwMode="auto">
                <a:xfrm>
                  <a:off x="1268" y="1802"/>
                  <a:ext cx="162" cy="14"/>
                </a:xfrm>
                <a:custGeom>
                  <a:avLst/>
                  <a:gdLst>
                    <a:gd name="T0" fmla="*/ 0 w 162"/>
                    <a:gd name="T1" fmla="*/ 14 h 14"/>
                    <a:gd name="T2" fmla="*/ 80 w 162"/>
                    <a:gd name="T3" fmla="*/ 4 h 14"/>
                    <a:gd name="T4" fmla="*/ 162 w 162"/>
                    <a:gd name="T5" fmla="*/ 10 h 14"/>
                    <a:gd name="T6" fmla="*/ 0 60000 65536"/>
                    <a:gd name="T7" fmla="*/ 0 60000 65536"/>
                    <a:gd name="T8" fmla="*/ 0 60000 65536"/>
                    <a:gd name="T9" fmla="*/ 0 w 162"/>
                    <a:gd name="T10" fmla="*/ 0 h 14"/>
                    <a:gd name="T11" fmla="*/ 162 w 162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2" h="14">
                      <a:moveTo>
                        <a:pt x="0" y="14"/>
                      </a:moveTo>
                      <a:cubicBezTo>
                        <a:pt x="21" y="0"/>
                        <a:pt x="58" y="5"/>
                        <a:pt x="80" y="4"/>
                      </a:cubicBezTo>
                      <a:cubicBezTo>
                        <a:pt x="107" y="6"/>
                        <a:pt x="135" y="10"/>
                        <a:pt x="162" y="10"/>
                      </a:cubicBezTo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23569" name="Group 31"/>
              <p:cNvGrpSpPr>
                <a:grpSpLocks/>
              </p:cNvGrpSpPr>
              <p:nvPr/>
            </p:nvGrpSpPr>
            <p:grpSpPr bwMode="auto">
              <a:xfrm>
                <a:off x="2003" y="2077"/>
                <a:ext cx="384" cy="405"/>
                <a:chOff x="1268" y="1828"/>
                <a:chExt cx="168" cy="180"/>
              </a:xfrm>
            </p:grpSpPr>
            <p:grpSp>
              <p:nvGrpSpPr>
                <p:cNvPr id="23608" name="Group 32"/>
                <p:cNvGrpSpPr>
                  <a:grpSpLocks/>
                </p:cNvGrpSpPr>
                <p:nvPr/>
              </p:nvGrpSpPr>
              <p:grpSpPr bwMode="auto">
                <a:xfrm>
                  <a:off x="1270" y="1828"/>
                  <a:ext cx="166" cy="36"/>
                  <a:chOff x="1270" y="1828"/>
                  <a:chExt cx="166" cy="36"/>
                </a:xfrm>
              </p:grpSpPr>
              <p:sp>
                <p:nvSpPr>
                  <p:cNvPr id="23624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1828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2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276" y="1840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26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52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27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64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609" name="Group 37"/>
                <p:cNvGrpSpPr>
                  <a:grpSpLocks/>
                </p:cNvGrpSpPr>
                <p:nvPr/>
              </p:nvGrpSpPr>
              <p:grpSpPr bwMode="auto">
                <a:xfrm>
                  <a:off x="1268" y="1876"/>
                  <a:ext cx="166" cy="36"/>
                  <a:chOff x="1270" y="1828"/>
                  <a:chExt cx="166" cy="36"/>
                </a:xfrm>
              </p:grpSpPr>
              <p:sp>
                <p:nvSpPr>
                  <p:cNvPr id="2362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1828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21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276" y="1840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2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52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23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64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610" name="Group 42"/>
                <p:cNvGrpSpPr>
                  <a:grpSpLocks/>
                </p:cNvGrpSpPr>
                <p:nvPr/>
              </p:nvGrpSpPr>
              <p:grpSpPr bwMode="auto">
                <a:xfrm>
                  <a:off x="1270" y="1924"/>
                  <a:ext cx="166" cy="36"/>
                  <a:chOff x="1270" y="1828"/>
                  <a:chExt cx="166" cy="36"/>
                </a:xfrm>
              </p:grpSpPr>
              <p:sp>
                <p:nvSpPr>
                  <p:cNvPr id="2361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1828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17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1276" y="1840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18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52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19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64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611" name="Group 47"/>
                <p:cNvGrpSpPr>
                  <a:grpSpLocks/>
                </p:cNvGrpSpPr>
                <p:nvPr/>
              </p:nvGrpSpPr>
              <p:grpSpPr bwMode="auto">
                <a:xfrm>
                  <a:off x="1268" y="1972"/>
                  <a:ext cx="166" cy="36"/>
                  <a:chOff x="1270" y="1828"/>
                  <a:chExt cx="166" cy="36"/>
                </a:xfrm>
              </p:grpSpPr>
              <p:sp>
                <p:nvSpPr>
                  <p:cNvPr id="23612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1828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13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276" y="1840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14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52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1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64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70" name="Group 52"/>
              <p:cNvGrpSpPr>
                <a:grpSpLocks/>
              </p:cNvGrpSpPr>
              <p:nvPr/>
            </p:nvGrpSpPr>
            <p:grpSpPr bwMode="auto">
              <a:xfrm>
                <a:off x="2003" y="2509"/>
                <a:ext cx="384" cy="405"/>
                <a:chOff x="1268" y="1828"/>
                <a:chExt cx="168" cy="180"/>
              </a:xfrm>
            </p:grpSpPr>
            <p:grpSp>
              <p:nvGrpSpPr>
                <p:cNvPr id="23588" name="Group 53"/>
                <p:cNvGrpSpPr>
                  <a:grpSpLocks/>
                </p:cNvGrpSpPr>
                <p:nvPr/>
              </p:nvGrpSpPr>
              <p:grpSpPr bwMode="auto">
                <a:xfrm>
                  <a:off x="1270" y="1828"/>
                  <a:ext cx="166" cy="36"/>
                  <a:chOff x="1270" y="1828"/>
                  <a:chExt cx="166" cy="36"/>
                </a:xfrm>
              </p:grpSpPr>
              <p:sp>
                <p:nvSpPr>
                  <p:cNvPr id="23604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1828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05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276" y="1840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06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52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07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64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89" name="Group 58"/>
                <p:cNvGrpSpPr>
                  <a:grpSpLocks/>
                </p:cNvGrpSpPr>
                <p:nvPr/>
              </p:nvGrpSpPr>
              <p:grpSpPr bwMode="auto">
                <a:xfrm>
                  <a:off x="1268" y="1876"/>
                  <a:ext cx="166" cy="36"/>
                  <a:chOff x="1270" y="1828"/>
                  <a:chExt cx="166" cy="36"/>
                </a:xfrm>
              </p:grpSpPr>
              <p:sp>
                <p:nvSpPr>
                  <p:cNvPr id="23600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1828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01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276" y="1840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02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52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03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64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90" name="Group 63"/>
                <p:cNvGrpSpPr>
                  <a:grpSpLocks/>
                </p:cNvGrpSpPr>
                <p:nvPr/>
              </p:nvGrpSpPr>
              <p:grpSpPr bwMode="auto">
                <a:xfrm>
                  <a:off x="1270" y="1924"/>
                  <a:ext cx="166" cy="36"/>
                  <a:chOff x="1270" y="1828"/>
                  <a:chExt cx="166" cy="36"/>
                </a:xfrm>
              </p:grpSpPr>
              <p:sp>
                <p:nvSpPr>
                  <p:cNvPr id="2359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1828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97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276" y="1840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98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52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99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64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91" name="Group 68"/>
                <p:cNvGrpSpPr>
                  <a:grpSpLocks/>
                </p:cNvGrpSpPr>
                <p:nvPr/>
              </p:nvGrpSpPr>
              <p:grpSpPr bwMode="auto">
                <a:xfrm>
                  <a:off x="1268" y="1972"/>
                  <a:ext cx="166" cy="36"/>
                  <a:chOff x="1270" y="1828"/>
                  <a:chExt cx="166" cy="36"/>
                </a:xfrm>
              </p:grpSpPr>
              <p:sp>
                <p:nvSpPr>
                  <p:cNvPr id="23592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1270" y="1828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93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276" y="1840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94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52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95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1278" y="1864"/>
                    <a:ext cx="158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71" name="Group 73"/>
              <p:cNvGrpSpPr>
                <a:grpSpLocks/>
              </p:cNvGrpSpPr>
              <p:nvPr/>
            </p:nvGrpSpPr>
            <p:grpSpPr bwMode="auto">
              <a:xfrm>
                <a:off x="2003" y="3049"/>
                <a:ext cx="379" cy="81"/>
                <a:chOff x="1270" y="1828"/>
                <a:chExt cx="166" cy="36"/>
              </a:xfrm>
            </p:grpSpPr>
            <p:sp>
              <p:nvSpPr>
                <p:cNvPr id="23584" name="Line 74"/>
                <p:cNvSpPr>
                  <a:spLocks noChangeShapeType="1"/>
                </p:cNvSpPr>
                <p:nvPr/>
              </p:nvSpPr>
              <p:spPr bwMode="auto">
                <a:xfrm>
                  <a:off x="1270" y="1828"/>
                  <a:ext cx="158" cy="0"/>
                </a:xfrm>
                <a:prstGeom prst="line">
                  <a:avLst/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5" name="Line 75"/>
                <p:cNvSpPr>
                  <a:spLocks noChangeShapeType="1"/>
                </p:cNvSpPr>
                <p:nvPr/>
              </p:nvSpPr>
              <p:spPr bwMode="auto">
                <a:xfrm>
                  <a:off x="1276" y="1840"/>
                  <a:ext cx="158" cy="0"/>
                </a:xfrm>
                <a:prstGeom prst="line">
                  <a:avLst/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6" name="Line 76"/>
                <p:cNvSpPr>
                  <a:spLocks noChangeShapeType="1"/>
                </p:cNvSpPr>
                <p:nvPr/>
              </p:nvSpPr>
              <p:spPr bwMode="auto">
                <a:xfrm>
                  <a:off x="1278" y="1852"/>
                  <a:ext cx="158" cy="0"/>
                </a:xfrm>
                <a:prstGeom prst="line">
                  <a:avLst/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7" name="Line 77"/>
                <p:cNvSpPr>
                  <a:spLocks noChangeShapeType="1"/>
                </p:cNvSpPr>
                <p:nvPr/>
              </p:nvSpPr>
              <p:spPr bwMode="auto">
                <a:xfrm>
                  <a:off x="1278" y="1864"/>
                  <a:ext cx="158" cy="0"/>
                </a:xfrm>
                <a:prstGeom prst="line">
                  <a:avLst/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78"/>
              <p:cNvGrpSpPr>
                <a:grpSpLocks/>
              </p:cNvGrpSpPr>
              <p:nvPr/>
            </p:nvGrpSpPr>
            <p:grpSpPr bwMode="auto">
              <a:xfrm>
                <a:off x="2007" y="3157"/>
                <a:ext cx="380" cy="81"/>
                <a:chOff x="1270" y="1828"/>
                <a:chExt cx="166" cy="36"/>
              </a:xfrm>
            </p:grpSpPr>
            <p:sp>
              <p:nvSpPr>
                <p:cNvPr id="23580" name="Line 79"/>
                <p:cNvSpPr>
                  <a:spLocks noChangeShapeType="1"/>
                </p:cNvSpPr>
                <p:nvPr/>
              </p:nvSpPr>
              <p:spPr bwMode="auto">
                <a:xfrm>
                  <a:off x="1270" y="1828"/>
                  <a:ext cx="158" cy="0"/>
                </a:xfrm>
                <a:prstGeom prst="line">
                  <a:avLst/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1" name="Line 80"/>
                <p:cNvSpPr>
                  <a:spLocks noChangeShapeType="1"/>
                </p:cNvSpPr>
                <p:nvPr/>
              </p:nvSpPr>
              <p:spPr bwMode="auto">
                <a:xfrm>
                  <a:off x="1276" y="1840"/>
                  <a:ext cx="158" cy="0"/>
                </a:xfrm>
                <a:prstGeom prst="line">
                  <a:avLst/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2" name="Line 81"/>
                <p:cNvSpPr>
                  <a:spLocks noChangeShapeType="1"/>
                </p:cNvSpPr>
                <p:nvPr/>
              </p:nvSpPr>
              <p:spPr bwMode="auto">
                <a:xfrm>
                  <a:off x="1278" y="1852"/>
                  <a:ext cx="158" cy="0"/>
                </a:xfrm>
                <a:prstGeom prst="line">
                  <a:avLst/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3" name="Line 82"/>
                <p:cNvSpPr>
                  <a:spLocks noChangeShapeType="1"/>
                </p:cNvSpPr>
                <p:nvPr/>
              </p:nvSpPr>
              <p:spPr bwMode="auto">
                <a:xfrm>
                  <a:off x="1278" y="1864"/>
                  <a:ext cx="158" cy="0"/>
                </a:xfrm>
                <a:prstGeom prst="line">
                  <a:avLst/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73" name="Group 83"/>
              <p:cNvGrpSpPr>
                <a:grpSpLocks/>
              </p:cNvGrpSpPr>
              <p:nvPr/>
            </p:nvGrpSpPr>
            <p:grpSpPr bwMode="auto">
              <a:xfrm flipV="1">
                <a:off x="1978" y="3281"/>
                <a:ext cx="427" cy="371"/>
                <a:chOff x="1255" y="1651"/>
                <a:chExt cx="187" cy="165"/>
              </a:xfrm>
            </p:grpSpPr>
            <p:sp>
              <p:nvSpPr>
                <p:cNvPr id="23574" name="AutoShape 84"/>
                <p:cNvSpPr>
                  <a:spLocks/>
                </p:cNvSpPr>
                <p:nvPr/>
              </p:nvSpPr>
              <p:spPr bwMode="auto">
                <a:xfrm rot="5400000">
                  <a:off x="1330" y="1714"/>
                  <a:ext cx="41" cy="163"/>
                </a:xfrm>
                <a:prstGeom prst="leftBracket">
                  <a:avLst>
                    <a:gd name="adj" fmla="val 198780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575" name="AutoShape 85"/>
                <p:cNvSpPr>
                  <a:spLocks/>
                </p:cNvSpPr>
                <p:nvPr/>
              </p:nvSpPr>
              <p:spPr bwMode="auto">
                <a:xfrm rot="5400000">
                  <a:off x="1316" y="1700"/>
                  <a:ext cx="65" cy="163"/>
                </a:xfrm>
                <a:prstGeom prst="leftBracket">
                  <a:avLst>
                    <a:gd name="adj" fmla="val 125385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576" name="AutoShape 86"/>
                <p:cNvSpPr>
                  <a:spLocks/>
                </p:cNvSpPr>
                <p:nvPr/>
              </p:nvSpPr>
              <p:spPr bwMode="auto">
                <a:xfrm rot="5400000">
                  <a:off x="1292" y="1674"/>
                  <a:ext cx="109" cy="171"/>
                </a:xfrm>
                <a:prstGeom prst="leftBracket">
                  <a:avLst>
                    <a:gd name="adj" fmla="val 60544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577" name="AutoShape 87"/>
                <p:cNvSpPr>
                  <a:spLocks/>
                </p:cNvSpPr>
                <p:nvPr/>
              </p:nvSpPr>
              <p:spPr bwMode="auto">
                <a:xfrm rot="5400000">
                  <a:off x="1335" y="1721"/>
                  <a:ext cx="27" cy="163"/>
                </a:xfrm>
                <a:prstGeom prst="leftBracket">
                  <a:avLst>
                    <a:gd name="adj" fmla="val 301852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578" name="AutoShape 88"/>
                <p:cNvSpPr>
                  <a:spLocks/>
                </p:cNvSpPr>
                <p:nvPr/>
              </p:nvSpPr>
              <p:spPr bwMode="auto">
                <a:xfrm rot="5400000">
                  <a:off x="1267" y="1639"/>
                  <a:ext cx="163" cy="187"/>
                </a:xfrm>
                <a:prstGeom prst="leftBracket">
                  <a:avLst>
                    <a:gd name="adj" fmla="val 23922"/>
                  </a:avLst>
                </a:pr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3579" name="Freeform 89"/>
                <p:cNvSpPr>
                  <a:spLocks/>
                </p:cNvSpPr>
                <p:nvPr/>
              </p:nvSpPr>
              <p:spPr bwMode="auto">
                <a:xfrm>
                  <a:off x="1268" y="1802"/>
                  <a:ext cx="162" cy="14"/>
                </a:xfrm>
                <a:custGeom>
                  <a:avLst/>
                  <a:gdLst>
                    <a:gd name="T0" fmla="*/ 0 w 162"/>
                    <a:gd name="T1" fmla="*/ 14 h 14"/>
                    <a:gd name="T2" fmla="*/ 80 w 162"/>
                    <a:gd name="T3" fmla="*/ 4 h 14"/>
                    <a:gd name="T4" fmla="*/ 162 w 162"/>
                    <a:gd name="T5" fmla="*/ 10 h 14"/>
                    <a:gd name="T6" fmla="*/ 0 60000 65536"/>
                    <a:gd name="T7" fmla="*/ 0 60000 65536"/>
                    <a:gd name="T8" fmla="*/ 0 60000 65536"/>
                    <a:gd name="T9" fmla="*/ 0 w 162"/>
                    <a:gd name="T10" fmla="*/ 0 h 14"/>
                    <a:gd name="T11" fmla="*/ 162 w 162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2" h="14">
                      <a:moveTo>
                        <a:pt x="0" y="14"/>
                      </a:moveTo>
                      <a:cubicBezTo>
                        <a:pt x="21" y="0"/>
                        <a:pt x="58" y="5"/>
                        <a:pt x="80" y="4"/>
                      </a:cubicBezTo>
                      <a:cubicBezTo>
                        <a:pt x="107" y="6"/>
                        <a:pt x="135" y="10"/>
                        <a:pt x="162" y="10"/>
                      </a:cubicBezTo>
                    </a:path>
                  </a:pathLst>
                </a:custGeom>
                <a:noFill/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38113"/>
            <a:ext cx="8839200" cy="976312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Example: How Capacitance Sensors Function</a:t>
            </a:r>
          </a:p>
        </p:txBody>
      </p:sp>
      <p:pic>
        <p:nvPicPr>
          <p:cNvPr id="24579" name="Picture 27" descr="echo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13312"/>
            <a:ext cx="25908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152"/>
          <p:cNvSpPr txBox="1">
            <a:spLocks noChangeArrowheads="1"/>
          </p:cNvSpPr>
          <p:nvPr/>
        </p:nvSpPr>
        <p:spPr bwMode="auto">
          <a:xfrm>
            <a:off x="8315325" y="3468688"/>
            <a:ext cx="752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EM Field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rot="16200000" flipH="1">
            <a:off x="6134100" y="2552700"/>
            <a:ext cx="14478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2" name="TextBox 157"/>
          <p:cNvSpPr txBox="1">
            <a:spLocks noChangeArrowheads="1"/>
          </p:cNvSpPr>
          <p:nvPr/>
        </p:nvSpPr>
        <p:spPr bwMode="auto">
          <a:xfrm>
            <a:off x="4419600" y="1981200"/>
            <a:ext cx="2949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Sensor (Side View)</a:t>
            </a:r>
          </a:p>
        </p:txBody>
      </p:sp>
      <p:grpSp>
        <p:nvGrpSpPr>
          <p:cNvPr id="24583" name="Group 162"/>
          <p:cNvGrpSpPr>
            <a:grpSpLocks/>
          </p:cNvGrpSpPr>
          <p:nvPr/>
        </p:nvGrpSpPr>
        <p:grpSpPr bwMode="auto">
          <a:xfrm>
            <a:off x="3048000" y="2362200"/>
            <a:ext cx="4610100" cy="3103563"/>
            <a:chOff x="3065253" y="2771954"/>
            <a:chExt cx="2832490" cy="1529751"/>
          </a:xfrm>
        </p:grpSpPr>
        <p:sp>
          <p:nvSpPr>
            <p:cNvPr id="24594" name="Rectangle 4"/>
            <p:cNvSpPr>
              <a:spLocks noChangeArrowheads="1"/>
            </p:cNvSpPr>
            <p:nvPr/>
          </p:nvSpPr>
          <p:spPr bwMode="auto">
            <a:xfrm>
              <a:off x="4934310" y="3450866"/>
              <a:ext cx="963433" cy="152400"/>
            </a:xfrm>
            <a:prstGeom prst="rect">
              <a:avLst/>
            </a:prstGeom>
            <a:noFill/>
            <a:ln w="38100">
              <a:solidFill>
                <a:srgbClr val="00644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24595" name="Group 85"/>
            <p:cNvGrpSpPr>
              <a:grpSpLocks/>
            </p:cNvGrpSpPr>
            <p:nvPr/>
          </p:nvGrpSpPr>
          <p:grpSpPr bwMode="auto">
            <a:xfrm>
              <a:off x="3323492" y="2771946"/>
              <a:ext cx="2444541" cy="1529748"/>
              <a:chOff x="2564656" y="3059503"/>
              <a:chExt cx="1179131" cy="1081178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2713910" y="3473731"/>
                <a:ext cx="902841" cy="23559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2691798" y="3444973"/>
                <a:ext cx="948477" cy="29587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2713910" y="3534011"/>
                <a:ext cx="920720" cy="12332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668274" y="3392988"/>
                <a:ext cx="989409" cy="41422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645221" y="3318881"/>
                <a:ext cx="1035515" cy="55745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622168" y="3272427"/>
                <a:ext cx="1075506" cy="64981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2593469" y="3174539"/>
                <a:ext cx="1127258" cy="85111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2564770" y="3059509"/>
                <a:ext cx="1179010" cy="108118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</p:grpSp>
        <p:cxnSp>
          <p:nvCxnSpPr>
            <p:cNvPr id="82" name="Straight Connector 81"/>
            <p:cNvCxnSpPr/>
            <p:nvPr/>
          </p:nvCxnSpPr>
          <p:spPr>
            <a:xfrm>
              <a:off x="5170113" y="3519224"/>
              <a:ext cx="603758" cy="2347"/>
            </a:xfrm>
            <a:prstGeom prst="line">
              <a:avLst/>
            </a:prstGeom>
            <a:ln w="50800">
              <a:solidFill>
                <a:srgbClr val="B69C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4"/>
            <p:cNvSpPr>
              <a:spLocks noChangeArrowheads="1"/>
            </p:cNvSpPr>
            <p:nvPr/>
          </p:nvSpPr>
          <p:spPr bwMode="auto">
            <a:xfrm>
              <a:off x="3065253" y="3462102"/>
              <a:ext cx="962696" cy="152584"/>
            </a:xfrm>
            <a:prstGeom prst="rect">
              <a:avLst/>
            </a:prstGeom>
            <a:noFill/>
            <a:ln w="38100">
              <a:solidFill>
                <a:schemeClr val="accent5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301294" y="3530961"/>
              <a:ext cx="603758" cy="2348"/>
            </a:xfrm>
            <a:prstGeom prst="line">
              <a:avLst/>
            </a:prstGeom>
            <a:ln w="50800">
              <a:solidFill>
                <a:srgbClr val="B69C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4" name="AutoShape 64"/>
          <p:cNvSpPr>
            <a:spLocks/>
          </p:cNvSpPr>
          <p:nvPr/>
        </p:nvSpPr>
        <p:spPr bwMode="auto">
          <a:xfrm flipH="1">
            <a:off x="7848600" y="2286000"/>
            <a:ext cx="381000" cy="3048000"/>
          </a:xfrm>
          <a:prstGeom prst="leftBrace">
            <a:avLst>
              <a:gd name="adj1" fmla="val 77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cxnSp>
        <p:nvCxnSpPr>
          <p:cNvPr id="94" name="Straight Arrow Connector 93"/>
          <p:cNvCxnSpPr>
            <a:stCxn id="24582" idx="1"/>
          </p:cNvCxnSpPr>
          <p:nvPr/>
        </p:nvCxnSpPr>
        <p:spPr>
          <a:xfrm rot="10800000" flipV="1">
            <a:off x="3619500" y="2165350"/>
            <a:ext cx="800100" cy="13906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86" name="Group 102"/>
          <p:cNvGrpSpPr>
            <a:grpSpLocks/>
          </p:cNvGrpSpPr>
          <p:nvPr/>
        </p:nvGrpSpPr>
        <p:grpSpPr bwMode="auto">
          <a:xfrm>
            <a:off x="2590800" y="1981200"/>
            <a:ext cx="306388" cy="1906588"/>
            <a:chOff x="2742406" y="1981200"/>
            <a:chExt cx="305594" cy="1906588"/>
          </a:xfrm>
        </p:grpSpPr>
        <p:cxnSp>
          <p:nvCxnSpPr>
            <p:cNvPr id="24590" name="Straight Connector 95"/>
            <p:cNvCxnSpPr>
              <a:cxnSpLocks noChangeShapeType="1"/>
            </p:cNvCxnSpPr>
            <p:nvPr/>
          </p:nvCxnSpPr>
          <p:spPr bwMode="auto">
            <a:xfrm rot="5400000" flipH="1" flipV="1">
              <a:off x="1790303" y="2934097"/>
              <a:ext cx="1905794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591" name="Straight Connector 97"/>
            <p:cNvCxnSpPr>
              <a:cxnSpLocks noChangeShapeType="1"/>
            </p:cNvCxnSpPr>
            <p:nvPr/>
          </p:nvCxnSpPr>
          <p:spPr bwMode="auto">
            <a:xfrm>
              <a:off x="2743200" y="3886200"/>
              <a:ext cx="3048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592" name="Straight Connector 99"/>
            <p:cNvCxnSpPr>
              <a:cxnSpLocks noChangeShapeType="1"/>
            </p:cNvCxnSpPr>
            <p:nvPr/>
          </p:nvCxnSpPr>
          <p:spPr bwMode="auto">
            <a:xfrm>
              <a:off x="2743200" y="2895600"/>
              <a:ext cx="3048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593" name="Straight Connector 101"/>
            <p:cNvCxnSpPr>
              <a:cxnSpLocks noChangeShapeType="1"/>
            </p:cNvCxnSpPr>
            <p:nvPr/>
          </p:nvCxnSpPr>
          <p:spPr bwMode="auto">
            <a:xfrm>
              <a:off x="2743200" y="1981200"/>
              <a:ext cx="3048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4587" name="TextBox 103"/>
          <p:cNvSpPr txBox="1">
            <a:spLocks noChangeArrowheads="1"/>
          </p:cNvSpPr>
          <p:nvPr/>
        </p:nvSpPr>
        <p:spPr bwMode="auto">
          <a:xfrm>
            <a:off x="1828800" y="3657600"/>
            <a:ext cx="682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0 cm</a:t>
            </a:r>
          </a:p>
        </p:txBody>
      </p:sp>
      <p:sp>
        <p:nvSpPr>
          <p:cNvPr id="24588" name="TextBox 104"/>
          <p:cNvSpPr txBox="1">
            <a:spLocks noChangeArrowheads="1"/>
          </p:cNvSpPr>
          <p:nvPr/>
        </p:nvSpPr>
        <p:spPr bwMode="auto">
          <a:xfrm>
            <a:off x="1828800" y="2667000"/>
            <a:ext cx="682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1 cm</a:t>
            </a:r>
          </a:p>
        </p:txBody>
      </p:sp>
      <p:sp>
        <p:nvSpPr>
          <p:cNvPr id="24589" name="TextBox 105"/>
          <p:cNvSpPr txBox="1">
            <a:spLocks noChangeArrowheads="1"/>
          </p:cNvSpPr>
          <p:nvPr/>
        </p:nvSpPr>
        <p:spPr bwMode="auto">
          <a:xfrm>
            <a:off x="1831975" y="1752600"/>
            <a:ext cx="682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Getting to Water Content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4953000" cy="4724400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2700" dirty="0" smtClean="0"/>
              <a:t>Charging of capacitor directly related to dielectric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700" dirty="0" smtClean="0"/>
              <a:t>Sensor circuitry converts capacitor charge to an output of voltage or current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700" dirty="0" smtClean="0"/>
              <a:t>Sensor output is calibrated to water content using the </a:t>
            </a:r>
            <a:r>
              <a:rPr lang="en-US" sz="2700" b="1" dirty="0" smtClean="0"/>
              <a:t>direct</a:t>
            </a:r>
            <a:r>
              <a:rPr lang="en-US" sz="2700" dirty="0" smtClean="0"/>
              <a:t> volumetric water content method discussed earlier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1310" y="2438400"/>
            <a:ext cx="427269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Capacitance/FDR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76400"/>
            <a:ext cx="4267200" cy="445611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Advantages </a:t>
            </a:r>
          </a:p>
          <a:p>
            <a:pPr lvl="1" eaLnBrk="1" hangingPunct="1"/>
            <a:r>
              <a:rPr lang="en-US" sz="2000" dirty="0" smtClean="0"/>
              <a:t>Lower cost</a:t>
            </a:r>
          </a:p>
          <a:p>
            <a:pPr lvl="1" eaLnBrk="1" hangingPunct="1"/>
            <a:r>
              <a:rPr lang="en-US" sz="2000" dirty="0" smtClean="0"/>
              <a:t>Require simple readout device</a:t>
            </a:r>
          </a:p>
          <a:p>
            <a:pPr lvl="1" eaLnBrk="1" hangingPunct="1"/>
            <a:r>
              <a:rPr lang="en-US" sz="2000" dirty="0" smtClean="0"/>
              <a:t>Easy to install/use</a:t>
            </a:r>
          </a:p>
          <a:p>
            <a:pPr lvl="1" eaLnBrk="1" hangingPunct="1"/>
            <a:r>
              <a:rPr lang="en-US" sz="2000" dirty="0" smtClean="0"/>
              <a:t>Best resolution to changes in water content of any method </a:t>
            </a:r>
          </a:p>
          <a:p>
            <a:pPr lvl="2" eaLnBrk="1" hangingPunct="1"/>
            <a:r>
              <a:rPr lang="en-US" sz="1800" dirty="0" smtClean="0"/>
              <a:t>Resolve changes of 0.00001 m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 m</a:t>
            </a:r>
            <a:r>
              <a:rPr lang="en-US" sz="1800" baseline="30000" dirty="0" smtClean="0"/>
              <a:t>-3</a:t>
            </a:r>
          </a:p>
          <a:p>
            <a:pPr lvl="1" eaLnBrk="1" hangingPunct="1"/>
            <a:r>
              <a:rPr lang="en-US" sz="1800" dirty="0" smtClean="0"/>
              <a:t>Low Power</a:t>
            </a:r>
            <a:endParaRPr lang="en-US" sz="1800" baseline="30000" dirty="0" smtClean="0"/>
          </a:p>
          <a:p>
            <a:pPr lvl="1" eaLnBrk="1" hangingPunct="1"/>
            <a:endParaRPr lang="en-US" sz="2000" dirty="0" smtClean="0"/>
          </a:p>
        </p:txBody>
      </p:sp>
      <p:sp>
        <p:nvSpPr>
          <p:cNvPr id="2662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89513" y="1676400"/>
            <a:ext cx="4154487" cy="4456113"/>
          </a:xfrm>
        </p:spPr>
        <p:txBody>
          <a:bodyPr/>
          <a:lstStyle/>
          <a:p>
            <a:pPr eaLnBrk="1" hangingPunct="1"/>
            <a:r>
              <a:rPr lang="en-US" sz="2400" smtClean="0"/>
              <a:t>Disadvantages</a:t>
            </a:r>
          </a:p>
          <a:p>
            <a:pPr lvl="1" eaLnBrk="1" hangingPunct="1"/>
            <a:r>
              <a:rPr lang="en-US" sz="2000" smtClean="0"/>
              <a:t>Some probes are sensitive to soil texture and temperature fluctuations </a:t>
            </a:r>
          </a:p>
          <a:p>
            <a:pPr lvl="2" eaLnBrk="1" hangingPunct="1"/>
            <a:r>
              <a:rPr lang="en-US" sz="1800" smtClean="0"/>
              <a:t>Depends on probe measurement frequency</a:t>
            </a:r>
          </a:p>
          <a:p>
            <a:pPr lvl="1" eaLnBrk="1" hangingPunct="1"/>
            <a:r>
              <a:rPr lang="en-US" sz="2000" smtClean="0"/>
              <a:t>Some require down-hole installation</a:t>
            </a:r>
          </a:p>
          <a:p>
            <a:pPr lvl="1" eaLnBrk="1" hangingPunct="1"/>
            <a:r>
              <a:rPr lang="en-US" sz="2000" smtClean="0"/>
              <a:t>Sensitive to air gaps in soil contact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26667" r="26667"/>
          <a:stretch>
            <a:fillRect/>
          </a:stretch>
        </p:blipFill>
        <p:spPr>
          <a:xfrm>
            <a:off x="1447800" y="3200400"/>
            <a:ext cx="1335819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479" y="685800"/>
            <a:ext cx="3090521" cy="2787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7447">
            <a:off x="320497" y="2100242"/>
            <a:ext cx="4592320" cy="14351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Measurement Techniques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52750" y="1474788"/>
            <a:ext cx="5505450" cy="46386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Direct measurements</a:t>
            </a:r>
          </a:p>
          <a:p>
            <a:pPr lvl="1" eaLnBrk="1" hangingPunct="1"/>
            <a:r>
              <a:rPr lang="en-US" sz="2000" dirty="0" smtClean="0"/>
              <a:t>Evaluate property directly</a:t>
            </a:r>
          </a:p>
          <a:p>
            <a:pPr lvl="1" eaLnBrk="1" hangingPunct="1"/>
            <a:r>
              <a:rPr lang="en-US" sz="2000" dirty="0" smtClean="0"/>
              <a:t>Length with calipers</a:t>
            </a:r>
          </a:p>
          <a:p>
            <a:pPr lvl="1" eaLnBrk="1" hangingPunct="1"/>
            <a:r>
              <a:rPr lang="en-US" sz="2000" dirty="0" smtClean="0"/>
              <a:t>Mass on a balance</a:t>
            </a:r>
          </a:p>
          <a:p>
            <a:pPr lvl="2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lvl="2" eaLnBrk="1" hangingPunct="1">
              <a:buFont typeface="Wingdings" pitchFamily="2" charset="2"/>
              <a:buNone/>
            </a:pPr>
            <a:endParaRPr lang="en-US" sz="16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Indirect measurements</a:t>
            </a:r>
          </a:p>
          <a:p>
            <a:pPr lvl="1" eaLnBrk="1" hangingPunct="1"/>
            <a:r>
              <a:rPr lang="en-US" sz="2200" dirty="0" smtClean="0"/>
              <a:t>Measure another property and relate it to the property of interest through a calibration</a:t>
            </a:r>
          </a:p>
          <a:p>
            <a:pPr lvl="2" eaLnBrk="1" hangingPunct="1"/>
            <a:r>
              <a:rPr lang="en-US" sz="1800" dirty="0" smtClean="0"/>
              <a:t>Expansion of liquid in a tube to determine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Sensor Installation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Three types of instruments</a:t>
            </a:r>
          </a:p>
          <a:p>
            <a:pPr lvl="1" eaLnBrk="1" hangingPunct="1">
              <a:defRPr/>
            </a:pPr>
            <a:r>
              <a:rPr lang="en-US" dirty="0" smtClean="0"/>
              <a:t>Access tube</a:t>
            </a:r>
          </a:p>
          <a:p>
            <a:pPr lvl="1" eaLnBrk="1" hangingPunct="1">
              <a:defRPr/>
            </a:pPr>
            <a:r>
              <a:rPr lang="en-US" dirty="0" smtClean="0"/>
              <a:t>Permanent installation</a:t>
            </a:r>
          </a:p>
          <a:p>
            <a:pPr lvl="1" eaLnBrk="1" hangingPunct="1">
              <a:defRPr/>
            </a:pPr>
            <a:r>
              <a:rPr lang="en-US" dirty="0" smtClean="0"/>
              <a:t>“Push-in and Read”</a:t>
            </a:r>
          </a:p>
          <a:p>
            <a:pPr eaLnBrk="1" hangingPunct="1">
              <a:defRPr/>
            </a:pPr>
            <a:r>
              <a:rPr lang="en-US" dirty="0" smtClean="0"/>
              <a:t>Access Tube</a:t>
            </a:r>
          </a:p>
          <a:p>
            <a:pPr lvl="1" eaLnBrk="1" hangingPunct="1">
              <a:defRPr/>
            </a:pPr>
            <a:r>
              <a:rPr lang="en-US" dirty="0" smtClean="0"/>
              <a:t>Auger hole to installation depth</a:t>
            </a:r>
          </a:p>
          <a:p>
            <a:pPr lvl="1" eaLnBrk="1" hangingPunct="1">
              <a:defRPr/>
            </a:pPr>
            <a:r>
              <a:rPr lang="en-US" dirty="0" smtClean="0"/>
              <a:t>Insert access tube sleeve into hole</a:t>
            </a:r>
          </a:p>
          <a:p>
            <a:pPr lvl="2" eaLnBrk="1" hangingPunct="1">
              <a:defRPr/>
            </a:pPr>
            <a:r>
              <a:rPr lang="en-US" dirty="0" smtClean="0"/>
              <a:t>Air gaps MUST be minimized during installation of sleeve</a:t>
            </a:r>
          </a:p>
          <a:p>
            <a:pPr lvl="1" eaLnBrk="1" hangingPunct="1">
              <a:defRPr/>
            </a:pPr>
            <a:r>
              <a:rPr lang="en-US" dirty="0" smtClean="0"/>
              <a:t>Install dielectric probe in sleeve and seal OR lower dielectric probe into sleeve at depths of interest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6372225" y="1819277"/>
            <a:ext cx="2562225" cy="428624"/>
          </a:xfrm>
          <a:prstGeom prst="rect">
            <a:avLst/>
          </a:prstGeom>
          <a:blipFill dpi="0" rotWithShape="1">
            <a:blip r:embed="rId3"/>
            <a:srcRect/>
            <a:tile tx="0" ty="0" sx="20000" sy="25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Tahoma" charset="0"/>
            </a:endParaRPr>
          </a:p>
        </p:txBody>
      </p:sp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6267450" y="2209800"/>
            <a:ext cx="2590800" cy="17145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7656" name="Rectangle 6"/>
          <p:cNvSpPr>
            <a:spLocks noChangeArrowheads="1"/>
          </p:cNvSpPr>
          <p:nvPr/>
        </p:nvSpPr>
        <p:spPr bwMode="auto">
          <a:xfrm>
            <a:off x="7419975" y="2152650"/>
            <a:ext cx="123825" cy="1781175"/>
          </a:xfrm>
          <a:prstGeom prst="rect">
            <a:avLst/>
          </a:prstGeom>
          <a:solidFill>
            <a:schemeClr val="accent1">
              <a:alpha val="76862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7657" name="Rectangle 7"/>
          <p:cNvSpPr>
            <a:spLocks noChangeArrowheads="1"/>
          </p:cNvSpPr>
          <p:nvPr/>
        </p:nvSpPr>
        <p:spPr bwMode="auto">
          <a:xfrm>
            <a:off x="7381875" y="2105025"/>
            <a:ext cx="200025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1" y="214313"/>
            <a:ext cx="4876800" cy="10048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Permanent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962400" cy="468471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  <a:cs typeface="+mn-cs"/>
              </a:rPr>
              <a:t>Many techniques for sensors installation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Trench wall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5 cm diameter auger hole: bottom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10 cm diameter auger hole: side wall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45</a:t>
            </a:r>
            <a:r>
              <a:rPr lang="en-US" baseline="30000" dirty="0" smtClean="0"/>
              <a:t>o</a:t>
            </a:r>
            <a:r>
              <a:rPr lang="en-US" dirty="0" smtClean="0"/>
              <a:t> angled 5 cm auger hole: bottom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  <a:cs typeface="+mn-cs"/>
              </a:rPr>
              <a:t>Sensor insertion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Sensor width must be vertical not horizontal</a:t>
            </a:r>
          </a:p>
        </p:txBody>
      </p:sp>
      <p:pic>
        <p:nvPicPr>
          <p:cNvPr id="24580" name="Picture 5" descr="SPA52180.JPG"/>
          <p:cNvPicPr>
            <a:picLocks noChangeAspect="1"/>
          </p:cNvPicPr>
          <p:nvPr/>
        </p:nvPicPr>
        <p:blipFill>
          <a:blip r:embed="rId3"/>
          <a:srcRect l="28847"/>
          <a:stretch>
            <a:fillRect/>
          </a:stretch>
        </p:blipFill>
        <p:spPr bwMode="auto">
          <a:xfrm>
            <a:off x="5486400" y="0"/>
            <a:ext cx="3652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Can 6"/>
          <p:cNvSpPr>
            <a:spLocks noChangeArrowheads="1"/>
          </p:cNvSpPr>
          <p:nvPr/>
        </p:nvSpPr>
        <p:spPr bwMode="auto">
          <a:xfrm rot="-3094825">
            <a:off x="5337176" y="134937"/>
            <a:ext cx="298450" cy="1514475"/>
          </a:xfrm>
          <a:prstGeom prst="can">
            <a:avLst>
              <a:gd name="adj" fmla="val 250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582" name="Can 7"/>
          <p:cNvSpPr>
            <a:spLocks noChangeArrowheads="1"/>
          </p:cNvSpPr>
          <p:nvPr/>
        </p:nvSpPr>
        <p:spPr bwMode="auto">
          <a:xfrm>
            <a:off x="8077200" y="152400"/>
            <a:ext cx="990600" cy="5715000"/>
          </a:xfrm>
          <a:prstGeom prst="can">
            <a:avLst>
              <a:gd name="adj" fmla="val 25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583" name="Can 8"/>
          <p:cNvSpPr>
            <a:spLocks noChangeArrowheads="1"/>
          </p:cNvSpPr>
          <p:nvPr/>
        </p:nvSpPr>
        <p:spPr bwMode="auto">
          <a:xfrm>
            <a:off x="6934200" y="152400"/>
            <a:ext cx="304800" cy="5715000"/>
          </a:xfrm>
          <a:prstGeom prst="can">
            <a:avLst>
              <a:gd name="adj" fmla="val 25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5562600" y="2819400"/>
            <a:ext cx="35242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1</a:t>
            </a:r>
          </a:p>
        </p:txBody>
      </p:sp>
      <p:pic>
        <p:nvPicPr>
          <p:cNvPr id="24585" name="Picture 11" descr="5T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56491">
            <a:off x="5602288" y="1085850"/>
            <a:ext cx="1287462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1" descr="5T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777866">
            <a:off x="6387306" y="5574507"/>
            <a:ext cx="1287463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2" descr="5T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626257">
            <a:off x="5111750" y="3225800"/>
            <a:ext cx="13636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1" descr="5T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626257">
            <a:off x="5111750" y="2006600"/>
            <a:ext cx="13636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3" descr="5T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626257">
            <a:off x="5111750" y="5130800"/>
            <a:ext cx="13636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4" descr="5T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109048">
            <a:off x="7246938" y="261938"/>
            <a:ext cx="13636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5" descr="5T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109048">
            <a:off x="7323138" y="1404938"/>
            <a:ext cx="13636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6" descr="5TEtran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109048">
            <a:off x="7323138" y="3767138"/>
            <a:ext cx="13636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 bwMode="auto">
          <a:xfrm>
            <a:off x="533400" y="6477000"/>
            <a:ext cx="58674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dirty="0" smtClean="0"/>
              <a:t>Install video: www.decagon.com/videos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7" descr="echo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1044575"/>
            <a:ext cx="25558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Sensor Installation</a:t>
            </a:r>
          </a:p>
        </p:txBody>
      </p:sp>
      <p:sp>
        <p:nvSpPr>
          <p:cNvPr id="30724" name="Rectangle 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“Push-in and Read” Sensors</a:t>
            </a:r>
          </a:p>
          <a:p>
            <a:pPr lvl="1" eaLnBrk="1" hangingPunct="1"/>
            <a:r>
              <a:rPr lang="en-US" smtClean="0"/>
              <a:t>Purpose</a:t>
            </a:r>
          </a:p>
          <a:p>
            <a:pPr lvl="2" eaLnBrk="1" hangingPunct="1"/>
            <a:r>
              <a:rPr lang="en-US" smtClean="0"/>
              <a:t>Spot measurements of VWC</a:t>
            </a:r>
          </a:p>
          <a:p>
            <a:pPr lvl="2" eaLnBrk="1" hangingPunct="1"/>
            <a:r>
              <a:rPr lang="en-US" smtClean="0"/>
              <a:t>Many measurements over large area</a:t>
            </a:r>
          </a:p>
          <a:p>
            <a:pPr lvl="2" eaLnBrk="1" hangingPunct="1"/>
            <a:r>
              <a:rPr lang="en-US" smtClean="0"/>
              <a:t>No need for data on changes in VWC over time</a:t>
            </a:r>
          </a:p>
          <a:p>
            <a:pPr lvl="1" eaLnBrk="1" hangingPunct="1"/>
            <a:r>
              <a:rPr lang="en-US" smtClean="0"/>
              <a:t>Technique</a:t>
            </a:r>
          </a:p>
          <a:p>
            <a:pPr lvl="2" eaLnBrk="1" hangingPunct="1"/>
            <a:r>
              <a:rPr lang="en-US" smtClean="0"/>
              <a:t>Push probe into soil</a:t>
            </a:r>
          </a:p>
          <a:p>
            <a:pPr lvl="3" eaLnBrk="1" hangingPunct="1"/>
            <a:r>
              <a:rPr lang="en-US" smtClean="0"/>
              <a:t>Ensure adequate soil to probe contact</a:t>
            </a:r>
          </a:p>
          <a:p>
            <a:pPr lvl="2" eaLnBrk="1" hangingPunct="1"/>
            <a:r>
              <a:rPr lang="en-US" smtClean="0"/>
              <a:t>Take reading from on-board display</a:t>
            </a:r>
          </a:p>
          <a:p>
            <a:pPr lvl="2" eaLnBrk="1" hangingPunct="1"/>
            <a:endParaRPr lang="en-US" smtClean="0"/>
          </a:p>
        </p:txBody>
      </p:sp>
      <p:pic>
        <p:nvPicPr>
          <p:cNvPr id="30725" name="Picture 22" descr="aquaterr">
            <a:hlinkClick r:id="rId4" tooltip="Link added 27/7/01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4420711"/>
            <a:ext cx="1447800" cy="2437289"/>
          </a:xfrm>
        </p:spPr>
      </p:pic>
      <p:pic>
        <p:nvPicPr>
          <p:cNvPr id="30726" name="Picture 18" descr="hsense"/>
          <p:cNvPicPr>
            <a:picLocks noGrp="1" noChangeAspect="1" noChangeArrowheads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6677025" y="3962400"/>
            <a:ext cx="2466975" cy="1171575"/>
          </a:xfr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 t="19403" b="26866"/>
          <a:stretch>
            <a:fillRect/>
          </a:stretch>
        </p:blipFill>
        <p:spPr>
          <a:xfrm>
            <a:off x="2743199" y="5638800"/>
            <a:ext cx="2269067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592887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Question:  What Technique is Best for My Research?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Answer:  It depends on what you want.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Every technique has advantages and disadvantages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All techniques will give you some information about water content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So what are the important considerations?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Experimental needs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How many sites? How many probes at each site?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Current inventory of equipment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What instruments are available or can by borrowed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Budget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How much money can be spent to get the data?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Required accuracy/precision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Manpower available to work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Certification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People available certified to work with radioactive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831012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Examples: Applying Techniques to Field Measurement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447800"/>
            <a:ext cx="7659688" cy="46847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Case 1: Irrigation scheduling/monitoring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Details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20+ sites, measurements from .25 m to 2 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Spread over field system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Continuous data collection is desirable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Money available for instrumentation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Eventually moving to controlling irrigation water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Choice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Capacitance sensors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Good accuracy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Inexpensive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Easy to deploy into undisturbed soil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Radio telemetry available to simplify data collection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35844" name="Picture 16" descr="envirosm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184526">
            <a:off x="765175" y="1287463"/>
            <a:ext cx="63182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7" descr="echo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98913"/>
            <a:ext cx="189865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00662"/>
            <a:ext cx="155733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831012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Examples: Applying Techniques to Field Measurement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7113" y="1447800"/>
            <a:ext cx="7964487" cy="468471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Case 2: Plot monitoring</a:t>
            </a:r>
          </a:p>
          <a:p>
            <a:pPr lvl="1" eaLnBrk="1" hangingPunct="1">
              <a:defRPr/>
            </a:pPr>
            <a:r>
              <a:rPr lang="en-US" dirty="0" smtClean="0"/>
              <a:t>Details</a:t>
            </a:r>
          </a:p>
          <a:p>
            <a:pPr lvl="2" eaLnBrk="1" hangingPunct="1">
              <a:defRPr/>
            </a:pPr>
            <a:r>
              <a:rPr lang="en-US" dirty="0" smtClean="0"/>
              <a:t>20 measurement locations, 4 m spacing</a:t>
            </a:r>
          </a:p>
          <a:p>
            <a:pPr lvl="2" eaLnBrk="1" hangingPunct="1">
              <a:defRPr/>
            </a:pPr>
            <a:r>
              <a:rPr lang="en-US" dirty="0" smtClean="0"/>
              <a:t>VWC measurements at several depths in each location</a:t>
            </a:r>
          </a:p>
          <a:p>
            <a:pPr lvl="2" eaLnBrk="1" hangingPunct="1">
              <a:defRPr/>
            </a:pPr>
            <a:r>
              <a:rPr lang="en-US" dirty="0" smtClean="0"/>
              <a:t>Measurements required at least daily </a:t>
            </a:r>
          </a:p>
          <a:p>
            <a:pPr lvl="2" eaLnBrk="1" hangingPunct="1">
              <a:defRPr/>
            </a:pPr>
            <a:r>
              <a:rPr lang="en-US" dirty="0" smtClean="0"/>
              <a:t>Labor available to collect data</a:t>
            </a:r>
          </a:p>
          <a:p>
            <a:pPr lvl="2" eaLnBrk="1" hangingPunct="1">
              <a:defRPr/>
            </a:pPr>
            <a:r>
              <a:rPr lang="en-US" dirty="0" smtClean="0"/>
              <a:t>Limited budget</a:t>
            </a:r>
          </a:p>
          <a:p>
            <a:pPr lvl="1" eaLnBrk="1" hangingPunct="1">
              <a:defRPr/>
            </a:pPr>
            <a:r>
              <a:rPr lang="en-US" dirty="0" smtClean="0"/>
              <a:t>Decision</a:t>
            </a:r>
          </a:p>
          <a:p>
            <a:pPr lvl="2" eaLnBrk="1" hangingPunct="1">
              <a:defRPr/>
            </a:pPr>
            <a:r>
              <a:rPr lang="en-US" dirty="0" smtClean="0"/>
              <a:t>Neutron probe</a:t>
            </a:r>
          </a:p>
          <a:p>
            <a:pPr lvl="3" eaLnBrk="1" hangingPunct="1">
              <a:defRPr/>
            </a:pPr>
            <a:r>
              <a:rPr lang="en-US" dirty="0" smtClean="0"/>
              <a:t>Accurate </a:t>
            </a:r>
          </a:p>
          <a:p>
            <a:pPr lvl="3" eaLnBrk="1" hangingPunct="1">
              <a:defRPr/>
            </a:pPr>
            <a:r>
              <a:rPr lang="en-US" dirty="0" smtClean="0"/>
              <a:t>Cost is price of instrument</a:t>
            </a:r>
          </a:p>
          <a:p>
            <a:pPr lvl="3" eaLnBrk="1" hangingPunct="1">
              <a:defRPr/>
            </a:pPr>
            <a:r>
              <a:rPr lang="en-US" dirty="0" smtClean="0"/>
              <a:t>Measures at multiple depths in access tube</a:t>
            </a:r>
          </a:p>
          <a:p>
            <a:pPr lvl="3" eaLnBrk="1" hangingPunct="1">
              <a:defRPr/>
            </a:pPr>
            <a:r>
              <a:rPr lang="en-US" dirty="0" smtClean="0"/>
              <a:t>Reliable</a:t>
            </a:r>
          </a:p>
        </p:txBody>
      </p:sp>
      <p:pic>
        <p:nvPicPr>
          <p:cNvPr id="36868" name="Picture 11" descr="img011.gif (110528 bytes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38623" t="25053" r="36198" b="13588"/>
          <a:stretch>
            <a:fillRect/>
          </a:stretch>
        </p:blipFill>
        <p:spPr bwMode="auto">
          <a:xfrm>
            <a:off x="0" y="3843955"/>
            <a:ext cx="1546225" cy="301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831012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Examples: Applying Techniques to Field Measurement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493838"/>
            <a:ext cx="7772400" cy="5143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Case 3: </a:t>
            </a:r>
            <a:r>
              <a:rPr lang="en-US" dirty="0" err="1" smtClean="0"/>
              <a:t>Geostatistical</a:t>
            </a:r>
            <a:r>
              <a:rPr lang="en-US" dirty="0" smtClean="0"/>
              <a:t> survey of catchment water content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Details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Point measurement of water content at statistically significant intervals across a catchment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Low budget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Labor available to take measurements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Spatial variability key to analysis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Decision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Single “Push-in and Read” capacitance instrument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Low cost, easy to use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No installation necessary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Standard calibration available</a:t>
            </a:r>
          </a:p>
        </p:txBody>
      </p:sp>
      <p:pic>
        <p:nvPicPr>
          <p:cNvPr id="37892" name="Picture 27" descr="echo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71800"/>
            <a:ext cx="2039938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8" descr="hsen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7025" y="5686425"/>
            <a:ext cx="24669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t="19403" b="26866"/>
          <a:stretch>
            <a:fillRect/>
          </a:stretch>
        </p:blipFill>
        <p:spPr>
          <a:xfrm>
            <a:off x="152400" y="5638800"/>
            <a:ext cx="2269067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831012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Examples: Applying Techniques to Field Measurement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493838"/>
            <a:ext cx="7961312" cy="5143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Case 4: Ecosystem water balance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Details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Studying water balance in ecosystem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Soil texture changes significantly with depth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Need detailed analysis of water moving through single profile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Point measurements of water content at several other locations throughout ecosystem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Budget available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Decision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TDR or multifunctional sensor at detailed water content site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Calibration relatively insensitive to textural changes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Output can be analyzed for salinity changes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Capacitance at remote locations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err="1" smtClean="0"/>
              <a:t>Datalogging</a:t>
            </a:r>
            <a:r>
              <a:rPr lang="en-US" sz="1800" dirty="0" smtClean="0"/>
              <a:t> and sensors much less expensive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Improved sensing technology has made some capacitance sensors relatively insensitive to textural changes too.</a:t>
            </a:r>
          </a:p>
          <a:p>
            <a:pPr lvl="3" eaLnBrk="1" hangingPunct="1">
              <a:lnSpc>
                <a:spcPct val="80000"/>
              </a:lnSpc>
            </a:pPr>
            <a:endParaRPr lang="en-US" sz="1800" dirty="0" smtClean="0"/>
          </a:p>
        </p:txBody>
      </p:sp>
      <p:pic>
        <p:nvPicPr>
          <p:cNvPr id="38916" name="Picture 4" descr="tdr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1079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cs6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41938"/>
            <a:ext cx="15811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Conclusion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Many choices for field water content measurement</a:t>
            </a:r>
          </a:p>
          <a:p>
            <a:pPr eaLnBrk="1" hangingPunct="1">
              <a:defRPr/>
            </a:pPr>
            <a:r>
              <a:rPr lang="en-US" dirty="0" smtClean="0"/>
              <a:t>Several things must be considered to get the right system</a:t>
            </a:r>
          </a:p>
          <a:p>
            <a:pPr eaLnBrk="1" hangingPunct="1">
              <a:defRPr/>
            </a:pPr>
            <a:r>
              <a:rPr lang="en-US" dirty="0" smtClean="0"/>
              <a:t>Many resources available to make decisions</a:t>
            </a:r>
          </a:p>
          <a:p>
            <a:pPr lvl="1" eaLnBrk="1" hangingPunct="1">
              <a:defRPr/>
            </a:pPr>
            <a:r>
              <a:rPr lang="en-US" dirty="0" smtClean="0"/>
              <a:t>Manufacturer’s websites</a:t>
            </a:r>
          </a:p>
          <a:p>
            <a:pPr lvl="1" eaLnBrk="1" hangingPunct="1">
              <a:defRPr/>
            </a:pPr>
            <a:r>
              <a:rPr lang="en-US" dirty="0" err="1" smtClean="0"/>
              <a:t>Listservs</a:t>
            </a:r>
            <a:r>
              <a:rPr lang="en-US" dirty="0" smtClean="0"/>
              <a:t>/Google Group</a:t>
            </a:r>
          </a:p>
          <a:p>
            <a:pPr lvl="2" eaLnBrk="1" hangingPunct="1">
              <a:defRPr/>
            </a:pPr>
            <a:r>
              <a:rPr lang="en-US" dirty="0" smtClean="0">
                <a:hlinkClick r:id="rId3"/>
              </a:rPr>
              <a:t>http://www.sowacs.com</a:t>
            </a:r>
            <a:endParaRPr lang="en-US" dirty="0" smtClean="0"/>
          </a:p>
          <a:p>
            <a:pPr lvl="2" eaLnBrk="1" hangingPunct="1">
              <a:defRPr/>
            </a:pPr>
            <a:r>
              <a:rPr lang="en-US" dirty="0" err="1" smtClean="0"/>
              <a:t>AgSciences</a:t>
            </a:r>
            <a:r>
              <a:rPr lang="en-US" dirty="0" smtClean="0"/>
              <a:t> Google Group: send email to </a:t>
            </a:r>
            <a:r>
              <a:rPr lang="en-US" dirty="0" smtClean="0">
                <a:hlinkClick r:id="rId4"/>
              </a:rPr>
              <a:t>agscience@googlegroups.com</a:t>
            </a:r>
            <a:r>
              <a:rPr lang="en-US" dirty="0" smtClean="0"/>
              <a:t> </a:t>
            </a:r>
          </a:p>
          <a:p>
            <a:pPr lvl="1" eaLnBrk="1" hangingPunct="1">
              <a:defRPr/>
            </a:pPr>
            <a:r>
              <a:rPr lang="en-US" dirty="0" smtClean="0"/>
              <a:t>Application scientists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554787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Which Measurement Technique is Best? Comparison Chart</a:t>
            </a:r>
          </a:p>
        </p:txBody>
      </p:sp>
      <p:graphicFrame>
        <p:nvGraphicFramePr>
          <p:cNvPr id="162902" name="Group 86"/>
          <p:cNvGraphicFramePr>
            <a:graphicFrameLocks noGrp="1"/>
          </p:cNvGraphicFramePr>
          <p:nvPr>
            <p:ph idx="1"/>
          </p:nvPr>
        </p:nvGraphicFramePr>
        <p:xfrm>
          <a:off x="457200" y="1524001"/>
          <a:ext cx="8534400" cy="5181598"/>
        </p:xfrm>
        <a:graphic>
          <a:graphicData uri="http://schemas.openxmlformats.org/drawingml/2006/table">
            <a:tbl>
              <a:tblPr/>
              <a:tblGrid>
                <a:gridCol w="1706880"/>
                <a:gridCol w="1706880"/>
                <a:gridCol w="1706880"/>
                <a:gridCol w="1706880"/>
                <a:gridCol w="1706880"/>
              </a:tblGrid>
              <a:tr h="5994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Neutron Probe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TDR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TDT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Capacitance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728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Sensor Costs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Readout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Probe: $5000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Reader: $4-8K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Probe: $100+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Reader: $600++,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Probe: $180 - $1000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Reader: $150++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Probe: $60-$2000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1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Time to Install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30 min to 1 h per site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15 to 2 h per site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15 to 2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per site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15 min to 2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per site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93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Installation Pitfalls: Air gaps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Minor problem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Major problem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Major problem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Major problem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93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Sphere of influence: Radius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Dry: 50 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Wet: 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0.5 to 2 cm radius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0.5 cm radius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0.5 to 2 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radius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93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Install into undisturbed soil?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Definition: Volumetric Water Content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600200"/>
            <a:ext cx="3657600" cy="2743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228600" y="4495800"/>
            <a:ext cx="4038600" cy="609600"/>
          </a:xfrm>
          <a:prstGeom prst="rightArrow">
            <a:avLst>
              <a:gd name="adj1" fmla="val 50000"/>
              <a:gd name="adj2" fmla="val 4808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CF01"/>
                </a:solidFill>
                <a:effectLst/>
                <a:latin typeface="Tahoma" pitchFamily="34" charset="0"/>
              </a:rPr>
              <a:t>Separate into constituent parts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181600" y="14478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000" dirty="0" err="1" smtClean="0">
                <a:latin typeface="Symbol" charset="2"/>
                <a:cs typeface="Symbol" charset="2"/>
              </a:rPr>
              <a:t>q</a:t>
            </a:r>
            <a:r>
              <a:rPr lang="en-US" sz="2000" dirty="0" smtClean="0"/>
              <a:t> is volumetric water content (VWC), </a:t>
            </a: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000" dirty="0" smtClean="0"/>
              <a:t>V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is the volume of water</a:t>
            </a: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000" dirty="0" smtClean="0"/>
              <a:t>V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is total sample volume</a:t>
            </a:r>
            <a:endParaRPr lang="en-US" sz="2000" i="1" dirty="0"/>
          </a:p>
        </p:txBody>
      </p:sp>
      <p:sp>
        <p:nvSpPr>
          <p:cNvPr id="10" name="AutoShape 9" descr="Cork"/>
          <p:cNvSpPr>
            <a:spLocks noChangeArrowheads="1"/>
          </p:cNvSpPr>
          <p:nvPr/>
        </p:nvSpPr>
        <p:spPr bwMode="auto">
          <a:xfrm>
            <a:off x="5791200" y="4814888"/>
            <a:ext cx="1579563" cy="1509712"/>
          </a:xfrm>
          <a:prstGeom prst="can">
            <a:avLst>
              <a:gd name="adj" fmla="val 18505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50%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5799138" y="3749675"/>
            <a:ext cx="1579562" cy="1104900"/>
          </a:xfrm>
          <a:prstGeom prst="can">
            <a:avLst>
              <a:gd name="adj" fmla="val 21264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800725" y="3309938"/>
            <a:ext cx="1579563" cy="452437"/>
          </a:xfrm>
          <a:prstGeom prst="can">
            <a:avLst>
              <a:gd name="adj" fmla="val 3438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15%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660900" y="34290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Air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0" y="4206875"/>
            <a:ext cx="927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</a:rPr>
              <a:t>Water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16463" y="5348288"/>
            <a:ext cx="67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Soil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419600" y="1600200"/>
          <a:ext cx="1060450" cy="969554"/>
        </p:xfrm>
        <a:graphic>
          <a:graphicData uri="http://schemas.openxmlformats.org/presentationml/2006/ole">
            <p:oleObj spid="_x0000_s103426" name="Equation" r:id="rId6" imgW="444500" imgH="406400" progId="Equation.3">
              <p:embed/>
            </p:oleObj>
          </a:graphicData>
        </a:graphic>
      </p:graphicFrame>
      <p:sp>
        <p:nvSpPr>
          <p:cNvPr id="19" name="Right Brace 18"/>
          <p:cNvSpPr/>
          <p:nvPr/>
        </p:nvSpPr>
        <p:spPr bwMode="auto">
          <a:xfrm>
            <a:off x="7391400" y="3276600"/>
            <a:ext cx="381000" cy="3048000"/>
          </a:xfrm>
          <a:prstGeom prst="rightBrace">
            <a:avLst>
              <a:gd name="adj1" fmla="val 154365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848600" y="4267200"/>
            <a:ext cx="12954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35%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VWC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38113"/>
            <a:ext cx="6621462" cy="976312"/>
          </a:xfrm>
        </p:spPr>
        <p:txBody>
          <a:bodyPr/>
          <a:lstStyle/>
          <a:p>
            <a:pPr eaLnBrk="1" hangingPunct="1"/>
            <a:r>
              <a:rPr lang="en-US" sz="3600" smtClean="0"/>
              <a:t>Which Measurement Technique is Best? Comparison Chart</a:t>
            </a:r>
          </a:p>
        </p:txBody>
      </p:sp>
      <p:graphicFrame>
        <p:nvGraphicFramePr>
          <p:cNvPr id="165958" name="Group 70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076569"/>
        </p:xfrm>
        <a:graphic>
          <a:graphicData uri="http://schemas.openxmlformats.org/drawingml/2006/table">
            <a:tbl>
              <a:tblPr/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521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Neutron Probe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TDR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TDT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Capacitance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75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Data Logging?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Specialized reader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Digital communication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Standard data logger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75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Calibration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Required for best accuracy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Required for best accuracy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Required for best accuracy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Required for best accuracy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9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Accuracy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+/- 0.03 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-3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Increases with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calib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+/- 0.03 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-3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Increases with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calib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+/- 0.03 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-3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Increases with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calib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+/- 0.03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-3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Increases with calib.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74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Temperature Sensitivity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Insensitive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Soil dependent, can be significant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Soil dependant, can be significant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Soil/sensor dependent, can be significant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9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Salinity Sensitivity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Insensitive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Low levels: low; High levels: Fails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Low levels: low; High levels: Fails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Low levels: low; High levels: low to high, probe specific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Appendix: Real and Imaginary Dielectric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sz="half" idx="2"/>
          </p:nvPr>
        </p:nvGraphicFramePr>
        <p:xfrm>
          <a:off x="816282" y="1258887"/>
          <a:ext cx="3374718" cy="1179513"/>
        </p:xfrm>
        <a:graphic>
          <a:graphicData uri="http://schemas.openxmlformats.org/presentationml/2006/ole">
            <p:oleObj spid="_x0000_s102402" name="Equation" r:id="rId3" imgW="1308100" imgH="457200" progId="Equation.3">
              <p:embed/>
            </p:oleObj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82625" y="2362200"/>
            <a:ext cx="4041775" cy="3951288"/>
          </a:xfrm>
        </p:spPr>
        <p:txBody>
          <a:bodyPr/>
          <a:lstStyle/>
          <a:p>
            <a:r>
              <a:rPr lang="en-US" dirty="0" smtClean="0"/>
              <a:t>Where: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k</a:t>
            </a:r>
            <a:r>
              <a:rPr lang="en-US" baseline="-25000" dirty="0" smtClean="0"/>
              <a:t>a</a:t>
            </a:r>
            <a:r>
              <a:rPr lang="en-US" dirty="0" smtClean="0"/>
              <a:t> is apparent dielectric permittivity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k</a:t>
            </a:r>
            <a:r>
              <a:rPr lang="en-US" dirty="0" smtClean="0"/>
              <a:t>’ and </a:t>
            </a:r>
            <a:r>
              <a:rPr lang="en-US" dirty="0" err="1" smtClean="0">
                <a:latin typeface="Symbol" charset="2"/>
                <a:cs typeface="Symbol" charset="2"/>
              </a:rPr>
              <a:t>k</a:t>
            </a:r>
            <a:r>
              <a:rPr lang="en-US" dirty="0" smtClean="0"/>
              <a:t>’’ are the real and imaginary portion of dielectric constant, respectively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is the ionic conductivity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is angular frequency and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/>
              <a:t>o</a:t>
            </a:r>
            <a:r>
              <a:rPr lang="en-US" dirty="0" smtClean="0"/>
              <a:t> is permittivity of free space</a:t>
            </a: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 bwMode="auto">
          <a:xfrm>
            <a:off x="5102225" y="1600200"/>
            <a:ext cx="3736975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96002E"/>
              </a:buClr>
              <a:buFont typeface="Wingdings" pitchFamily="2" charset="2"/>
              <a:buChar char="n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Apparent permittivity </a:t>
            </a:r>
            <a:r>
              <a:rPr lang="en-US" sz="2000" kern="0" dirty="0" smtClean="0">
                <a:latin typeface="+mn-lt"/>
              </a:rPr>
              <a:t>contains a capacitive and conductive component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96002E"/>
              </a:buClr>
              <a:buFont typeface="Wingdings" pitchFamily="2" charset="2"/>
              <a:buChar char="n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Ionic conductivity (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cs typeface="Symbol" charset="2"/>
              </a:rPr>
              <a:t>s</a:t>
            </a:r>
            <a:r>
              <a:rPr lang="en-US" sz="2000" kern="0" noProof="0" dirty="0" smtClean="0"/>
              <a:t>) is driven by </a:t>
            </a:r>
            <a:r>
              <a:rPr lang="en-US" sz="2000" kern="0" dirty="0" smtClean="0"/>
              <a:t>ions in the soil and charged clay surfaces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96002E"/>
              </a:buClr>
              <a:buFont typeface="Wingdings" pitchFamily="2" charset="2"/>
              <a:buChar char="n"/>
            </a:pPr>
            <a:r>
              <a:rPr lang="en-US" sz="2000" kern="0" dirty="0" smtClean="0">
                <a:latin typeface="Symbol" charset="2"/>
                <a:cs typeface="Symbol" charset="2"/>
              </a:rPr>
              <a:t>s</a:t>
            </a:r>
            <a:r>
              <a:rPr lang="en-US" sz="2000" kern="0" dirty="0" smtClean="0"/>
              <a:t> is strongly dependent on temperature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96002E"/>
              </a:buClr>
              <a:buFont typeface="Wingdings" pitchFamily="2" charset="2"/>
              <a:buChar char="n"/>
            </a:pPr>
            <a:r>
              <a:rPr lang="en-US" sz="2000" kern="0" noProof="0" dirty="0" smtClean="0"/>
              <a:t>Ionic affect decreases with measurement frequency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Irrigation scheduling and control</a:t>
            </a:r>
          </a:p>
          <a:p>
            <a:pPr eaLnBrk="1" hangingPunct="1"/>
            <a:r>
              <a:rPr lang="en-US" smtClean="0"/>
              <a:t>Ecosystem/crop water balance</a:t>
            </a:r>
          </a:p>
          <a:p>
            <a:pPr eaLnBrk="1" hangingPunct="1"/>
            <a:r>
              <a:rPr lang="en-US" smtClean="0"/>
              <a:t>Water use, efficiency</a:t>
            </a:r>
          </a:p>
          <a:p>
            <a:pPr eaLnBrk="1" hangingPunct="1"/>
            <a:r>
              <a:rPr lang="en-US" smtClean="0"/>
              <a:t>Hydrologic monitoring</a:t>
            </a:r>
          </a:p>
          <a:p>
            <a:pPr lvl="1" eaLnBrk="1" hangingPunct="1"/>
            <a:r>
              <a:rPr lang="en-US" smtClean="0"/>
              <a:t>Hydropedology</a:t>
            </a:r>
          </a:p>
          <a:p>
            <a:pPr eaLnBrk="1" hangingPunct="1"/>
            <a:r>
              <a:rPr lang="en-US" smtClean="0"/>
              <a:t>Catastrophic event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/>
          <a:srcRect l="1086" t="13156" r="2190" b="2370"/>
          <a:stretch>
            <a:fillRect/>
          </a:stretch>
        </p:blipFill>
        <p:spPr bwMode="auto">
          <a:xfrm>
            <a:off x="685800" y="1360488"/>
            <a:ext cx="7620000" cy="444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2286000" y="6396335"/>
            <a:ext cx="3820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Data courtesy of W. </a:t>
            </a:r>
            <a:r>
              <a:rPr lang="en-US" sz="1200" dirty="0" err="1"/>
              <a:t>Bandaranayake</a:t>
            </a:r>
            <a:r>
              <a:rPr lang="en-US" sz="1200" dirty="0"/>
              <a:t> and L. Parsons, </a:t>
            </a:r>
            <a:endParaRPr lang="en-US" sz="1200" dirty="0" smtClean="0"/>
          </a:p>
          <a:p>
            <a:r>
              <a:rPr lang="en-US" sz="1200" dirty="0" smtClean="0"/>
              <a:t>Univ</a:t>
            </a:r>
            <a:r>
              <a:rPr lang="en-US" sz="1200" dirty="0"/>
              <a:t>. of Florida Citrus Research and Education Center</a:t>
            </a:r>
          </a:p>
        </p:txBody>
      </p:sp>
      <p:sp>
        <p:nvSpPr>
          <p:cNvPr id="261129" name="Rectangle 9"/>
          <p:cNvSpPr>
            <a:spLocks noChangeArrowheads="1"/>
          </p:cNvSpPr>
          <p:nvPr/>
        </p:nvSpPr>
        <p:spPr bwMode="auto">
          <a:xfrm>
            <a:off x="381000" y="138113"/>
            <a:ext cx="845820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3600" dirty="0">
                <a:solidFill>
                  <a:srgbClr val="96002E"/>
                </a:solidFill>
                <a:latin typeface="+mj-lt"/>
              </a:rPr>
              <a:t>What can I expect to see in the field?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14313"/>
            <a:ext cx="8686800" cy="10048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Definition: Gravimetric water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267200" cy="4684713"/>
          </a:xfrm>
        </p:spPr>
        <p:txBody>
          <a:bodyPr>
            <a:normAutofit/>
          </a:bodyPr>
          <a:lstStyle/>
          <a:p>
            <a:r>
              <a:rPr lang="en-US" dirty="0" smtClean="0"/>
              <a:t>Gravimetric water content (</a:t>
            </a:r>
            <a:r>
              <a:rPr lang="en-US" i="1" dirty="0" err="1" smtClean="0"/>
              <a:t>w</a:t>
            </a:r>
            <a:r>
              <a:rPr lang="en-US" i="1" dirty="0" smtClean="0"/>
              <a:t>)</a:t>
            </a:r>
            <a:endParaRPr lang="en-US" i="1" dirty="0" smtClean="0">
              <a:latin typeface="Symbol" charset="2"/>
              <a:cs typeface="Symbol" charset="2"/>
            </a:endParaRPr>
          </a:p>
          <a:p>
            <a:endParaRPr lang="en-US" i="1" dirty="0" smtClean="0">
              <a:latin typeface="Symbol" charset="2"/>
              <a:cs typeface="Symbol" charset="2"/>
            </a:endParaRPr>
          </a:p>
          <a:p>
            <a:endParaRPr lang="en-US" i="1" dirty="0" smtClean="0">
              <a:latin typeface="Symbol" charset="2"/>
              <a:cs typeface="Symbol" charset="2"/>
            </a:endParaRPr>
          </a:p>
          <a:p>
            <a:pPr lvl="1"/>
            <a:r>
              <a:rPr lang="en-US" dirty="0" err="1" smtClean="0"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– mass </a:t>
            </a:r>
          </a:p>
          <a:p>
            <a:pPr lvl="1"/>
            <a:r>
              <a:rPr lang="en-US" dirty="0" err="1" smtClean="0">
                <a:cs typeface="Symbol" charset="2"/>
              </a:rPr>
              <a:t>w</a:t>
            </a:r>
            <a:r>
              <a:rPr lang="en-US" dirty="0" smtClean="0">
                <a:cs typeface="Symbol" charset="2"/>
              </a:rPr>
              <a:t> – water </a:t>
            </a:r>
          </a:p>
          <a:p>
            <a:pPr lvl="1"/>
            <a:r>
              <a:rPr lang="en-US" dirty="0" err="1" smtClean="0"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 – dry solids</a:t>
            </a:r>
            <a:endParaRPr lang="en-US" dirty="0">
              <a:cs typeface="Symbol" charset="2"/>
            </a:endParaRPr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1447800" y="2667000"/>
          <a:ext cx="1211262" cy="969963"/>
        </p:xfrm>
        <a:graphic>
          <a:graphicData uri="http://schemas.openxmlformats.org/presentationml/2006/ole">
            <p:oleObj spid="_x0000_s105474" name="Equation" r:id="rId3" imgW="508000" imgH="406400" progId="Equation.3">
              <p:embed/>
            </p:oleObj>
          </a:graphicData>
        </a:graphic>
      </p:graphicFrame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800600" y="2971800"/>
            <a:ext cx="1115910" cy="1738338"/>
          </a:xfrm>
          <a:prstGeom prst="can">
            <a:avLst>
              <a:gd name="adj" fmla="val 19029"/>
            </a:avLst>
          </a:prstGeom>
          <a:gradFill rotWithShape="0">
            <a:gsLst>
              <a:gs pos="0">
                <a:srgbClr val="281E75"/>
              </a:gs>
              <a:gs pos="50000">
                <a:srgbClr val="5640FC"/>
              </a:gs>
              <a:gs pos="100000">
                <a:srgbClr val="281E75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" name="AutoShape 5" descr="Sand"/>
          <p:cNvSpPr>
            <a:spLocks noChangeArrowheads="1"/>
          </p:cNvSpPr>
          <p:nvPr/>
        </p:nvSpPr>
        <p:spPr bwMode="auto">
          <a:xfrm>
            <a:off x="7428609" y="2935303"/>
            <a:ext cx="1240729" cy="1727171"/>
          </a:xfrm>
          <a:prstGeom prst="cube">
            <a:avLst>
              <a:gd name="adj" fmla="val 1141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7" name="Picture 6" descr="pcs_popular_1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981200"/>
            <a:ext cx="4487863" cy="330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38113"/>
            <a:ext cx="7915275" cy="976312"/>
          </a:xfrm>
        </p:spPr>
        <p:txBody>
          <a:bodyPr/>
          <a:lstStyle/>
          <a:p>
            <a:pPr eaLnBrk="1" hangingPunct="1"/>
            <a:r>
              <a:rPr lang="en-US" sz="3200" smtClean="0"/>
              <a:t>Volumetric vs. Gravimetric Water Content</a:t>
            </a:r>
          </a:p>
        </p:txBody>
      </p:sp>
      <p:sp>
        <p:nvSpPr>
          <p:cNvPr id="7171" name="Rectangle 16"/>
          <p:cNvSpPr>
            <a:spLocks noGrp="1" noChangeArrowheads="1"/>
          </p:cNvSpPr>
          <p:nvPr>
            <p:ph type="body" sz="half" idx="2"/>
          </p:nvPr>
        </p:nvSpPr>
        <p:spPr>
          <a:xfrm>
            <a:off x="1295400" y="4562475"/>
            <a:ext cx="7086600" cy="1914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i="1" dirty="0" smtClean="0"/>
              <a:t>Two important notes:</a:t>
            </a:r>
          </a:p>
          <a:p>
            <a:pPr marL="857250" lvl="1" indent="-457200" eaLnBrk="1" hangingPunct="1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i="1" dirty="0" smtClean="0"/>
              <a:t>In situ </a:t>
            </a:r>
            <a:r>
              <a:rPr lang="en-US" sz="2000" dirty="0" smtClean="0"/>
              <a:t>field measurement methods can only measure volumetric water content</a:t>
            </a:r>
          </a:p>
          <a:p>
            <a:pPr marL="857250" lvl="1" indent="-457200" eaLnBrk="1" hangingPunct="1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You must take soil cores of known volume in the field to measure VWC from gravimetric method</a:t>
            </a:r>
            <a:endParaRPr lang="en-US" sz="1600" dirty="0" smtClean="0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133350" y="1504950"/>
            <a:ext cx="30670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dirty="0"/>
              <a:t>Volumetric Water Content (VWC)</a:t>
            </a:r>
            <a:endParaRPr lang="en-US" sz="2800" dirty="0" smtClean="0"/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/>
              <a:t>Water </a:t>
            </a:r>
            <a:r>
              <a:rPr lang="en-US" sz="2400" dirty="0"/>
              <a:t>volume per unit total </a:t>
            </a:r>
            <a:r>
              <a:rPr lang="en-US" sz="2400" dirty="0" smtClean="0"/>
              <a:t>volum</a:t>
            </a:r>
            <a:r>
              <a:rPr lang="en-US" sz="2400" i="1" dirty="0" smtClean="0"/>
              <a:t>e</a:t>
            </a:r>
            <a:endParaRPr lang="en-US" sz="2400" i="1" dirty="0"/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5791200" y="1485900"/>
            <a:ext cx="29527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800" dirty="0"/>
              <a:t>Gravimetric Water Content (GWC)</a:t>
            </a:r>
            <a:endParaRPr lang="en-US" sz="2800" dirty="0" smtClean="0"/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/>
              <a:t>Water </a:t>
            </a:r>
            <a:r>
              <a:rPr lang="en-US" sz="2400" dirty="0"/>
              <a:t>weight per unit dry soil weight</a:t>
            </a:r>
          </a:p>
        </p:txBody>
      </p:sp>
      <p:sp>
        <p:nvSpPr>
          <p:cNvPr id="18" name="Left-Right Arrow 17"/>
          <p:cNvSpPr/>
          <p:nvPr/>
        </p:nvSpPr>
        <p:spPr bwMode="auto">
          <a:xfrm>
            <a:off x="2895600" y="1905000"/>
            <a:ext cx="3276600" cy="990600"/>
          </a:xfrm>
          <a:prstGeom prst="leftRightArrow">
            <a:avLst/>
          </a:prstGeom>
          <a:solidFill>
            <a:srgbClr val="97033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Soil bulk </a:t>
            </a:r>
            <a:r>
              <a:rPr lang="en-US" sz="2400" dirty="0" smtClean="0"/>
              <a:t>Density,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/>
              <a:t>b</a:t>
            </a: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505200" y="3276600"/>
          <a:ext cx="1762125" cy="1311275"/>
        </p:xfrm>
        <a:graphic>
          <a:graphicData uri="http://schemas.openxmlformats.org/presentationml/2006/ole">
            <p:oleObj spid="_x0000_s28674" name="Equation" r:id="rId4" imgW="546100" imgH="40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0" y="-762000"/>
          <a:ext cx="9144000" cy="6324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 l="15385" t="14769" r="19231" b="16308"/>
          <a:stretch>
            <a:fillRect/>
          </a:stretch>
        </p:blipFill>
        <p:spPr>
          <a:xfrm>
            <a:off x="762000" y="2590800"/>
            <a:ext cx="1017814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113"/>
            <a:ext cx="8534400" cy="9763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dirty="0" smtClean="0"/>
              <a:t>Direct Water Content: Gravimetric (</a:t>
            </a:r>
            <a:r>
              <a:rPr lang="en-US" sz="3200" i="1" dirty="0" err="1" smtClean="0"/>
              <a:t>w</a:t>
            </a:r>
            <a:r>
              <a:rPr lang="en-US" sz="3200" dirty="0" smtClean="0"/>
              <a:t>) Technique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0"/>
            <a:ext cx="8497888" cy="15240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Generate volumetric water content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/>
              <a:t>Same as gravimetric except soil is sampled with known volume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Calibration instructions:</a:t>
            </a:r>
          </a:p>
          <a:p>
            <a:pPr lvl="2"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000" dirty="0" smtClean="0"/>
              <a:t> www.decagon.com/appnotes/CalibratingECH2OSoilMoistureProbes.pdf</a:t>
            </a:r>
          </a:p>
          <a:p>
            <a:pPr lvl="1" eaLnBrk="1" hangingPunct="1">
              <a:lnSpc>
                <a:spcPct val="90000"/>
              </a:lnSpc>
            </a:pPr>
            <a:endParaRPr lang="en-US" sz="22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 l="21073" t="7609" r="25739"/>
          <a:stretch>
            <a:fillRect/>
          </a:stretch>
        </p:blipFill>
        <p:spPr>
          <a:xfrm>
            <a:off x="2710927" y="2971800"/>
            <a:ext cx="1175273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3200400"/>
            <a:ext cx="1447800" cy="1771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rcRect l="21073" t="7609" r="25739"/>
          <a:stretch>
            <a:fillRect/>
          </a:stretch>
        </p:blipFill>
        <p:spPr>
          <a:xfrm>
            <a:off x="7010400" y="3657600"/>
            <a:ext cx="1269402" cy="189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Direct Water Content Measurements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Advantages</a:t>
            </a:r>
          </a:p>
          <a:p>
            <a:pPr lvl="1" eaLnBrk="1" hangingPunct="1"/>
            <a:r>
              <a:rPr lang="en-US" sz="2400" dirty="0" smtClean="0"/>
              <a:t>Simple </a:t>
            </a:r>
          </a:p>
          <a:p>
            <a:pPr lvl="1" eaLnBrk="1" hangingPunct="1"/>
            <a:r>
              <a:rPr lang="en-US" sz="2400" dirty="0" smtClean="0"/>
              <a:t>Direct measurement</a:t>
            </a:r>
          </a:p>
          <a:p>
            <a:pPr lvl="1" eaLnBrk="1" hangingPunct="1"/>
            <a:r>
              <a:rPr lang="en-US" sz="2400" dirty="0" smtClean="0"/>
              <a:t>Can be inexpensive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Disadvantages</a:t>
            </a:r>
          </a:p>
          <a:p>
            <a:pPr lvl="1" eaLnBrk="1" hangingPunct="1"/>
            <a:r>
              <a:rPr lang="en-US" sz="2400" dirty="0" smtClean="0"/>
              <a:t>Destructive </a:t>
            </a:r>
          </a:p>
          <a:p>
            <a:pPr lvl="2" eaLnBrk="1" hangingPunct="1"/>
            <a:r>
              <a:rPr lang="en-US" sz="2000" dirty="0" smtClean="0"/>
              <a:t>does not account for temporal variability</a:t>
            </a:r>
          </a:p>
          <a:p>
            <a:pPr lvl="1" eaLnBrk="1" hangingPunct="1"/>
            <a:r>
              <a:rPr lang="en-US" sz="2400" dirty="0" smtClean="0"/>
              <a:t>Time consuming</a:t>
            </a:r>
          </a:p>
          <a:p>
            <a:pPr lvl="1" eaLnBrk="1" hangingPunct="1"/>
            <a:r>
              <a:rPr lang="en-US" sz="2400" dirty="0" smtClean="0"/>
              <a:t>Requires precision balance &amp; oven</a:t>
            </a:r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Instruments for Measuring </a:t>
            </a:r>
            <a:r>
              <a:rPr lang="en-US" sz="3200" i="1" smtClean="0"/>
              <a:t>in situ</a:t>
            </a:r>
            <a:r>
              <a:rPr lang="en-US" sz="3200" smtClean="0"/>
              <a:t> Water Content (indirect)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Neutron thermalization</a:t>
            </a:r>
          </a:p>
          <a:p>
            <a:pPr lvl="1" eaLnBrk="1" hangingPunct="1"/>
            <a:r>
              <a:rPr lang="en-US" smtClean="0"/>
              <a:t>Neutron probes</a:t>
            </a:r>
          </a:p>
          <a:p>
            <a:pPr eaLnBrk="1" hangingPunct="1"/>
            <a:r>
              <a:rPr lang="en-US" smtClean="0"/>
              <a:t>Dual needle heat pulse probe</a:t>
            </a:r>
          </a:p>
          <a:p>
            <a:pPr eaLnBrk="1" hangingPunct="1"/>
            <a:r>
              <a:rPr lang="en-US" smtClean="0"/>
              <a:t>Dielectric measurement</a:t>
            </a:r>
          </a:p>
          <a:p>
            <a:pPr lvl="1" eaLnBrk="1" hangingPunct="1"/>
            <a:r>
              <a:rPr lang="en-US" smtClean="0"/>
              <a:t>Capacitance/Frequency Domain Reflectometery (FDR)</a:t>
            </a:r>
          </a:p>
          <a:p>
            <a:pPr lvl="1" eaLnBrk="1" hangingPunct="1"/>
            <a:r>
              <a:rPr lang="en-US" smtClean="0"/>
              <a:t>Time Domain Reflectometry (TDR)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lcani Center Seminar 2008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Volcani Center Seminar 2008</Template>
  <TotalTime>5473</TotalTime>
  <Words>2364</Words>
  <Application>Microsoft Macintosh PowerPoint</Application>
  <PresentationFormat>On-screen Show (4:3)</PresentationFormat>
  <Paragraphs>489</Paragraphs>
  <Slides>43</Slides>
  <Notes>38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Volcani Center Seminar 2008</vt:lpstr>
      <vt:lpstr>Equation</vt:lpstr>
      <vt:lpstr>Water Content Measurement Methods and Field Applications</vt:lpstr>
      <vt:lpstr>Outline</vt:lpstr>
      <vt:lpstr>Measurement Techniques</vt:lpstr>
      <vt:lpstr>Definition: Volumetric Water Content</vt:lpstr>
      <vt:lpstr>Definition: Gravimetric water content</vt:lpstr>
      <vt:lpstr>Volumetric vs. Gravimetric Water Content</vt:lpstr>
      <vt:lpstr>Direct Water Content: Gravimetric (w) Technique</vt:lpstr>
      <vt:lpstr>Direct Water Content Measurements</vt:lpstr>
      <vt:lpstr>Instruments for Measuring in situ Water Content (indirect)</vt:lpstr>
      <vt:lpstr>Neutron Thermalization Probe: How They Work</vt:lpstr>
      <vt:lpstr>Neutron Thermalization Probe: Installation and Calibration</vt:lpstr>
      <vt:lpstr>Neutron Probe Measurements</vt:lpstr>
      <vt:lpstr>Neutron Thermalization Probe</vt:lpstr>
      <vt:lpstr>Dual Needle Heat Pulse (DNHP) Technique</vt:lpstr>
      <vt:lpstr>Dual Needle Heat Pulse Technique</vt:lpstr>
      <vt:lpstr>Dual Needle Heat Pulse Technique</vt:lpstr>
      <vt:lpstr>Dielectric Theory: How it works </vt:lpstr>
      <vt:lpstr>Dielectric Mixing Model: FYI</vt:lpstr>
      <vt:lpstr>Volumetric Water Content and Dielectric Permittivity</vt:lpstr>
      <vt:lpstr>Dielectric Instruments: Time Domain Reflectometry</vt:lpstr>
      <vt:lpstr>Dielectric Instruments: Time Domain Reflectometry</vt:lpstr>
      <vt:lpstr>Time Domain Reflectometery</vt:lpstr>
      <vt:lpstr>Time Domain Transmission Sensors</vt:lpstr>
      <vt:lpstr>Time Domain Transmission</vt:lpstr>
      <vt:lpstr>Dielectric Instruments: Capacitor/FDR Sensor Basics</vt:lpstr>
      <vt:lpstr>Typical Capacitor</vt:lpstr>
      <vt:lpstr>Example: How Capacitance Sensors Function</vt:lpstr>
      <vt:lpstr>Getting to Water Content</vt:lpstr>
      <vt:lpstr>Capacitance/FDR</vt:lpstr>
      <vt:lpstr>Sensor Installation</vt:lpstr>
      <vt:lpstr>Permanent Installation</vt:lpstr>
      <vt:lpstr>Sensor Installation</vt:lpstr>
      <vt:lpstr>Question:  What Technique is Best for My Research?</vt:lpstr>
      <vt:lpstr>Examples: Applying Techniques to Field Measurement</vt:lpstr>
      <vt:lpstr>Examples: Applying Techniques to Field Measurement</vt:lpstr>
      <vt:lpstr>Examples: Applying Techniques to Field Measurement</vt:lpstr>
      <vt:lpstr>Examples: Applying Techniques to Field Measurement</vt:lpstr>
      <vt:lpstr>Conclusion</vt:lpstr>
      <vt:lpstr>Which Measurement Technique is Best? Comparison Chart</vt:lpstr>
      <vt:lpstr>Which Measurement Technique is Best? Comparison Chart</vt:lpstr>
      <vt:lpstr>Appendix: Real and Imaginary Dielectric</vt:lpstr>
      <vt:lpstr>Applications</vt:lpstr>
      <vt:lpstr>Slide 43</vt:lpstr>
    </vt:vector>
  </TitlesOfParts>
  <Company>Decagon Devices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Content Measurement Methods and Field Applications</dc:title>
  <dc:creator>Colin S. Campbell</dc:creator>
  <cp:lastModifiedBy>Colin Campbell</cp:lastModifiedBy>
  <cp:revision>39</cp:revision>
  <cp:lastPrinted>2010-03-25T18:35:04Z</cp:lastPrinted>
  <dcterms:created xsi:type="dcterms:W3CDTF">2010-03-25T18:34:07Z</dcterms:created>
  <dcterms:modified xsi:type="dcterms:W3CDTF">2010-03-25T18:40:35Z</dcterms:modified>
</cp:coreProperties>
</file>