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5"/>
  </p:notesMasterIdLst>
  <p:sldIdLst>
    <p:sldId id="314" r:id="rId2"/>
    <p:sldId id="384" r:id="rId3"/>
    <p:sldId id="317" r:id="rId4"/>
    <p:sldId id="361" r:id="rId5"/>
    <p:sldId id="363" r:id="rId6"/>
    <p:sldId id="318" r:id="rId7"/>
    <p:sldId id="364" r:id="rId8"/>
    <p:sldId id="407" r:id="rId9"/>
    <p:sldId id="321" r:id="rId10"/>
    <p:sldId id="320" r:id="rId11"/>
    <p:sldId id="405" r:id="rId12"/>
    <p:sldId id="397" r:id="rId13"/>
    <p:sldId id="398" r:id="rId14"/>
    <p:sldId id="399" r:id="rId15"/>
    <p:sldId id="322" r:id="rId16"/>
    <p:sldId id="408" r:id="rId17"/>
    <p:sldId id="323" r:id="rId18"/>
    <p:sldId id="365" r:id="rId19"/>
    <p:sldId id="366" r:id="rId20"/>
    <p:sldId id="324" r:id="rId21"/>
    <p:sldId id="396" r:id="rId22"/>
    <p:sldId id="409" r:id="rId23"/>
    <p:sldId id="325" r:id="rId24"/>
    <p:sldId id="327" r:id="rId25"/>
    <p:sldId id="401" r:id="rId26"/>
    <p:sldId id="402" r:id="rId27"/>
    <p:sldId id="393" r:id="rId28"/>
    <p:sldId id="334" r:id="rId29"/>
    <p:sldId id="337" r:id="rId30"/>
    <p:sldId id="394" r:id="rId31"/>
    <p:sldId id="340" r:id="rId32"/>
    <p:sldId id="341" r:id="rId33"/>
    <p:sldId id="342" r:id="rId34"/>
    <p:sldId id="345" r:id="rId35"/>
    <p:sldId id="372" r:id="rId36"/>
    <p:sldId id="369" r:id="rId37"/>
    <p:sldId id="370" r:id="rId38"/>
    <p:sldId id="371" r:id="rId39"/>
    <p:sldId id="373" r:id="rId40"/>
    <p:sldId id="410" r:id="rId41"/>
    <p:sldId id="331" r:id="rId42"/>
    <p:sldId id="374" r:id="rId43"/>
    <p:sldId id="375" r:id="rId44"/>
    <p:sldId id="377" r:id="rId45"/>
    <p:sldId id="376" r:id="rId46"/>
    <p:sldId id="378" r:id="rId47"/>
    <p:sldId id="391" r:id="rId48"/>
    <p:sldId id="379" r:id="rId49"/>
    <p:sldId id="382" r:id="rId50"/>
    <p:sldId id="395" r:id="rId51"/>
    <p:sldId id="389" r:id="rId52"/>
    <p:sldId id="403" r:id="rId53"/>
    <p:sldId id="404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6002E"/>
    <a:srgbClr val="0000FF"/>
    <a:srgbClr val="00644A"/>
    <a:srgbClr val="B69C2E"/>
    <a:srgbClr val="9900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1" autoAdjust="0"/>
    <p:restoredTop sz="93525" autoAdjust="0"/>
  </p:normalViewPr>
  <p:slideViewPr>
    <p:cSldViewPr>
      <p:cViewPr varScale="1">
        <p:scale>
          <a:sx n="85" d="100"/>
          <a:sy n="85" d="100"/>
        </p:scale>
        <p:origin x="-9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oug\My%20Documents\Tools%20and%20converters\Topp%20eq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Topp</a:t>
            </a:r>
            <a:r>
              <a:rPr lang="en-US" dirty="0"/>
              <a:t> eqn.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Topp VWC</c:v>
                </c:pt>
              </c:strCache>
            </c:strRef>
          </c:tx>
          <c:spPr>
            <a:ln w="28575">
              <a:noFill/>
            </a:ln>
          </c:spPr>
          <c:trendline>
            <c:trendlineType val="poly"/>
            <c:order val="3"/>
            <c:dispEq val="1"/>
            <c:trendlineLbl>
              <c:layout>
                <c:manualLayout>
                  <c:x val="-0.16179079820904702"/>
                  <c:y val="-3.6464858559346808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100" baseline="0"/>
                      <a:t>y = 4.30E-06x</a:t>
                    </a:r>
                    <a:r>
                      <a:rPr lang="en-US" sz="1100" baseline="30000"/>
                      <a:t>3</a:t>
                    </a:r>
                    <a:r>
                      <a:rPr lang="en-US" sz="1100" baseline="0"/>
                      <a:t> - 5.50E-04x</a:t>
                    </a:r>
                    <a:r>
                      <a:rPr lang="en-US" sz="1100" baseline="30000"/>
                      <a:t>2</a:t>
                    </a:r>
                    <a:r>
                      <a:rPr lang="en-US" sz="1100" baseline="0"/>
                      <a:t> + 2.92E-02x - 5.30E-02</a:t>
                    </a:r>
                    <a:endParaRPr lang="en-US" sz="1100"/>
                  </a:p>
                </c:rich>
              </c:tx>
              <c:numFmt formatCode="0.00E+00" sourceLinked="0"/>
            </c:trendlineLbl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xVal>
          <c:yVal>
            <c:numRef>
              <c:f>Sheet1!$B$2:$B$9</c:f>
              <c:numCache>
                <c:formatCode>0.000</c:formatCode>
                <c:ptCount val="8"/>
                <c:pt idx="0">
                  <c:v>7.9787500000000317E-2</c:v>
                </c:pt>
                <c:pt idx="1">
                  <c:v>0.18830000000000002</c:v>
                </c:pt>
                <c:pt idx="2">
                  <c:v>0.27576250000000002</c:v>
                </c:pt>
                <c:pt idx="3">
                  <c:v>0.3454000000000011</c:v>
                </c:pt>
                <c:pt idx="4">
                  <c:v>0.4004375</c:v>
                </c:pt>
                <c:pt idx="5">
                  <c:v>0.44410000000000005</c:v>
                </c:pt>
                <c:pt idx="6">
                  <c:v>0.47961250000000105</c:v>
                </c:pt>
                <c:pt idx="7">
                  <c:v>0.51019999999999999</c:v>
                </c:pt>
              </c:numCache>
            </c:numRef>
          </c:yVal>
        </c:ser>
        <c:dLbls/>
        <c:axId val="58051968"/>
        <c:axId val="58164736"/>
      </c:scatterChart>
      <c:valAx>
        <c:axId val="58051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Dielectric</a:t>
                </a:r>
                <a:r>
                  <a:rPr lang="en-US" dirty="0"/>
                  <a:t> </a:t>
                </a:r>
                <a:r>
                  <a:rPr lang="en-US" sz="1600" dirty="0"/>
                  <a:t>permittivity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8164736"/>
        <c:crosses val="autoZero"/>
        <c:crossBetween val="midCat"/>
      </c:valAx>
      <c:valAx>
        <c:axId val="581647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Volumetric water content</a:t>
                </a:r>
              </a:p>
            </c:rich>
          </c:tx>
          <c:layout>
            <c:manualLayout>
              <c:xMode val="edge"/>
              <c:yMode val="edge"/>
              <c:x val="2.0418717191601005E-2"/>
              <c:y val="0.15420368444510504"/>
            </c:manualLayout>
          </c:layout>
        </c:title>
        <c:numFmt formatCode="0.00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805196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400"/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2F7B81-2C4F-47A0-A96A-8DFBC919E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187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ADD51-A169-4372-AFFA-0DFA177B53D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78091-3C27-4871-B405-5A7966455E0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21CBF-F639-4177-84AD-5ABDC295049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7582F-CB3F-4B18-A548-340CBF6673B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D4E6B-C8CB-4A32-A2D0-98538946C18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239E6-7C1A-4279-A388-88D0F08745F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D7D90-A38A-4A3A-A981-C807B1412A9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A0DB6-7ED5-4D18-8044-6B60C75E6FE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A0DB6-7ED5-4D18-8044-6B60C75E6FE0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A0DB6-7ED5-4D18-8044-6B60C75E6FE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25A5D-D26D-4B83-84E2-F2CCEACF1AF3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6D91E-2588-4E3B-ADE3-D4A7D38AA86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5F182-C90F-4C2F-8F9E-4C1A4E49A44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DC9C8-DADA-4C6B-9049-6F3FFA9AD2E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5F182-C90F-4C2F-8F9E-4C1A4E49A44F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C7586-137A-4A3F-A832-26537277FF50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B04AE-48BF-4599-9528-D58CA846372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72BF5-6125-4BD3-BBA4-312D0F487529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2D602-7F79-4158-B3C4-E21F49C464E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ED8A7-50B6-4A05-8BB8-201BDD52882C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36EFA-0C29-4503-926E-057AF649BF7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ADEFE-6056-46BF-AC72-22CAC59C79A3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3F4C1-25E9-4B03-83B3-C3BCA6A991D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D9B87-1819-4B04-BEF3-31BAD36C1ECC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9A116-5532-413C-99FF-0E24740F816B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3EB46-11BB-4069-8E55-FDC927F6F6D7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0B321-222A-48F9-9347-96E96A9E3901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ED952-C3F0-4A83-8789-4F986768B5CF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65F8B-90E7-46BD-9FD7-81986FB2BA03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54175-8E7A-411A-964A-1833D0DC5C1A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F7B81-2C4F-47A0-A96A-8DFBC919EEE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7A5BA-DF17-48E9-A89C-3B7FC6E019F6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D8C95-36D2-4728-AC16-326041916CC6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EFB0E-7E33-4208-BEC6-0AA66B52AA8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8836D-8035-42CF-9CA8-0B282DAF3B83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CD141-2CA8-4014-9E65-124D8C110F5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2520F-2713-4BE3-9FCD-DEDF89785CB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47BB3-0F6E-419F-92F7-F34B012BCD7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2F40F-F746-4BAF-A1F5-240F476132E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5D868-BD15-4664-8CB8-E1D17E9708B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6002E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lumMod val="50000"/>
                    <a:lumOff val="50000"/>
                  </a:schemeClr>
                </a:gs>
                <a:gs pos="100000">
                  <a:srgbClr val="99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14" name="Picture 14" descr="newlogotran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096000"/>
            <a:ext cx="1905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SPhysicsheader.gif"/>
          <p:cNvPicPr>
            <a:picLocks noChangeAspect="1"/>
          </p:cNvPicPr>
          <p:nvPr userDrawn="1"/>
        </p:nvPicPr>
        <p:blipFill>
          <a:blip r:embed="rId3" cstate="print"/>
          <a:srcRect r="74127"/>
          <a:stretch>
            <a:fillRect/>
          </a:stretch>
        </p:blipFill>
        <p:spPr bwMode="auto">
          <a:xfrm>
            <a:off x="0" y="5848350"/>
            <a:ext cx="1552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35533-EE9C-4D38-854E-E59D954D80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8F47-B956-45A0-9D34-893D084AC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A9A8F-0366-4911-8020-49D927BA7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CC4ED-AF0B-4262-87FA-05ACE01D9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338F8-C6C0-47EB-BAB0-8BD7C5793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86775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6263" indent="-576263">
              <a:defRPr/>
            </a:lvl1pPr>
            <a:lvl2pPr marL="914400" indent="-457200">
              <a:defRPr/>
            </a:lvl2pPr>
            <a:lvl3pPr marL="1371600" indent="-457200">
              <a:defRPr/>
            </a:lvl3pPr>
            <a:lvl4pPr marL="1828800" indent="-457200">
              <a:tabLst>
                <a:tab pos="1828800" algn="l"/>
              </a:tabLst>
              <a:defRPr/>
            </a:lvl4pPr>
            <a:lvl5pPr marL="2286000" indent="-4572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26C2-FD4C-4856-AEF2-35136EFEB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A814F-11D0-4674-9977-5375EB685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EF221-C363-4BA3-9031-8531FC86D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63BF-6897-4E6B-901B-460078D0E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220C7-350B-4B76-B315-30AF6393B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C604-5CA6-45D5-A297-4DA6ABAB9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D3661-53AC-40A5-9A38-469C04AC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423B-35A9-476F-B746-EE91DD55C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ChangeArrowheads="1"/>
          </p:cNvSpPr>
          <p:nvPr/>
        </p:nvSpPr>
        <p:spPr bwMode="gray">
          <a:xfrm>
            <a:off x="381000" y="1295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4313"/>
            <a:ext cx="84867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97888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128" name="Picture 14" descr="newlogotran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6239066"/>
            <a:ext cx="1676400" cy="49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Rectangle 16"/>
          <p:cNvSpPr>
            <a:spLocks noChangeArrowheads="1"/>
          </p:cNvSpPr>
          <p:nvPr/>
        </p:nvSpPr>
        <p:spPr bwMode="gray">
          <a:xfrm>
            <a:off x="52388" y="6343650"/>
            <a:ext cx="6802437" cy="746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pic>
        <p:nvPicPr>
          <p:cNvPr id="5130" name="Picture 20" descr="SPhysicsheader.gif"/>
          <p:cNvPicPr>
            <a:picLocks noChangeAspect="1"/>
          </p:cNvPicPr>
          <p:nvPr userDrawn="1"/>
        </p:nvPicPr>
        <p:blipFill>
          <a:blip r:embed="rId16" cstate="print"/>
          <a:srcRect r="74127"/>
          <a:stretch>
            <a:fillRect/>
          </a:stretch>
        </p:blipFill>
        <p:spPr bwMode="auto">
          <a:xfrm>
            <a:off x="152400" y="6096000"/>
            <a:ext cx="11717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B9E35533-EE9C-4D38-854E-E59D954D80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Excel_Worksheet3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Office_Excel_Worksheet4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Excel_Worksheet5.xls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jpeg"/><Relationship Id="rId4" Type="http://schemas.openxmlformats.org/officeDocument/2006/relationships/package" Target="../embeddings/Microsoft_Office_Excel_Worksheet6.xls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Why does my soil moisture sensor read negative? </a:t>
            </a:r>
            <a:br>
              <a:rPr lang="en-US" sz="3600" dirty="0" smtClean="0"/>
            </a:br>
            <a:r>
              <a:rPr lang="en-US" sz="2400" dirty="0" smtClean="0"/>
              <a:t>Improving accuracy of dielectric soil moisture sensors</a:t>
            </a:r>
            <a:endParaRPr lang="en-US" sz="3600" dirty="0" smtClean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1905000"/>
          </a:xfrm>
        </p:spPr>
        <p:txBody>
          <a:bodyPr/>
          <a:lstStyle/>
          <a:p>
            <a:r>
              <a:rPr lang="en-US" sz="2000" dirty="0" smtClean="0"/>
              <a:t>Douglas R. </a:t>
            </a:r>
            <a:r>
              <a:rPr lang="en-US" sz="2000" dirty="0" err="1" smtClean="0"/>
              <a:t>Cobos</a:t>
            </a:r>
            <a:r>
              <a:rPr lang="en-US" sz="2000" dirty="0" smtClean="0"/>
              <a:t>, Ph.D.</a:t>
            </a:r>
          </a:p>
          <a:p>
            <a:r>
              <a:rPr lang="en-US" sz="2000" dirty="0" smtClean="0"/>
              <a:t>Decagon Devices and </a:t>
            </a:r>
          </a:p>
          <a:p>
            <a:r>
              <a:rPr lang="en-US" sz="2000" dirty="0" smtClean="0"/>
              <a:t>Washington State University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Accuracy </a:t>
            </a:r>
            <a:r>
              <a:rPr lang="en-US" sz="3200" smtClean="0"/>
              <a:t>(of what measurement?)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4572000" cy="4572000"/>
          </a:xfrm>
        </p:spPr>
        <p:txBody>
          <a:bodyPr/>
          <a:lstStyle/>
          <a:p>
            <a:r>
              <a:rPr lang="en-US" sz="2400" dirty="0" smtClean="0"/>
              <a:t>What does it mean?</a:t>
            </a:r>
          </a:p>
          <a:p>
            <a:pPr lvl="1"/>
            <a:r>
              <a:rPr lang="en-US" sz="2000" dirty="0" smtClean="0"/>
              <a:t>Dielectric permittivity accuracy?</a:t>
            </a:r>
          </a:p>
          <a:p>
            <a:pPr lvl="1"/>
            <a:r>
              <a:rPr lang="en-US" sz="2000" b="1" dirty="0" smtClean="0"/>
              <a:t>VWC</a:t>
            </a:r>
            <a:r>
              <a:rPr lang="en-US" sz="2000" dirty="0" smtClean="0"/>
              <a:t> accuracy  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Questions:</a:t>
            </a:r>
          </a:p>
          <a:p>
            <a:r>
              <a:rPr lang="en-US" sz="2400" dirty="0" smtClean="0"/>
              <a:t>Why might a sensor read a negative VWC?</a:t>
            </a:r>
          </a:p>
          <a:p>
            <a:endParaRPr lang="en-US" sz="2400" dirty="0" smtClean="0"/>
          </a:p>
          <a:p>
            <a:r>
              <a:rPr lang="en-US" sz="2400" dirty="0" smtClean="0"/>
              <a:t>Can a sensor really have 2% VWC accuracy for all soils? </a:t>
            </a: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447800"/>
            <a:ext cx="3302000" cy="4572000"/>
          </a:xfrm>
        </p:spPr>
      </p:pic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5BFA28-C47F-40E8-AFD9-C0B2665DC94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accuracy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generalized dielectric mixing model</a:t>
            </a:r>
          </a:p>
          <a:p>
            <a:r>
              <a:rPr lang="en-US" dirty="0" smtClean="0"/>
              <a:t>Set default mixing model parameters to realistic values</a:t>
            </a:r>
          </a:p>
          <a:p>
            <a:r>
              <a:rPr lang="en-US" dirty="0" smtClean="0"/>
              <a:t>Vary model parameters over normal values and see how they affect measured VWC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1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86775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Generalized dielectric mixing model</a:t>
            </a:r>
            <a:endParaRPr lang="en-US" sz="3600" dirty="0"/>
          </a:p>
        </p:txBody>
      </p:sp>
      <p:graphicFrame>
        <p:nvGraphicFramePr>
          <p:cNvPr id="2050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479031"/>
              </p:ext>
            </p:extLst>
          </p:nvPr>
        </p:nvGraphicFramePr>
        <p:xfrm>
          <a:off x="2165350" y="1524000"/>
          <a:ext cx="4657725" cy="827088"/>
        </p:xfrm>
        <a:graphic>
          <a:graphicData uri="http://schemas.openxmlformats.org/presentationml/2006/ole">
            <p:oleObj spid="_x0000_s5169" name="Equation" r:id="rId4" imgW="1343880" imgH="228240" progId="Equation.3">
              <p:embed/>
            </p:oleObj>
          </a:graphicData>
        </a:graphic>
      </p:graphicFrame>
      <p:sp>
        <p:nvSpPr>
          <p:cNvPr id="20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9E448C-D06B-4C49-8CAD-D52A0E769D3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304800" y="2819400"/>
            <a:ext cx="8839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i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i="1" dirty="0">
                <a:sym typeface="Symbol" pitchFamily="18" charset="2"/>
              </a:rPr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apparent </a:t>
            </a:r>
            <a:r>
              <a:rPr lang="en-US" sz="2400" dirty="0"/>
              <a:t>dielectric permittivity.</a:t>
            </a:r>
          </a:p>
          <a:p>
            <a:pPr>
              <a:buFont typeface="Arial" charset="0"/>
              <a:buChar char="•"/>
            </a:pPr>
            <a:endParaRPr lang="en-US" sz="1000" dirty="0"/>
          </a:p>
          <a:p>
            <a:pPr>
              <a:buFont typeface="Arial" charset="0"/>
              <a:buChar char="•"/>
            </a:pPr>
            <a:r>
              <a:rPr lang="en-US" sz="2400" i="1" dirty="0"/>
              <a:t> x</a:t>
            </a:r>
            <a:r>
              <a:rPr lang="en-US" sz="2400" dirty="0"/>
              <a:t> is the volume fraction.</a:t>
            </a:r>
          </a:p>
          <a:p>
            <a:pPr>
              <a:buFont typeface="Arial" charset="0"/>
              <a:buChar char="•"/>
            </a:pPr>
            <a:endParaRPr lang="en-US" sz="1000" dirty="0"/>
          </a:p>
          <a:p>
            <a:pPr>
              <a:buFont typeface="Arial" charset="0"/>
              <a:buChar char="•"/>
            </a:pPr>
            <a:r>
              <a:rPr lang="en-US" sz="2400" dirty="0"/>
              <a:t> The subscripts </a:t>
            </a:r>
            <a:r>
              <a:rPr lang="en-US" sz="2400" i="1" dirty="0"/>
              <a:t>b, a, m, </a:t>
            </a:r>
            <a:r>
              <a:rPr lang="en-US" sz="2400" dirty="0"/>
              <a:t>and</a:t>
            </a:r>
            <a:r>
              <a:rPr lang="en-US" sz="2400" i="1" dirty="0"/>
              <a:t> w</a:t>
            </a:r>
            <a:r>
              <a:rPr lang="en-US" sz="2400" dirty="0"/>
              <a:t> refer to bulk, air, mineral and </a:t>
            </a:r>
            <a:r>
              <a:rPr lang="en-US" sz="2400" dirty="0" smtClean="0"/>
              <a:t>water</a:t>
            </a:r>
          </a:p>
          <a:p>
            <a:pPr>
              <a:buFont typeface="Arial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0404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219200"/>
          </a:xfrm>
        </p:spPr>
        <p:txBody>
          <a:bodyPr/>
          <a:lstStyle/>
          <a:p>
            <a:r>
              <a:rPr lang="en-US" sz="3600" dirty="0" smtClean="0"/>
              <a:t>Generalized dielectric mixing model</a:t>
            </a:r>
            <a:br>
              <a:rPr lang="en-US" sz="3600" dirty="0" smtClean="0"/>
            </a:br>
            <a:endParaRPr lang="en-US" sz="3600" dirty="0" smtClean="0"/>
          </a:p>
        </p:txBody>
      </p:sp>
      <p:graphicFrame>
        <p:nvGraphicFramePr>
          <p:cNvPr id="307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4743450" y="3625850"/>
          <a:ext cx="114300" cy="215900"/>
        </p:xfrm>
        <a:graphic>
          <a:graphicData uri="http://schemas.openxmlformats.org/presentationml/2006/ole">
            <p:oleObj spid="_x0000_s6239" name="Equation" r:id="rId4" imgW="113956" imgH="215801" progId="Equation.3">
              <p:embed/>
            </p:oleObj>
          </a:graphicData>
        </a:graphic>
      </p:graphicFrame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4A2035-F324-4865-895D-4A850701CEC5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0886469"/>
              </p:ext>
            </p:extLst>
          </p:nvPr>
        </p:nvGraphicFramePr>
        <p:xfrm>
          <a:off x="2038350" y="4203700"/>
          <a:ext cx="4457700" cy="2084388"/>
        </p:xfrm>
        <a:graphic>
          <a:graphicData uri="http://schemas.openxmlformats.org/presentationml/2006/ole">
            <p:oleObj spid="_x0000_s6240" name="Equation" r:id="rId5" imgW="1343880" imgH="621360" progId="Equation.3">
              <p:embed/>
            </p:oleObj>
          </a:graphicData>
        </a:graphic>
      </p:graphicFrame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609600" y="1447800"/>
            <a:ext cx="8001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By rearranging, we can get an equation relating </a:t>
            </a:r>
            <a:r>
              <a:rPr lang="en-US" sz="2800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2800" dirty="0" smtClean="0"/>
              <a:t> </a:t>
            </a:r>
            <a:r>
              <a:rPr lang="en-US" sz="2800" dirty="0"/>
              <a:t>to: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l-GR" sz="2400" i="1" dirty="0" smtClean="0">
                <a:latin typeface="+mn-lt"/>
              </a:rPr>
              <a:t>ε</a:t>
            </a:r>
            <a:r>
              <a:rPr lang="en-US" sz="2400" i="1" baseline="-25000" dirty="0" smtClean="0">
                <a:latin typeface="+mn-lt"/>
              </a:rPr>
              <a:t>b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Bulk soil permittivity </a:t>
            </a:r>
            <a:r>
              <a:rPr lang="en-US" sz="2400" dirty="0">
                <a:latin typeface="+mn-lt"/>
              </a:rPr>
              <a:t>(sensor accuracy)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l-GR" sz="2400" i="1" dirty="0" smtClean="0">
                <a:latin typeface="+mn-lt"/>
                <a:cs typeface="Times New Roman"/>
              </a:rPr>
              <a:t>ρ</a:t>
            </a:r>
            <a:r>
              <a:rPr lang="en-US" sz="2400" i="1" baseline="-25000" dirty="0" smtClean="0">
                <a:latin typeface="+mn-lt"/>
                <a:cs typeface="Times New Roman"/>
              </a:rPr>
              <a:t>b</a:t>
            </a:r>
            <a:r>
              <a:rPr lang="en-US" sz="2400" dirty="0">
                <a:latin typeface="+mn-lt"/>
                <a:cs typeface="Times New Roman"/>
              </a:rPr>
              <a:t> </a:t>
            </a:r>
            <a:r>
              <a:rPr lang="en-US" sz="2400" dirty="0" smtClean="0">
                <a:latin typeface="+mn-lt"/>
                <a:cs typeface="Times New Roman"/>
              </a:rPr>
              <a:t> </a:t>
            </a:r>
            <a:r>
              <a:rPr lang="en-US" sz="2400" dirty="0" smtClean="0">
                <a:latin typeface="+mn-lt"/>
              </a:rPr>
              <a:t>Bulk </a:t>
            </a:r>
            <a:r>
              <a:rPr lang="en-US" sz="2400" dirty="0">
                <a:latin typeface="+mn-lt"/>
              </a:rPr>
              <a:t>density of soil 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l-GR" sz="2400" i="1" dirty="0" smtClean="0">
                <a:latin typeface="+mn-lt"/>
              </a:rPr>
              <a:t>ε</a:t>
            </a:r>
            <a:r>
              <a:rPr lang="en-US" sz="2400" i="1" baseline="-25000" dirty="0" smtClean="0">
                <a:latin typeface="+mn-lt"/>
              </a:rPr>
              <a:t>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Permittivity </a:t>
            </a:r>
            <a:r>
              <a:rPr lang="en-US" sz="2400" dirty="0">
                <a:latin typeface="+mn-lt"/>
              </a:rPr>
              <a:t>of minerals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l-GR" sz="2400" i="1" dirty="0" smtClean="0">
                <a:latin typeface="+mn-lt"/>
                <a:cs typeface="Times New Roman"/>
              </a:rPr>
              <a:t>ρ</a:t>
            </a:r>
            <a:r>
              <a:rPr lang="en-US" sz="2400" i="1" baseline="-25000" dirty="0" smtClean="0">
                <a:latin typeface="+mn-lt"/>
                <a:cs typeface="Times New Roman"/>
              </a:rPr>
              <a:t>s</a:t>
            </a:r>
            <a:r>
              <a:rPr lang="en-US" sz="2400" dirty="0">
                <a:latin typeface="+mn-lt"/>
                <a:cs typeface="Times New Roman"/>
              </a:rPr>
              <a:t> </a:t>
            </a:r>
            <a:r>
              <a:rPr lang="en-US" sz="2400" dirty="0" smtClean="0">
                <a:latin typeface="+mn-lt"/>
                <a:cs typeface="Times New Roman"/>
              </a:rPr>
              <a:t>  </a:t>
            </a:r>
            <a:r>
              <a:rPr lang="en-US" sz="2400" dirty="0" smtClean="0">
                <a:latin typeface="+mn-lt"/>
              </a:rPr>
              <a:t>Particle </a:t>
            </a:r>
            <a:r>
              <a:rPr lang="en-US" sz="2400" dirty="0">
                <a:latin typeface="+mn-lt"/>
              </a:rPr>
              <a:t>density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l-GR" sz="2400" i="1" dirty="0" smtClean="0">
                <a:latin typeface="+mn-lt"/>
              </a:rPr>
              <a:t>ε</a:t>
            </a:r>
            <a:r>
              <a:rPr lang="en-US" sz="2400" i="1" baseline="-25000" dirty="0" smtClean="0">
                <a:latin typeface="+mn-lt"/>
              </a:rPr>
              <a:t>w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Permittivity </a:t>
            </a:r>
            <a:r>
              <a:rPr lang="en-US" sz="2400" dirty="0">
                <a:latin typeface="+mn-lt"/>
              </a:rPr>
              <a:t>of water</a:t>
            </a:r>
          </a:p>
          <a:p>
            <a:pPr>
              <a:buFont typeface="Arial" charset="0"/>
              <a:buChar char="•"/>
            </a:pPr>
            <a:endParaRPr lang="en-US" sz="3200" dirty="0"/>
          </a:p>
          <a:p>
            <a:endParaRPr lang="en-US" sz="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515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model default parameters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3534223"/>
              </p:ext>
            </p:extLst>
          </p:nvPr>
        </p:nvGraphicFramePr>
        <p:xfrm>
          <a:off x="76199" y="1447800"/>
          <a:ext cx="6291509" cy="3733800"/>
        </p:xfrm>
        <a:graphic>
          <a:graphicData uri="http://schemas.openxmlformats.org/presentationml/2006/ole">
            <p:oleObj spid="_x0000_s7217" name="Worksheet" r:id="rId3" imgW="6996825" imgH="4152381" progId="Excel.Sheet.12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0975397"/>
              </p:ext>
            </p:extLst>
          </p:nvPr>
        </p:nvGraphicFramePr>
        <p:xfrm>
          <a:off x="6358467" y="4108628"/>
          <a:ext cx="2785533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168"/>
                <a:gridCol w="109236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Mixing model parameter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Value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Lucida Grande"/>
                          <a:ea typeface="Lucida Grande"/>
                          <a:cs typeface="Lucida Grande"/>
                        </a:rPr>
                        <a:t>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Lucida Grande"/>
                          <a:ea typeface="Lucida Grande"/>
                          <a:cs typeface="Lucida Grande"/>
                        </a:rPr>
                        <a:t>0.65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air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mineral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78.5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 err="1" smtClean="0">
                          <a:sym typeface="Symbol" pitchFamily="18" charset="2"/>
                        </a:rPr>
                        <a:t>ρ</a:t>
                      </a:r>
                      <a:r>
                        <a:rPr lang="en-US" sz="1400" baseline="-25000" dirty="0" err="1" smtClean="0">
                          <a:sym typeface="Symbol" pitchFamily="18" charset="2"/>
                        </a:rPr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1.4 g/cm</a:t>
                      </a:r>
                      <a:r>
                        <a:rPr lang="en-US" sz="1400" baseline="30000" dirty="0" smtClean="0">
                          <a:sym typeface="Symbol" pitchFamily="18" charset="2"/>
                        </a:rPr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ym typeface="Symbol" pitchFamily="18" charset="2"/>
                        </a:rPr>
                        <a:t>ρ</a:t>
                      </a:r>
                      <a:r>
                        <a:rPr lang="en-US" sz="1400" baseline="-25000" dirty="0" err="1" smtClean="0">
                          <a:sym typeface="Symbol" pitchFamily="18" charset="2"/>
                        </a:rPr>
                        <a:t>mineral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2.65 g/cm</a:t>
                      </a:r>
                      <a:r>
                        <a:rPr lang="en-US" sz="1400" baseline="30000" dirty="0" smtClean="0">
                          <a:sym typeface="Symbol" pitchFamily="18" charset="2"/>
                        </a:rPr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92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affecting VWC accuracy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4114800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en-US" sz="2400" smtClean="0"/>
              <a:t>Sensor’s ability to measure dielectric permittivity accurately (sensor accuracy)</a:t>
            </a:r>
          </a:p>
          <a:p>
            <a:pPr marL="514350" indent="-514350">
              <a:buFont typeface="Wingdings" pitchFamily="2" charset="2"/>
              <a:buNone/>
            </a:pPr>
            <a:endParaRPr lang="en-US" sz="2400" smtClean="0"/>
          </a:p>
          <a:p>
            <a:pPr marL="514350" indent="-514350">
              <a:buFont typeface="Tahoma" pitchFamily="34" charset="0"/>
              <a:buAutoNum type="arabicPeriod" startAt="2"/>
            </a:pPr>
            <a:r>
              <a:rPr lang="en-US" sz="2400" smtClean="0"/>
              <a:t>Relationship between dielectric permittivity and VWC </a:t>
            </a:r>
          </a:p>
          <a:p>
            <a:pPr marL="514350" indent="-514350">
              <a:buFont typeface="Wingdings" pitchFamily="2" charset="2"/>
              <a:buNone/>
            </a:pPr>
            <a:endParaRPr lang="en-US" sz="2400" smtClean="0"/>
          </a:p>
          <a:p>
            <a:pPr marL="514350" indent="-514350">
              <a:buFont typeface="Tahoma" pitchFamily="34" charset="0"/>
              <a:buAutoNum type="arabicPeriod" startAt="3"/>
            </a:pPr>
            <a:r>
              <a:rPr lang="en-US" sz="2400" smtClean="0"/>
              <a:t>Installation quality </a:t>
            </a:r>
          </a:p>
        </p:txBody>
      </p:sp>
      <p:pic>
        <p:nvPicPr>
          <p:cNvPr id="17412" name="Content Placeholder 5" descr="root_system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3950" y="2492375"/>
            <a:ext cx="3749675" cy="2482850"/>
          </a:xfrm>
        </p:spPr>
      </p:pic>
      <p:sp>
        <p:nvSpPr>
          <p:cNvPr id="1741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FB3DA-DE83-4B28-B563-93972C6C735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Outline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46113" y="1295400"/>
            <a:ext cx="8497887" cy="5105400"/>
          </a:xfrm>
        </p:spPr>
        <p:txBody>
          <a:bodyPr/>
          <a:lstStyle/>
          <a:p>
            <a:r>
              <a:rPr lang="en-US" sz="2400" dirty="0" smtClean="0">
                <a:solidFill>
                  <a:srgbClr val="D9D9D9"/>
                </a:solidFill>
              </a:rPr>
              <a:t>Introduction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VWC definition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Direct vs. indirect measurement methods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Dielectric permittivity for measuring VWC</a:t>
            </a:r>
          </a:p>
          <a:p>
            <a:r>
              <a:rPr lang="en-US" sz="2400" dirty="0" smtClean="0">
                <a:solidFill>
                  <a:srgbClr val="D9D9D9"/>
                </a:solidFill>
              </a:rPr>
              <a:t>Accuracy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Definitions and scope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Approach to accuracy analysis (mixing model)</a:t>
            </a:r>
          </a:p>
          <a:p>
            <a:r>
              <a:rPr lang="en-US" sz="2400" dirty="0" smtClean="0"/>
              <a:t>Sensor (dielectric permittivity) accuracy</a:t>
            </a:r>
          </a:p>
          <a:p>
            <a:r>
              <a:rPr lang="en-US" sz="2400" dirty="0" smtClean="0"/>
              <a:t>Converting dielectric permittivity to VWC</a:t>
            </a:r>
          </a:p>
          <a:p>
            <a:r>
              <a:rPr lang="en-US" sz="2400" dirty="0" smtClean="0"/>
              <a:t>Installation quality and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20436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838200"/>
          </a:xfrm>
        </p:spPr>
        <p:txBody>
          <a:bodyPr/>
          <a:lstStyle/>
          <a:p>
            <a:r>
              <a:rPr lang="en-US" dirty="0" smtClean="0"/>
              <a:t>Sensor accuracy</a:t>
            </a:r>
            <a:endParaRPr lang="en-US" sz="4800" dirty="0" smtClean="0"/>
          </a:p>
        </p:txBody>
      </p:sp>
      <p:sp>
        <p:nvSpPr>
          <p:cNvPr id="19459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216900" cy="2590800"/>
          </a:xfrm>
        </p:spPr>
        <p:txBody>
          <a:bodyPr/>
          <a:lstStyle/>
          <a:p>
            <a:r>
              <a:rPr lang="en-US" sz="2400" dirty="0" smtClean="0"/>
              <a:t>Accuracy with which sensor measures </a:t>
            </a:r>
            <a:r>
              <a:rPr lang="en-US" sz="2400" i="1" dirty="0" smtClean="0"/>
              <a:t>dielectric permittivity </a:t>
            </a:r>
          </a:p>
          <a:p>
            <a:endParaRPr lang="en-US" sz="2400" dirty="0" smtClean="0"/>
          </a:p>
          <a:p>
            <a:r>
              <a:rPr lang="en-US" sz="2400" dirty="0" smtClean="0"/>
              <a:t>This is the </a:t>
            </a:r>
            <a:r>
              <a:rPr lang="en-US" sz="2400" b="1" dirty="0" smtClean="0"/>
              <a:t>ONLY</a:t>
            </a:r>
            <a:r>
              <a:rPr lang="en-US" sz="2400" dirty="0" smtClean="0"/>
              <a:t> specification that the sensor manufacturer can give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</p:txBody>
      </p:sp>
      <p:sp>
        <p:nvSpPr>
          <p:cNvPr id="1946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A1742B-43CB-47DD-B49D-A9EE93E5F2A2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5" name="Picture 13" descr="hse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0219"/>
            <a:ext cx="1905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echo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562601"/>
            <a:ext cx="1697148" cy="127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s6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315200" y="3810000"/>
            <a:ext cx="1581150" cy="1516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5537200"/>
            <a:ext cx="1638461" cy="1320800"/>
          </a:xfrm>
          <a:prstGeom prst="rect">
            <a:avLst/>
          </a:prstGeom>
        </p:spPr>
      </p:pic>
      <p:pic>
        <p:nvPicPr>
          <p:cNvPr id="10" name="Picture 16" descr="envirosm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81261">
            <a:off x="1184841" y="3267011"/>
            <a:ext cx="602503" cy="265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5TEtran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73743">
            <a:off x="2664572" y="4097126"/>
            <a:ext cx="1947351" cy="1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rcRect t="19403" b="26866"/>
          <a:stretch>
            <a:fillRect/>
          </a:stretch>
        </p:blipFill>
        <p:spPr>
          <a:xfrm>
            <a:off x="5029200" y="3657600"/>
            <a:ext cx="2269067" cy="1219200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5293064"/>
            <a:ext cx="155733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ec5 cutout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521200"/>
            <a:ext cx="156051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Content Placeholder 3" descr="ec5 cutout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535488"/>
            <a:ext cx="1676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Sensor accuracy: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Sensor-sensor repeatability</a:t>
            </a:r>
            <a:endParaRPr lang="en-US" sz="3600" dirty="0"/>
          </a:p>
        </p:txBody>
      </p:sp>
      <p:pic>
        <p:nvPicPr>
          <p:cNvPr id="20485" name="Content Placeholder 3" descr="ec5 cutout.tif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" y="4567238"/>
            <a:ext cx="1465263" cy="1281112"/>
          </a:xfrm>
        </p:spPr>
      </p:pic>
      <p:sp>
        <p:nvSpPr>
          <p:cNvPr id="20486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16900" cy="3124200"/>
          </a:xfrm>
        </p:spPr>
        <p:txBody>
          <a:bodyPr/>
          <a:lstStyle/>
          <a:p>
            <a:r>
              <a:rPr lang="en-US" sz="2400" dirty="0" smtClean="0"/>
              <a:t>Manufacturer must control processes so that all sensors read the same</a:t>
            </a:r>
          </a:p>
          <a:p>
            <a:pPr lvl="1"/>
            <a:r>
              <a:rPr lang="en-US" sz="2000" dirty="0" smtClean="0"/>
              <a:t>EC-5, 10HS</a:t>
            </a:r>
          </a:p>
          <a:p>
            <a:r>
              <a:rPr lang="en-US" sz="2400" dirty="0" smtClean="0"/>
              <a:t>Some sensors are calibrated against dielectric permittivity standards to improve repeatability</a:t>
            </a:r>
          </a:p>
          <a:p>
            <a:pPr lvl="1"/>
            <a:r>
              <a:rPr lang="en-US" sz="2000" dirty="0" smtClean="0"/>
              <a:t> Calibration drives up cost</a:t>
            </a:r>
          </a:p>
          <a:p>
            <a:pPr lvl="1"/>
            <a:r>
              <a:rPr lang="en-US" sz="2000" dirty="0" smtClean="0"/>
              <a:t>5TE, 5TM, GS3, RS3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</p:txBody>
      </p:sp>
      <p:sp>
        <p:nvSpPr>
          <p:cNvPr id="204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A1F6A-756A-4895-B241-A166414FD4A8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0488" name="Content Placeholder 3" descr="ec5 cutout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491038"/>
            <a:ext cx="167163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01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Sensor Accuracy: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Electrical conductivity (salt) effects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114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/>
              <a:t>Depends on the ability of the sensor to separate real (capacitive) and imaginary (conductive) components of dielectric permittivity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Low frequency sensors, such as the discontinued EC-10 and EC-20 (5 MHz) have high sensitivity to salts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With new higher frequency sensors (70-100 MHz), effects are small except in saline soils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C5E2C6-3D6F-427E-A44D-CA8851FF0E6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Outline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46113" y="1295400"/>
            <a:ext cx="8497887" cy="5105400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pPr lvl="1"/>
            <a:r>
              <a:rPr lang="en-US" sz="1800" dirty="0" smtClean="0"/>
              <a:t>VWC definition</a:t>
            </a:r>
          </a:p>
          <a:p>
            <a:pPr lvl="1"/>
            <a:r>
              <a:rPr lang="en-US" sz="1800" dirty="0" smtClean="0"/>
              <a:t>Direct vs. indirect measurement methods</a:t>
            </a:r>
          </a:p>
          <a:p>
            <a:pPr lvl="1"/>
            <a:r>
              <a:rPr lang="en-US" sz="1800" dirty="0" smtClean="0"/>
              <a:t>Dielectric permittivity for measuring VWC</a:t>
            </a:r>
          </a:p>
          <a:p>
            <a:r>
              <a:rPr lang="en-US" sz="2400" dirty="0" smtClean="0"/>
              <a:t>Accuracy</a:t>
            </a:r>
          </a:p>
          <a:p>
            <a:pPr lvl="1"/>
            <a:r>
              <a:rPr lang="en-US" sz="1800" dirty="0" smtClean="0"/>
              <a:t>Definitions and scope</a:t>
            </a:r>
          </a:p>
          <a:p>
            <a:pPr lvl="1"/>
            <a:r>
              <a:rPr lang="en-US" sz="1800" dirty="0" smtClean="0"/>
              <a:t>Approach to accuracy analysis (mixing model)</a:t>
            </a:r>
          </a:p>
          <a:p>
            <a:r>
              <a:rPr lang="en-US" sz="2400" dirty="0" smtClean="0"/>
              <a:t>Sensor (dielectric permittivity) accuracy</a:t>
            </a:r>
          </a:p>
          <a:p>
            <a:r>
              <a:rPr lang="en-US" sz="2400" dirty="0" smtClean="0"/>
              <a:t>Converting dielectric permittivity to VWC</a:t>
            </a:r>
          </a:p>
          <a:p>
            <a:r>
              <a:rPr lang="en-US" sz="2400" dirty="0" smtClean="0"/>
              <a:t>Installation quality and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01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Sensor Accuracy: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Temperature effects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3962400"/>
          </a:xfrm>
        </p:spPr>
        <p:txBody>
          <a:bodyPr/>
          <a:lstStyle/>
          <a:p>
            <a:r>
              <a:rPr lang="en-US" sz="2400" dirty="0" smtClean="0"/>
              <a:t>Sensor electronics must have negligible inherent temperature sensitivity</a:t>
            </a:r>
          </a:p>
          <a:p>
            <a:r>
              <a:rPr lang="en-US" sz="2400" dirty="0" smtClean="0"/>
              <a:t>Permittivity of water is temperature dependent (negative correlation)</a:t>
            </a:r>
          </a:p>
          <a:p>
            <a:r>
              <a:rPr lang="en-US" sz="2400" dirty="0" smtClean="0"/>
              <a:t>Electrical </a:t>
            </a:r>
            <a:r>
              <a:rPr lang="en-US" sz="2400" dirty="0"/>
              <a:t>conductivity of soil solution is highly</a:t>
            </a:r>
            <a:r>
              <a:rPr lang="en-US" sz="2400" b="1" dirty="0"/>
              <a:t> </a:t>
            </a:r>
            <a:r>
              <a:rPr lang="en-US" sz="2400" dirty="0"/>
              <a:t>temperature </a:t>
            </a:r>
            <a:r>
              <a:rPr lang="en-US" sz="2400" dirty="0" smtClean="0"/>
              <a:t>dependent (positive correlation)</a:t>
            </a:r>
            <a:endParaRPr lang="en-US" sz="2400" dirty="0"/>
          </a:p>
          <a:p>
            <a:r>
              <a:rPr lang="en-US" sz="2400" dirty="0" smtClean="0"/>
              <a:t>Impossible </a:t>
            </a:r>
            <a:r>
              <a:rPr lang="en-US" sz="2400" dirty="0"/>
              <a:t>to compensate in electronics</a:t>
            </a:r>
          </a:p>
          <a:p>
            <a:r>
              <a:rPr lang="en-US" sz="2400" dirty="0"/>
              <a:t>Must do correction during data </a:t>
            </a:r>
            <a:r>
              <a:rPr lang="en-US" sz="2400" dirty="0" smtClean="0"/>
              <a:t>analysis</a:t>
            </a:r>
            <a:endParaRPr lang="en-US" sz="2400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4F4769-F213-4F1B-8BF8-1F5C6725E6F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Sensor </a:t>
            </a:r>
            <a:r>
              <a:rPr lang="en-US" sz="3600" dirty="0" smtClean="0"/>
              <a:t>(</a:t>
            </a:r>
            <a:r>
              <a:rPr lang="en-US" sz="3600" dirty="0">
                <a:sym typeface="Symbol" pitchFamily="18" charset="2"/>
              </a:rPr>
              <a:t></a:t>
            </a:r>
            <a:r>
              <a:rPr lang="en-US" sz="3600" dirty="0" smtClean="0">
                <a:sym typeface="Symbol" pitchFamily="18" charset="2"/>
              </a:rPr>
              <a:t>) accuracy effect on </a:t>
            </a:r>
            <a:r>
              <a:rPr lang="en-US" sz="3600" dirty="0" err="1" smtClean="0">
                <a:sym typeface="Symbol" pitchFamily="18" charset="2"/>
              </a:rPr>
              <a:t>θ</a:t>
            </a:r>
            <a:r>
              <a:rPr lang="en-US" sz="3600" baseline="-25000" dirty="0" err="1" smtClean="0">
                <a:sym typeface="Symbol" pitchFamily="18" charset="2"/>
              </a:rPr>
              <a:t>meas</a:t>
            </a:r>
            <a:r>
              <a:rPr lang="en-US" sz="3600" dirty="0" smtClean="0">
                <a:sym typeface="Symbol" pitchFamily="18" charset="2"/>
              </a:rPr>
              <a:t> accuracy 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5018540"/>
              </p:ext>
            </p:extLst>
          </p:nvPr>
        </p:nvGraphicFramePr>
        <p:xfrm>
          <a:off x="6248400" y="4038600"/>
          <a:ext cx="2785533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168"/>
                <a:gridCol w="109236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Mixing model parameter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Value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Lucida Grande"/>
                          <a:ea typeface="Lucida Grande"/>
                          <a:cs typeface="Lucida Grande"/>
                        </a:rPr>
                        <a:t>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Lucida Grande"/>
                          <a:ea typeface="Lucida Grande"/>
                          <a:cs typeface="Lucida Grande"/>
                        </a:rPr>
                        <a:t>0.65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air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mineral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78.5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 err="1" smtClean="0">
                          <a:sym typeface="Symbol" pitchFamily="18" charset="2"/>
                        </a:rPr>
                        <a:t>ρ</a:t>
                      </a:r>
                      <a:r>
                        <a:rPr lang="en-US" sz="1400" baseline="-25000" dirty="0" err="1" smtClean="0">
                          <a:sym typeface="Symbol" pitchFamily="18" charset="2"/>
                        </a:rPr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1.4 g/cm</a:t>
                      </a:r>
                      <a:r>
                        <a:rPr lang="en-US" sz="1400" baseline="30000" dirty="0" smtClean="0">
                          <a:sym typeface="Symbol" pitchFamily="18" charset="2"/>
                        </a:rPr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ym typeface="Symbol" pitchFamily="18" charset="2"/>
                        </a:rPr>
                        <a:t>ρ</a:t>
                      </a:r>
                      <a:r>
                        <a:rPr lang="en-US" sz="1400" baseline="-25000" dirty="0" err="1" smtClean="0">
                          <a:sym typeface="Symbol" pitchFamily="18" charset="2"/>
                        </a:rPr>
                        <a:t>mineral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2.65 g/cm</a:t>
                      </a:r>
                      <a:r>
                        <a:rPr lang="en-US" sz="1400" baseline="30000" dirty="0" smtClean="0">
                          <a:sym typeface="Symbol" pitchFamily="18" charset="2"/>
                        </a:rPr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5950802"/>
              </p:ext>
            </p:extLst>
          </p:nvPr>
        </p:nvGraphicFramePr>
        <p:xfrm>
          <a:off x="16933" y="2820144"/>
          <a:ext cx="5621867" cy="4037856"/>
        </p:xfrm>
        <a:graphic>
          <a:graphicData uri="http://schemas.openxmlformats.org/presentationml/2006/ole">
            <p:oleObj spid="_x0000_s4146" name="Worksheet" r:id="rId3" imgW="7796825" imgH="5600000" progId="Excel.Sheet.12">
              <p:embed/>
            </p:oleObj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447800"/>
            <a:ext cx="8497888" cy="1219200"/>
          </a:xfrm>
        </p:spPr>
        <p:txBody>
          <a:bodyPr/>
          <a:lstStyle/>
          <a:p>
            <a:r>
              <a:rPr lang="en-US" sz="2000" dirty="0" smtClean="0"/>
              <a:t>Sensor </a:t>
            </a:r>
            <a:r>
              <a:rPr lang="en-US" sz="2000" dirty="0"/>
              <a:t>accuracy spec for 5TE/5TM sensor: ±1 </a:t>
            </a:r>
            <a:r>
              <a:rPr lang="en-US" sz="2000" dirty="0">
                <a:sym typeface="Symbol" pitchFamily="18" charset="2"/>
              </a:rPr>
              <a:t> (</a:t>
            </a:r>
            <a:r>
              <a:rPr lang="en-US" sz="2000" dirty="0" err="1">
                <a:sym typeface="Symbol" pitchFamily="18" charset="2"/>
              </a:rPr>
              <a:t>unitless</a:t>
            </a:r>
            <a:r>
              <a:rPr lang="en-US" sz="2000" dirty="0">
                <a:sym typeface="Symbol" pitchFamily="18" charset="2"/>
              </a:rPr>
              <a:t>) from  = 1 to </a:t>
            </a:r>
            <a:r>
              <a:rPr lang="en-US" sz="2000" dirty="0" smtClean="0">
                <a:sym typeface="Symbol" pitchFamily="18" charset="2"/>
              </a:rPr>
              <a:t>40</a:t>
            </a:r>
          </a:p>
          <a:p>
            <a:r>
              <a:rPr lang="en-US" sz="2000" dirty="0" smtClean="0">
                <a:sym typeface="Symbol" pitchFamily="18" charset="2"/>
              </a:rPr>
              <a:t>Resulting </a:t>
            </a:r>
            <a:r>
              <a:rPr lang="en-US" sz="2000" dirty="0" smtClean="0"/>
              <a:t>error </a:t>
            </a:r>
            <a:r>
              <a:rPr lang="en-US" sz="2000" dirty="0"/>
              <a:t>±0.03 m</a:t>
            </a:r>
            <a:r>
              <a:rPr lang="en-US" sz="2000" baseline="30000" dirty="0"/>
              <a:t>3</a:t>
            </a:r>
            <a:r>
              <a:rPr lang="en-US" sz="2000" dirty="0"/>
              <a:t>/m</a:t>
            </a:r>
            <a:r>
              <a:rPr lang="en-US" sz="2000" baseline="30000" dirty="0"/>
              <a:t>3</a:t>
            </a:r>
            <a:r>
              <a:rPr lang="en-US" sz="2000" dirty="0"/>
              <a:t> at dry end to ±0.01 m</a:t>
            </a:r>
            <a:r>
              <a:rPr lang="en-US" sz="2000" baseline="30000" dirty="0"/>
              <a:t>3</a:t>
            </a:r>
            <a:r>
              <a:rPr lang="en-US" sz="2000" dirty="0"/>
              <a:t>/m</a:t>
            </a:r>
            <a:r>
              <a:rPr lang="en-US" sz="2000" baseline="30000" dirty="0"/>
              <a:t>3</a:t>
            </a:r>
            <a:r>
              <a:rPr lang="en-US" sz="2000" dirty="0"/>
              <a:t> at wet end </a:t>
            </a:r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6492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Outline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46113" y="1295400"/>
            <a:ext cx="8497887" cy="5105400"/>
          </a:xfrm>
        </p:spPr>
        <p:txBody>
          <a:bodyPr/>
          <a:lstStyle/>
          <a:p>
            <a:r>
              <a:rPr lang="en-US" sz="2400" dirty="0" smtClean="0">
                <a:solidFill>
                  <a:srgbClr val="D9D9D9"/>
                </a:solidFill>
              </a:rPr>
              <a:t>Introduction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VWC definition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Direct vs. indirect measurement methods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Dielectric permittivity for measuring VWC</a:t>
            </a:r>
          </a:p>
          <a:p>
            <a:r>
              <a:rPr lang="en-US" sz="2400" dirty="0" smtClean="0">
                <a:solidFill>
                  <a:srgbClr val="D9D9D9"/>
                </a:solidFill>
              </a:rPr>
              <a:t>Accuracy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Definitions and scope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Approach to accuracy analysis (mixing model)</a:t>
            </a:r>
          </a:p>
          <a:p>
            <a:r>
              <a:rPr lang="en-US" sz="2400" dirty="0" smtClean="0">
                <a:solidFill>
                  <a:srgbClr val="D9D9D9"/>
                </a:solidFill>
              </a:rPr>
              <a:t>Sensor (dielectric permittivity) accuracy</a:t>
            </a:r>
          </a:p>
          <a:p>
            <a:r>
              <a:rPr lang="en-US" sz="2400" dirty="0" smtClean="0"/>
              <a:t>Converting dielectric permittivity to VWC</a:t>
            </a:r>
          </a:p>
          <a:p>
            <a:r>
              <a:rPr lang="en-US" sz="2400" dirty="0" smtClean="0"/>
              <a:t>Installation quality and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20436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86775" cy="838200"/>
          </a:xfrm>
        </p:spPr>
        <p:txBody>
          <a:bodyPr/>
          <a:lstStyle/>
          <a:p>
            <a:r>
              <a:rPr lang="en-US" sz="3600" smtClean="0"/>
              <a:t>Converting dielectric permittivity to VWC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497888" cy="4495800"/>
          </a:xfrm>
        </p:spPr>
        <p:txBody>
          <a:bodyPr/>
          <a:lstStyle/>
          <a:p>
            <a:r>
              <a:rPr lang="en-US" sz="2800" dirty="0" smtClean="0"/>
              <a:t>Commonly called a calibration equation</a:t>
            </a:r>
          </a:p>
          <a:p>
            <a:endParaRPr lang="en-US" sz="2800" dirty="0" smtClean="0"/>
          </a:p>
          <a:p>
            <a:r>
              <a:rPr lang="en-US" sz="2800" dirty="0" smtClean="0"/>
              <a:t>Each soil has a different relationship</a:t>
            </a:r>
          </a:p>
          <a:p>
            <a:pPr lvl="1"/>
            <a:r>
              <a:rPr lang="en-US" sz="2400" dirty="0" smtClean="0"/>
              <a:t>Most mineral soils have similar relationship</a:t>
            </a:r>
          </a:p>
          <a:p>
            <a:pPr lvl="1"/>
            <a:r>
              <a:rPr lang="en-US" sz="2400" dirty="0" smtClean="0"/>
              <a:t>Relationship generally determined empirically</a:t>
            </a:r>
          </a:p>
          <a:p>
            <a:pPr lvl="1"/>
            <a:r>
              <a:rPr lang="en-US" sz="2400" dirty="0" err="1" smtClean="0"/>
              <a:t>Topp</a:t>
            </a:r>
            <a:r>
              <a:rPr lang="en-US" sz="2400" dirty="0" smtClean="0"/>
              <a:t> equation used extensively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Sensor manufacturer cannot control or specify this relationship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469E1E-321E-4C9E-85F7-6459DCDD028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Errors from </a:t>
            </a:r>
            <a:r>
              <a:rPr lang="en-US" sz="3200" dirty="0" err="1"/>
              <a:t>ε</a:t>
            </a:r>
            <a:r>
              <a:rPr lang="en-US" sz="3200" dirty="0"/>
              <a:t> to </a:t>
            </a:r>
            <a:r>
              <a:rPr lang="en-US" sz="3200" dirty="0" err="1"/>
              <a:t>θ</a:t>
            </a:r>
            <a:r>
              <a:rPr lang="en-US" sz="3200" baseline="-25000" dirty="0" err="1"/>
              <a:t>meas</a:t>
            </a:r>
            <a:r>
              <a:rPr lang="en-US" sz="3200" dirty="0"/>
              <a:t> conversion</a:t>
            </a:r>
            <a:r>
              <a:rPr lang="en-US" sz="20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Effect of bulk density on accuracy</a:t>
            </a:r>
            <a:endParaRPr lang="en-US" sz="36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1524000"/>
          </a:xfrm>
        </p:spPr>
        <p:txBody>
          <a:bodyPr/>
          <a:lstStyle/>
          <a:p>
            <a:r>
              <a:rPr lang="en-US" sz="2400" dirty="0" smtClean="0"/>
              <a:t>Bulk density of soils varies widely</a:t>
            </a:r>
          </a:p>
          <a:p>
            <a:pPr lvl="1"/>
            <a:r>
              <a:rPr lang="en-US" sz="2000" dirty="0" smtClean="0"/>
              <a:t>Agricultural soils can range from 0.8 to 1.8 g/cm</a:t>
            </a:r>
            <a:r>
              <a:rPr lang="en-US" sz="2000" baseline="30000" dirty="0" smtClean="0"/>
              <a:t>3</a:t>
            </a:r>
            <a:endParaRPr lang="en-US" sz="2000" dirty="0" smtClean="0"/>
          </a:p>
          <a:p>
            <a:pPr lvl="1"/>
            <a:r>
              <a:rPr lang="en-US" sz="2000" dirty="0" smtClean="0"/>
              <a:t>This represents ±2% VWC error</a:t>
            </a:r>
            <a:endParaRPr lang="en-US" sz="2400" dirty="0"/>
          </a:p>
          <a:p>
            <a:pPr lvl="1"/>
            <a:r>
              <a:rPr lang="en-US" sz="2000" dirty="0" smtClean="0"/>
              <a:t>In organic, volcanic, or compacted soils the error can be much larger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ABC0B-6CDC-4668-B598-2339C539712D}" type="slidenum">
              <a:rPr lang="en-US" smtClean="0"/>
              <a:pPr/>
              <a:t>24</a:t>
            </a:fld>
            <a:endParaRPr lang="en-US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0800395"/>
              </p:ext>
            </p:extLst>
          </p:nvPr>
        </p:nvGraphicFramePr>
        <p:xfrm>
          <a:off x="8466" y="3045902"/>
          <a:ext cx="4792133" cy="3812098"/>
        </p:xfrm>
        <a:graphic>
          <a:graphicData uri="http://schemas.openxmlformats.org/presentationml/2006/ole">
            <p:oleObj spid="_x0000_s11311" name="Worksheet" r:id="rId4" imgW="7885714" imgH="6273016" progId="Excel.Sheet.12">
              <p:embed/>
            </p:oleObj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0234143"/>
              </p:ext>
            </p:extLst>
          </p:nvPr>
        </p:nvGraphicFramePr>
        <p:xfrm>
          <a:off x="6129867" y="4114801"/>
          <a:ext cx="3014133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652"/>
                <a:gridCol w="156348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Mixing model parameter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Value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Lucida Grande"/>
                          <a:ea typeface="Lucida Grande"/>
                          <a:cs typeface="Lucida Grande"/>
                        </a:rPr>
                        <a:t>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Lucida Grande"/>
                          <a:ea typeface="Lucida Grande"/>
                          <a:cs typeface="Lucida Grande"/>
                        </a:rPr>
                        <a:t>0.65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air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mineral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78.5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 err="1" smtClean="0">
                          <a:sym typeface="Symbol" pitchFamily="18" charset="2"/>
                        </a:rPr>
                        <a:t>ρ</a:t>
                      </a:r>
                      <a:r>
                        <a:rPr lang="en-US" sz="1400" baseline="-25000" dirty="0" err="1" smtClean="0">
                          <a:sym typeface="Symbol" pitchFamily="18" charset="2"/>
                        </a:rPr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0.8 to 1.8 g/cm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ym typeface="Symbol" pitchFamily="18" charset="2"/>
                        </a:rPr>
                        <a:t>ρ</a:t>
                      </a:r>
                      <a:r>
                        <a:rPr lang="en-US" sz="1400" baseline="-25000" dirty="0" err="1" smtClean="0">
                          <a:sym typeface="Symbol" pitchFamily="18" charset="2"/>
                        </a:rPr>
                        <a:t>mineral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2.65 g/cm</a:t>
                      </a:r>
                      <a:r>
                        <a:rPr lang="en-US" sz="1400" baseline="30000" dirty="0" smtClean="0">
                          <a:sym typeface="Symbol" pitchFamily="18" charset="2"/>
                        </a:rPr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Errors from </a:t>
            </a:r>
            <a:r>
              <a:rPr lang="en-US" sz="3200" dirty="0" err="1" smtClean="0"/>
              <a:t>ε</a:t>
            </a:r>
            <a:r>
              <a:rPr lang="en-US" sz="3200" dirty="0" smtClean="0"/>
              <a:t> </a:t>
            </a:r>
            <a:r>
              <a:rPr lang="en-US" sz="3200" dirty="0"/>
              <a:t>to </a:t>
            </a:r>
            <a:r>
              <a:rPr lang="en-US" sz="3200" dirty="0" err="1" smtClean="0"/>
              <a:t>θ</a:t>
            </a:r>
            <a:r>
              <a:rPr lang="en-US" sz="3200" baseline="-25000" dirty="0" err="1" smtClean="0"/>
              <a:t>meas</a:t>
            </a:r>
            <a:r>
              <a:rPr lang="en-US" sz="3200" dirty="0" smtClean="0"/>
              <a:t> </a:t>
            </a:r>
            <a:r>
              <a:rPr lang="en-US" sz="3600" dirty="0" smtClean="0"/>
              <a:t>conversion </a:t>
            </a:r>
            <a:br>
              <a:rPr lang="en-US" sz="3600" dirty="0" smtClean="0"/>
            </a:br>
            <a:r>
              <a:rPr lang="en-US" sz="2400" dirty="0" smtClean="0"/>
              <a:t>Effect of mineral permittivity on accuracy</a:t>
            </a:r>
            <a:endParaRPr lang="en-US" sz="3600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ABC0B-6CDC-4668-B598-2339C539712D}" type="slidenum">
              <a:rPr lang="en-US" smtClean="0"/>
              <a:pPr/>
              <a:t>25</a:t>
            </a:fld>
            <a:endParaRPr lang="en-US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9553483"/>
              </p:ext>
            </p:extLst>
          </p:nvPr>
        </p:nvGraphicFramePr>
        <p:xfrm>
          <a:off x="6400800" y="4038600"/>
          <a:ext cx="2633133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682"/>
                <a:gridCol w="104845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Mixing model parameter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Value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Lucida Grande"/>
                          <a:ea typeface="Lucida Grande"/>
                          <a:cs typeface="Lucida Grande"/>
                        </a:rPr>
                        <a:t>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Lucida Grande"/>
                          <a:ea typeface="Lucida Grande"/>
                          <a:cs typeface="Lucida Grande"/>
                        </a:rPr>
                        <a:t>0.65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air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mineral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- 7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78.5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 err="1" smtClean="0">
                          <a:sym typeface="Symbol" pitchFamily="18" charset="2"/>
                        </a:rPr>
                        <a:t>ρ</a:t>
                      </a:r>
                      <a:r>
                        <a:rPr lang="en-US" sz="1400" baseline="-25000" dirty="0" err="1" smtClean="0">
                          <a:sym typeface="Symbol" pitchFamily="18" charset="2"/>
                        </a:rPr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1.4 g/cm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ym typeface="Symbol" pitchFamily="18" charset="2"/>
                        </a:rPr>
                        <a:t>ρ</a:t>
                      </a:r>
                      <a:r>
                        <a:rPr lang="en-US" sz="1400" baseline="-25000" dirty="0" err="1" smtClean="0">
                          <a:sym typeface="Symbol" pitchFamily="18" charset="2"/>
                        </a:rPr>
                        <a:t>mineral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2.65 g/cm</a:t>
                      </a:r>
                      <a:r>
                        <a:rPr lang="en-US" sz="1400" baseline="30000" dirty="0" smtClean="0">
                          <a:sym typeface="Symbol" pitchFamily="18" charset="2"/>
                        </a:rPr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111347"/>
              </p:ext>
            </p:extLst>
          </p:nvPr>
        </p:nvGraphicFramePr>
        <p:xfrm>
          <a:off x="33867" y="3048000"/>
          <a:ext cx="5641682" cy="3752251"/>
        </p:xfrm>
        <a:graphic>
          <a:graphicData uri="http://schemas.openxmlformats.org/presentationml/2006/ole">
            <p:oleObj spid="_x0000_s9264" name="Worksheet" r:id="rId4" imgW="8076190" imgH="5371429" progId="Excel.Sheet.12">
              <p:embed/>
            </p:oleObj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82000" cy="4343400"/>
          </a:xfrm>
        </p:spPr>
        <p:txBody>
          <a:bodyPr/>
          <a:lstStyle/>
          <a:p>
            <a:r>
              <a:rPr lang="en-US" sz="2400" dirty="0" smtClean="0"/>
              <a:t>Dielectric permittivity of minerals </a:t>
            </a:r>
            <a:r>
              <a:rPr lang="en-US" sz="2400" i="1" dirty="0" smtClean="0"/>
              <a:t>typically</a:t>
            </a:r>
            <a:r>
              <a:rPr lang="en-US" sz="2400" dirty="0" smtClean="0"/>
              <a:t> 3-7 </a:t>
            </a:r>
          </a:p>
          <a:p>
            <a:pPr lvl="1"/>
            <a:r>
              <a:rPr lang="en-US" sz="2000" dirty="0" smtClean="0"/>
              <a:t>This represents ±2.5% VWC error</a:t>
            </a:r>
          </a:p>
          <a:p>
            <a:pPr lvl="1"/>
            <a:r>
              <a:rPr lang="en-US" sz="2000" dirty="0" smtClean="0"/>
              <a:t>Titanium minerals can have permittivity of over 100!</a:t>
            </a:r>
          </a:p>
          <a:p>
            <a:pPr>
              <a:buFont typeface="Wingdings" pitchFamily="2" charset="2"/>
              <a:buNone/>
            </a:pPr>
            <a:endParaRPr lang="en-US" sz="700" dirty="0" smtClean="0"/>
          </a:p>
          <a:p>
            <a:pPr>
              <a:buFont typeface="Wingdings" pitchFamily="2" charset="2"/>
              <a:buNone/>
            </a:pP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xmlns="" val="19125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Errors from </a:t>
            </a:r>
            <a:r>
              <a:rPr lang="en-US" sz="3200" dirty="0" err="1" smtClean="0"/>
              <a:t>ε</a:t>
            </a:r>
            <a:r>
              <a:rPr lang="en-US" sz="3200" dirty="0" smtClean="0"/>
              <a:t> </a:t>
            </a:r>
            <a:r>
              <a:rPr lang="en-US" sz="3200" dirty="0"/>
              <a:t>to </a:t>
            </a:r>
            <a:r>
              <a:rPr lang="en-US" sz="3200" dirty="0" err="1" smtClean="0"/>
              <a:t>θ</a:t>
            </a:r>
            <a:r>
              <a:rPr lang="en-US" sz="3200" baseline="-25000" dirty="0" err="1" smtClean="0"/>
              <a:t>meas</a:t>
            </a:r>
            <a:r>
              <a:rPr lang="en-US" sz="3200" dirty="0" smtClean="0"/>
              <a:t> </a:t>
            </a:r>
            <a:r>
              <a:rPr lang="en-US" sz="3600" dirty="0" smtClean="0"/>
              <a:t>conversion </a:t>
            </a:r>
            <a:br>
              <a:rPr lang="en-US" sz="3600" dirty="0" smtClean="0"/>
            </a:br>
            <a:r>
              <a:rPr lang="en-US" sz="2400" dirty="0" smtClean="0"/>
              <a:t>Effect of permittivity of water on accuracy</a:t>
            </a:r>
            <a:endParaRPr lang="en-US" sz="3600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ABC0B-6CDC-4668-B598-2339C539712D}" type="slidenum">
              <a:rPr lang="en-US" smtClean="0"/>
              <a:pPr/>
              <a:t>26</a:t>
            </a:fld>
            <a:endParaRPr lang="en-US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9054105"/>
              </p:ext>
            </p:extLst>
          </p:nvPr>
        </p:nvGraphicFramePr>
        <p:xfrm>
          <a:off x="6400800" y="3886200"/>
          <a:ext cx="2633133" cy="286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18533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Mixing model parameter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Value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Lucida Grande"/>
                          <a:ea typeface="Lucida Grande"/>
                          <a:cs typeface="Lucida Grande"/>
                        </a:rPr>
                        <a:t>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Lucida Grande"/>
                          <a:ea typeface="Lucida Grande"/>
                          <a:cs typeface="Lucida Grande"/>
                        </a:rPr>
                        <a:t>0.65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air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mineral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71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– 85 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(45 to 5 °C)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 err="1" smtClean="0">
                          <a:sym typeface="Symbol" pitchFamily="18" charset="2"/>
                        </a:rPr>
                        <a:t>ρ</a:t>
                      </a:r>
                      <a:r>
                        <a:rPr lang="en-US" sz="1400" baseline="-25000" dirty="0" err="1" smtClean="0">
                          <a:sym typeface="Symbol" pitchFamily="18" charset="2"/>
                        </a:rPr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1.4 g/cm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ym typeface="Symbol" pitchFamily="18" charset="2"/>
                        </a:rPr>
                        <a:t>ρ</a:t>
                      </a:r>
                      <a:r>
                        <a:rPr lang="en-US" sz="1400" baseline="-25000" dirty="0" err="1" smtClean="0">
                          <a:sym typeface="Symbol" pitchFamily="18" charset="2"/>
                        </a:rPr>
                        <a:t>mineral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ym typeface="Symbol" pitchFamily="18" charset="2"/>
                        </a:rPr>
                        <a:t>2.65 g/cm</a:t>
                      </a:r>
                      <a:r>
                        <a:rPr lang="en-US" sz="1400" baseline="30000" dirty="0" smtClean="0">
                          <a:sym typeface="Symbol" pitchFamily="18" charset="2"/>
                        </a:rPr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5490293"/>
              </p:ext>
            </p:extLst>
          </p:nvPr>
        </p:nvGraphicFramePr>
        <p:xfrm>
          <a:off x="76200" y="2938153"/>
          <a:ext cx="5181600" cy="3919847"/>
        </p:xfrm>
        <a:graphic>
          <a:graphicData uri="http://schemas.openxmlformats.org/presentationml/2006/ole">
            <p:oleObj spid="_x0000_s10288" name="Worksheet" r:id="rId4" imgW="7822222" imgH="5917460" progId="Excel.Sheet.12">
              <p:embed/>
            </p:oleObj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848600" cy="152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Dielectric Permittivity ~80 at room temperature.</a:t>
            </a:r>
          </a:p>
          <a:p>
            <a:pPr lvl="1">
              <a:defRPr/>
            </a:pPr>
            <a:r>
              <a:rPr lang="en-US" sz="2000" dirty="0" smtClean="0"/>
              <a:t>The dielectric decreases with increasing  temperature at about 0.5%/ºC </a:t>
            </a:r>
          </a:p>
          <a:p>
            <a:pPr lvl="1">
              <a:defRPr/>
            </a:pPr>
            <a:r>
              <a:rPr lang="en-US" sz="2000" dirty="0" smtClean="0"/>
              <a:t>Error 0 in dry soil to </a:t>
            </a:r>
            <a:r>
              <a:rPr lang="en-US" sz="2000" dirty="0"/>
              <a:t>±0.03 m</a:t>
            </a:r>
            <a:r>
              <a:rPr lang="en-US" sz="2000" baseline="30000" dirty="0"/>
              <a:t>3</a:t>
            </a:r>
            <a:r>
              <a:rPr lang="en-US" sz="2000" dirty="0"/>
              <a:t>/m</a:t>
            </a:r>
            <a:r>
              <a:rPr lang="en-US" sz="2000" baseline="30000" dirty="0"/>
              <a:t>3 </a:t>
            </a:r>
            <a:r>
              <a:rPr lang="en-US" sz="2000" dirty="0" smtClean="0"/>
              <a:t>in wet soil</a:t>
            </a:r>
          </a:p>
        </p:txBody>
      </p:sp>
    </p:spTree>
    <p:extLst>
      <p:ext uri="{BB962C8B-B14F-4D97-AF65-F5344CB8AC3E}">
        <p14:creationId xmlns:p14="http://schemas.microsoft.com/office/powerpoint/2010/main" xmlns="" val="33847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Accuracy of permittivity/VWC relationship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Effect of dielectric permittivity of water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365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Water that is “bound” to particles or organic matter has lower apparent permittivity than “free” water</a:t>
            </a:r>
          </a:p>
          <a:p>
            <a:pPr lvl="1">
              <a:defRPr/>
            </a:pPr>
            <a:r>
              <a:rPr lang="en-US" sz="2000" dirty="0" smtClean="0"/>
              <a:t>Largest error in clay soils or high organic soils</a:t>
            </a:r>
          </a:p>
          <a:p>
            <a:pPr lvl="1">
              <a:defRPr/>
            </a:pPr>
            <a:r>
              <a:rPr lang="en-US" sz="2000" dirty="0" smtClean="0"/>
              <a:t>Higher frequency dielectric sensors (TDR, TDT) more significantly affected</a:t>
            </a:r>
          </a:p>
          <a:p>
            <a:pPr lvl="1">
              <a:defRPr/>
            </a:pPr>
            <a:r>
              <a:rPr lang="en-US" sz="2000" dirty="0" smtClean="0"/>
              <a:t>Capacitance or frequency domain sensors generally not affected</a:t>
            </a:r>
          </a:p>
          <a:p>
            <a:pPr marL="0" indent="0">
              <a:buNone/>
              <a:defRPr/>
            </a:pPr>
            <a:endParaRPr lang="en-US" sz="280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AFE536-F651-43AF-BB36-394EB65D30BF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Generic calibrations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What we typically expect in mineral soil</a:t>
            </a:r>
            <a:endParaRPr lang="en-US" b="1" dirty="0"/>
          </a:p>
        </p:txBody>
      </p:sp>
      <p:pic>
        <p:nvPicPr>
          <p:cNvPr id="2969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67" b="18199"/>
          <a:stretch>
            <a:fillRect/>
          </a:stretch>
        </p:blipFill>
        <p:spPr>
          <a:xfrm>
            <a:off x="360363" y="1066800"/>
            <a:ext cx="8097837" cy="4581525"/>
          </a:xfrm>
        </p:spPr>
      </p:pic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779DEE-B935-40D1-94DC-57A0968ECDE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701" name="TextBox 17"/>
          <p:cNvSpPr txBox="1">
            <a:spLocks noChangeArrowheads="1"/>
          </p:cNvSpPr>
          <p:nvPr/>
        </p:nvSpPr>
        <p:spPr bwMode="auto">
          <a:xfrm>
            <a:off x="2971800" y="64881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Kizito et. al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3600" smtClean="0"/>
              <a:t>Generic calibrations </a:t>
            </a:r>
            <a:r>
              <a:rPr lang="en-US" sz="3600" b="1" smtClean="0"/>
              <a:t>fail</a:t>
            </a:r>
            <a:r>
              <a:rPr lang="en-US" sz="3600" smtClean="0"/>
              <a:t> when: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Saturation extract EC is greater than ~8 </a:t>
            </a:r>
            <a:r>
              <a:rPr lang="en-US" dirty="0" err="1" smtClean="0"/>
              <a:t>dS</a:t>
            </a:r>
            <a:r>
              <a:rPr lang="en-US" dirty="0" smtClean="0"/>
              <a:t>/m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Your soils are not “typical” soils</a:t>
            </a:r>
          </a:p>
          <a:p>
            <a:pPr lvl="1">
              <a:defRPr/>
            </a:pPr>
            <a:r>
              <a:rPr lang="en-US" dirty="0" smtClean="0"/>
              <a:t>Organic soils</a:t>
            </a:r>
          </a:p>
          <a:p>
            <a:pPr lvl="1">
              <a:defRPr/>
            </a:pPr>
            <a:r>
              <a:rPr lang="en-US" dirty="0" smtClean="0"/>
              <a:t>Volcanic soils</a:t>
            </a:r>
          </a:p>
          <a:p>
            <a:pPr lvl="1">
              <a:defRPr/>
            </a:pPr>
            <a:r>
              <a:rPr lang="en-US" dirty="0" smtClean="0"/>
              <a:t>Odd mineralogy (e.g. titanium) soils</a:t>
            </a:r>
          </a:p>
          <a:p>
            <a:pPr lvl="1">
              <a:defRPr/>
            </a:pPr>
            <a:r>
              <a:rPr lang="en-US" dirty="0" smtClean="0"/>
              <a:t>Non-soil media </a:t>
            </a:r>
            <a:r>
              <a:rPr lang="en-US" sz="2200" dirty="0" smtClean="0"/>
              <a:t>(potting soil, peat, </a:t>
            </a:r>
            <a:r>
              <a:rPr lang="en-US" sz="2200" dirty="0" err="1" smtClean="0"/>
              <a:t>rockwool</a:t>
            </a:r>
            <a:r>
              <a:rPr lang="en-US" sz="2200" dirty="0" smtClean="0"/>
              <a:t>, </a:t>
            </a:r>
            <a:r>
              <a:rPr lang="en-US" sz="2200" dirty="0" err="1" smtClean="0"/>
              <a:t>perlite</a:t>
            </a:r>
            <a:r>
              <a:rPr lang="en-US" sz="2200" dirty="0" smtClean="0"/>
              <a:t>, </a:t>
            </a:r>
            <a:r>
              <a:rPr lang="en-US" sz="2200" dirty="0" err="1" smtClean="0"/>
              <a:t>cocus</a:t>
            </a:r>
            <a:r>
              <a:rPr lang="en-US" sz="2200" dirty="0" smtClean="0"/>
              <a:t>, etc.)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Your study requires better than about 0.03 m</a:t>
            </a:r>
            <a:r>
              <a:rPr lang="en-US" baseline="30000" dirty="0" smtClean="0"/>
              <a:t>3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 accuracy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EF905C-62D1-4533-92CE-0B8C7B7CCBAA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Volumetric water content</a:t>
            </a:r>
          </a:p>
        </p:txBody>
      </p:sp>
      <p:sp>
        <p:nvSpPr>
          <p:cNvPr id="10243" name="Content Placeholder 11"/>
          <p:cNvSpPr>
            <a:spLocks noGrp="1"/>
          </p:cNvSpPr>
          <p:nvPr>
            <p:ph sz="half" idx="1"/>
          </p:nvPr>
        </p:nvSpPr>
        <p:spPr>
          <a:xfrm>
            <a:off x="3810000" y="2017713"/>
            <a:ext cx="5145088" cy="1563687"/>
          </a:xfrm>
        </p:spPr>
        <p:txBody>
          <a:bodyPr/>
          <a:lstStyle/>
          <a:p>
            <a:r>
              <a:rPr lang="en-US" sz="2400" dirty="0" smtClean="0"/>
              <a:t>Volumetric Water Content (VWC):  Symbol – </a:t>
            </a:r>
            <a:r>
              <a:rPr lang="en-US" sz="2400" i="1" dirty="0" smtClean="0">
                <a:latin typeface="Symbol" pitchFamily="18" charset="2"/>
              </a:rPr>
              <a:t>q</a:t>
            </a:r>
          </a:p>
          <a:p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water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soil</a:t>
            </a:r>
            <a:endParaRPr lang="en-US" sz="2400" dirty="0"/>
          </a:p>
        </p:txBody>
      </p:sp>
      <p:sp>
        <p:nvSpPr>
          <p:cNvPr id="10244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C64DAF-9A71-4C49-8E54-11E1F357F54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676275" y="166687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i="1"/>
          </a:p>
        </p:txBody>
      </p:sp>
      <p:sp>
        <p:nvSpPr>
          <p:cNvPr id="10246" name="AutoShape 9" descr="Cork"/>
          <p:cNvSpPr>
            <a:spLocks noChangeArrowheads="1"/>
          </p:cNvSpPr>
          <p:nvPr/>
        </p:nvSpPr>
        <p:spPr bwMode="auto">
          <a:xfrm>
            <a:off x="1435100" y="4046538"/>
            <a:ext cx="1579563" cy="1509712"/>
          </a:xfrm>
          <a:prstGeom prst="can">
            <a:avLst>
              <a:gd name="adj" fmla="val 1850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0.50 m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1443038" y="2981325"/>
            <a:ext cx="1579562" cy="1104900"/>
          </a:xfrm>
          <a:prstGeom prst="can">
            <a:avLst>
              <a:gd name="adj" fmla="val 21264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</a:rPr>
              <a:t>0.35 m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8" name="AutoShape 11"/>
          <p:cNvSpPr>
            <a:spLocks noChangeArrowheads="1"/>
          </p:cNvSpPr>
          <p:nvPr/>
        </p:nvSpPr>
        <p:spPr bwMode="auto">
          <a:xfrm>
            <a:off x="1444625" y="2541588"/>
            <a:ext cx="1579563" cy="452437"/>
          </a:xfrm>
          <a:prstGeom prst="can">
            <a:avLst>
              <a:gd name="adj" fmla="val 3438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0.15 m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349250" y="25431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Air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260350" y="332105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Water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76200" y="4343400"/>
            <a:ext cx="12333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</a:rPr>
              <a:t>Soil minerals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419600"/>
            <a:ext cx="4583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charset="0"/>
              <a:buChar char="q"/>
            </a:pPr>
            <a:r>
              <a:rPr lang="en-US" dirty="0" smtClean="0">
                <a:latin typeface="+mn-lt"/>
              </a:rPr>
              <a:t>= 0.35</a:t>
            </a:r>
            <a:r>
              <a:rPr lang="en-US" dirty="0" smtClean="0">
                <a:latin typeface="+mn-lt"/>
                <a:cs typeface="Tahoma"/>
              </a:rPr>
              <a:t> m</a:t>
            </a:r>
            <a:r>
              <a:rPr lang="en-US" baseline="30000" dirty="0" smtClean="0">
                <a:latin typeface="+mn-lt"/>
                <a:cs typeface="Tahoma"/>
              </a:rPr>
              <a:t>3</a:t>
            </a:r>
            <a:r>
              <a:rPr lang="en-US" dirty="0" smtClean="0">
                <a:latin typeface="+mn-lt"/>
                <a:cs typeface="Tahoma"/>
              </a:rPr>
              <a:t> water / 1 m</a:t>
            </a:r>
            <a:r>
              <a:rPr lang="en-US" baseline="30000" dirty="0" smtClean="0">
                <a:latin typeface="+mn-lt"/>
                <a:cs typeface="Tahoma"/>
              </a:rPr>
              <a:t>3</a:t>
            </a:r>
            <a:r>
              <a:rPr lang="en-US" dirty="0" smtClean="0">
                <a:latin typeface="+mn-lt"/>
                <a:cs typeface="Tahoma"/>
              </a:rPr>
              <a:t> total soil volume </a:t>
            </a:r>
          </a:p>
          <a:p>
            <a:endParaRPr lang="en-US" dirty="0" smtClean="0">
              <a:latin typeface="Tahoma"/>
              <a:cs typeface="Tahoma"/>
            </a:endParaRPr>
          </a:p>
          <a:p>
            <a:r>
              <a:rPr lang="en-US" dirty="0" smtClean="0">
                <a:latin typeface="Tahoma"/>
                <a:cs typeface="Tahoma"/>
              </a:rPr>
              <a:t>= 0.35 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Tahoma"/>
                <a:cs typeface="Tahoma"/>
              </a:rPr>
              <a:t>m</a:t>
            </a:r>
            <a:r>
              <a:rPr lang="en-US" baseline="30000" dirty="0" smtClean="0">
                <a:latin typeface="Tahoma"/>
                <a:cs typeface="Tahoma"/>
              </a:rPr>
              <a:t>3/</a:t>
            </a:r>
            <a:r>
              <a:rPr lang="en-US" dirty="0" smtClean="0">
                <a:latin typeface="Tahoma"/>
                <a:cs typeface="Tahoma"/>
              </a:rPr>
              <a:t>m</a:t>
            </a:r>
            <a:r>
              <a:rPr lang="en-US" baseline="30000" dirty="0" smtClean="0">
                <a:latin typeface="Tahoma"/>
                <a:cs typeface="Tahoma"/>
              </a:rPr>
              <a:t>3</a:t>
            </a:r>
            <a:r>
              <a:rPr lang="en-US" dirty="0" smtClean="0">
                <a:latin typeface="Tahoma"/>
                <a:cs typeface="Tahoma"/>
              </a:rPr>
              <a:t> or 35% VWC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Why do my sensors read negative?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Generic calibration doesn’t match your soil</a:t>
            </a:r>
            <a:endParaRPr lang="en-US" b="1" dirty="0"/>
          </a:p>
        </p:txBody>
      </p:sp>
      <p:pic>
        <p:nvPicPr>
          <p:cNvPr id="2969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67" b="18199"/>
          <a:stretch>
            <a:fillRect/>
          </a:stretch>
        </p:blipFill>
        <p:spPr>
          <a:xfrm>
            <a:off x="5894764" y="1371600"/>
            <a:ext cx="3249236" cy="1838325"/>
          </a:xfrm>
        </p:spPr>
      </p:pic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779DEE-B935-40D1-94DC-57A0968ECDE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701" name="TextBox 17"/>
          <p:cNvSpPr txBox="1">
            <a:spLocks noChangeArrowheads="1"/>
          </p:cNvSpPr>
          <p:nvPr/>
        </p:nvSpPr>
        <p:spPr bwMode="auto">
          <a:xfrm>
            <a:off x="2971800" y="64881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Kizito et. al (2008)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0" y="2514600"/>
            <a:ext cx="6858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10800000" flipV="1">
            <a:off x="0" y="2514600"/>
            <a:ext cx="60960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4305300" y="3695700"/>
            <a:ext cx="3124200" cy="182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15" descr="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76575"/>
            <a:ext cx="49530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3600" smtClean="0"/>
              <a:t>Soil-specific calibrations</a:t>
            </a:r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Several methods are commonly tried</a:t>
            </a:r>
          </a:p>
          <a:p>
            <a:pPr lvl="1"/>
            <a:r>
              <a:rPr lang="en-US" sz="3200" dirty="0" smtClean="0"/>
              <a:t>Some produce good results, some don’t</a:t>
            </a:r>
          </a:p>
          <a:p>
            <a:pPr lvl="2"/>
            <a:r>
              <a:rPr lang="en-US" dirty="0" smtClean="0"/>
              <a:t>Dry down method (and modifications of this method)</a:t>
            </a:r>
          </a:p>
          <a:p>
            <a:pPr lvl="2"/>
            <a:r>
              <a:rPr lang="en-US" dirty="0" smtClean="0"/>
              <a:t>Homogenized soil calibration</a:t>
            </a:r>
          </a:p>
          <a:p>
            <a:pPr lvl="2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5E430-DDCF-45C7-99C7-A4BFDD829882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Soil-specific calibrations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Dry down method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410200" cy="4572000"/>
          </a:xfrm>
        </p:spPr>
        <p:txBody>
          <a:bodyPr/>
          <a:lstStyle/>
          <a:p>
            <a:pPr lvl="1"/>
            <a:r>
              <a:rPr lang="en-US" dirty="0" smtClean="0"/>
              <a:t>Sensors are placed in saturated soil in a large container</a:t>
            </a:r>
          </a:p>
          <a:p>
            <a:pPr lvl="1"/>
            <a:endParaRPr lang="en-US" sz="900" dirty="0" smtClean="0"/>
          </a:p>
          <a:p>
            <a:pPr lvl="1"/>
            <a:r>
              <a:rPr lang="en-US" dirty="0" smtClean="0"/>
              <a:t>Container is weighed to calculate actual volumetric water content</a:t>
            </a:r>
          </a:p>
          <a:p>
            <a:pPr lvl="1"/>
            <a:endParaRPr lang="en-US" sz="900" dirty="0" smtClean="0"/>
          </a:p>
          <a:p>
            <a:pPr lvl="1"/>
            <a:r>
              <a:rPr lang="en-US" dirty="0" smtClean="0"/>
              <a:t>“Actual volumetric water content” is correlated with sensor output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4A8BCE-DA9B-4A46-A8D9-5CF4C281D2E4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6" name="Picture 5" descr="IMG_578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566320" y="2280316"/>
            <a:ext cx="5497759" cy="365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Soil-specific calibrations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Dry down method</a:t>
            </a:r>
            <a:endParaRPr lang="en-US" dirty="0"/>
          </a:p>
        </p:txBody>
      </p:sp>
      <p:sp>
        <p:nvSpPr>
          <p:cNvPr id="35843" name="Content Placeholder 4"/>
          <p:cNvSpPr>
            <a:spLocks noGrp="1"/>
          </p:cNvSpPr>
          <p:nvPr>
            <p:ph sz="half" idx="1"/>
          </p:nvPr>
        </p:nvSpPr>
        <p:spPr>
          <a:xfrm>
            <a:off x="2819400" y="1371600"/>
            <a:ext cx="6096000" cy="2438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b="1" dirty="0" smtClean="0"/>
              <a:t>Benefits</a:t>
            </a:r>
          </a:p>
          <a:p>
            <a:r>
              <a:rPr lang="en-US" sz="1600" dirty="0" smtClean="0"/>
              <a:t>Appears to mimic environmental conditions</a:t>
            </a:r>
          </a:p>
          <a:p>
            <a:r>
              <a:rPr lang="en-US" sz="1600" dirty="0" smtClean="0"/>
              <a:t>Soil disturbance is minimized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/>
              <a:t>Limitations</a:t>
            </a:r>
          </a:p>
          <a:p>
            <a:r>
              <a:rPr lang="en-US" sz="1600" dirty="0" smtClean="0"/>
              <a:t>Results highly dependent upon where the sensor is within the container (drying front)</a:t>
            </a:r>
          </a:p>
          <a:p>
            <a:r>
              <a:rPr lang="en-US" sz="1600" dirty="0" smtClean="0"/>
              <a:t>Drying can take weeks</a:t>
            </a:r>
          </a:p>
          <a:p>
            <a:r>
              <a:rPr lang="en-US" sz="1600" dirty="0" smtClean="0"/>
              <a:t>Almost never gives good results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2234F6-008F-401A-AC4B-67E316C173EB}" type="slidenum">
              <a:rPr lang="en-US" smtClean="0"/>
              <a:pPr/>
              <a:t>33</a:t>
            </a:fld>
            <a:endParaRPr lang="en-US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121968"/>
              </p:ext>
            </p:extLst>
          </p:nvPr>
        </p:nvGraphicFramePr>
        <p:xfrm>
          <a:off x="4419600" y="3776749"/>
          <a:ext cx="4707467" cy="3081252"/>
        </p:xfrm>
        <a:graphic>
          <a:graphicData uri="http://schemas.openxmlformats.org/presentationml/2006/ole">
            <p:oleObj spid="_x0000_s12327" name="Worksheet" r:id="rId4" imgW="8380952" imgH="5485714" progId="Excel.Sheet.12">
              <p:embed/>
            </p:oleObj>
          </a:graphicData>
        </a:graphic>
      </p:graphicFrame>
      <p:pic>
        <p:nvPicPr>
          <p:cNvPr id="10" name="Content Placeholder 5" descr="calibration 01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524000"/>
            <a:ext cx="2366234" cy="3536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Soil-specific calibrations </a:t>
            </a:r>
            <a:br>
              <a:rPr lang="en-US" sz="3600" dirty="0" smtClean="0"/>
            </a:br>
            <a:r>
              <a:rPr lang="en-US" sz="2700" dirty="0" smtClean="0"/>
              <a:t>Homogenized soil method (recommended)</a:t>
            </a:r>
            <a:endParaRPr lang="en-US" dirty="0"/>
          </a:p>
        </p:txBody>
      </p:sp>
      <p:sp>
        <p:nvSpPr>
          <p:cNvPr id="38915" name="Content Placeholder 15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1295400"/>
          </a:xfrm>
        </p:spPr>
        <p:txBody>
          <a:bodyPr/>
          <a:lstStyle/>
          <a:p>
            <a:r>
              <a:rPr lang="en-US" sz="2800" smtClean="0"/>
              <a:t>Pack dry soil to desired bulk density</a:t>
            </a:r>
          </a:p>
        </p:txBody>
      </p:sp>
      <p:sp>
        <p:nvSpPr>
          <p:cNvPr id="3891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A80A5C-4D1A-427E-9954-CC40378D4DF2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8917" name="Content Placeholder 7" descr="calibration 013.jpg"/>
          <p:cNvPicPr>
            <a:picLocks noChangeAspect="1"/>
          </p:cNvPicPr>
          <p:nvPr/>
        </p:nvPicPr>
        <p:blipFill>
          <a:blip r:embed="rId3" cstate="print"/>
          <a:srcRect l="17361" r="22308"/>
          <a:stretch>
            <a:fillRect/>
          </a:stretch>
        </p:blipFill>
        <p:spPr bwMode="auto">
          <a:xfrm>
            <a:off x="2514600" y="2362200"/>
            <a:ext cx="35814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15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1143000"/>
          </a:xfrm>
        </p:spPr>
        <p:txBody>
          <a:bodyPr/>
          <a:lstStyle/>
          <a:p>
            <a:r>
              <a:rPr lang="en-US" sz="2800" smtClean="0"/>
              <a:t>Carefully insert sensor and record output (multiple times)</a:t>
            </a:r>
          </a:p>
          <a:p>
            <a:endParaRPr lang="en-US" smtClean="0"/>
          </a:p>
        </p:txBody>
      </p:sp>
      <p:sp>
        <p:nvSpPr>
          <p:cNvPr id="3994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A4F90D-2568-4C65-AEC8-6AE17F77F1C5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39941" name="Content Placeholder 8" descr="calibration 014.jpg"/>
          <p:cNvPicPr>
            <a:picLocks noChangeAspect="1"/>
          </p:cNvPicPr>
          <p:nvPr/>
        </p:nvPicPr>
        <p:blipFill>
          <a:blip r:embed="rId3" cstate="print"/>
          <a:srcRect l="30557" r="22308"/>
          <a:stretch>
            <a:fillRect/>
          </a:stretch>
        </p:blipFill>
        <p:spPr bwMode="auto">
          <a:xfrm>
            <a:off x="0" y="2854325"/>
            <a:ext cx="28194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Content Placeholder 5" descr="calibration 0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7388" y="2895600"/>
            <a:ext cx="59166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86775" cy="1004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Soil-specific calibrations </a:t>
            </a:r>
            <a:br>
              <a:rPr lang="en-US" sz="3600" dirty="0" smtClean="0"/>
            </a:br>
            <a:r>
              <a:rPr lang="en-US" sz="2700" dirty="0" smtClean="0"/>
              <a:t>Homogenized soil method (recommended)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15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343400"/>
          </a:xfrm>
        </p:spPr>
        <p:txBody>
          <a:bodyPr/>
          <a:lstStyle/>
          <a:p>
            <a:r>
              <a:rPr lang="en-US" sz="2800" dirty="0" smtClean="0"/>
              <a:t>Collect known volume(s) of soil to obtain true (absolute) VWC by oven drying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96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23508B-3B62-4690-BE79-1D690BB33BD7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40965" name="Content Placeholder 7" descr="calibration 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462213"/>
            <a:ext cx="54864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86775" cy="1004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Soil-specific calibrations </a:t>
            </a:r>
            <a:br>
              <a:rPr lang="en-US" sz="3600" dirty="0" smtClean="0"/>
            </a:br>
            <a:r>
              <a:rPr lang="en-US" sz="2700" dirty="0" smtClean="0"/>
              <a:t>Homogenized soil method (recommended)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1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676400"/>
          </a:xfrm>
        </p:spPr>
        <p:txBody>
          <a:bodyPr/>
          <a:lstStyle/>
          <a:p>
            <a:r>
              <a:rPr lang="en-US" sz="2400" dirty="0" smtClean="0"/>
              <a:t>Add enough water to increase VWC by about 0.1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and thoroughly homogenize</a:t>
            </a:r>
          </a:p>
          <a:p>
            <a:r>
              <a:rPr lang="en-US" sz="2400" dirty="0" smtClean="0"/>
              <a:t>Repeat</a:t>
            </a:r>
          </a:p>
          <a:p>
            <a:endParaRPr lang="en-US" dirty="0" smtClean="0"/>
          </a:p>
        </p:txBody>
      </p:sp>
      <p:sp>
        <p:nvSpPr>
          <p:cNvPr id="419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AF856B-6932-47A1-9FA4-267F330EA1D0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41989" name="Picture 4" descr="calibration 0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900" y="2667000"/>
            <a:ext cx="6261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86775" cy="1004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Soil-specific calibrations </a:t>
            </a:r>
            <a:br>
              <a:rPr lang="en-US" sz="3600" dirty="0" smtClean="0"/>
            </a:br>
            <a:r>
              <a:rPr lang="en-US" sz="2700" dirty="0" smtClean="0"/>
              <a:t>Homogenized soil method (recommended)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Soil-specific calibrations </a:t>
            </a:r>
            <a:br>
              <a:rPr lang="en-US" sz="3600" dirty="0" smtClean="0"/>
            </a:br>
            <a:r>
              <a:rPr lang="en-US" sz="2700" dirty="0" smtClean="0"/>
              <a:t>Homogenized soil method</a:t>
            </a:r>
            <a:endParaRPr lang="en-US" dirty="0"/>
          </a:p>
        </p:txBody>
      </p:sp>
      <p:sp>
        <p:nvSpPr>
          <p:cNvPr id="43011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434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dirty="0" smtClean="0"/>
              <a:t>Benefits</a:t>
            </a:r>
          </a:p>
          <a:p>
            <a:r>
              <a:rPr lang="en-US" sz="2000" dirty="0" smtClean="0"/>
              <a:t>Homogenized soil prevents VWC heterogeneity in sample</a:t>
            </a:r>
          </a:p>
          <a:p>
            <a:r>
              <a:rPr lang="en-US" sz="2000" dirty="0" smtClean="0"/>
              <a:t>Volumetric sub-samples give true VWC by direct oven drying method</a:t>
            </a:r>
          </a:p>
          <a:p>
            <a:r>
              <a:rPr lang="en-US" sz="2000" dirty="0" smtClean="0"/>
              <a:t>No specialized equipment needed</a:t>
            </a:r>
          </a:p>
          <a:p>
            <a:pPr>
              <a:buFont typeface="Wingdings" pitchFamily="2" charset="2"/>
              <a:buNone/>
            </a:pPr>
            <a:endParaRPr lang="en-US" sz="2000" b="1" dirty="0" smtClean="0"/>
          </a:p>
          <a:p>
            <a:pPr>
              <a:buFont typeface="Wingdings" pitchFamily="2" charset="2"/>
              <a:buNone/>
            </a:pPr>
            <a:r>
              <a:rPr lang="en-US" sz="2000" b="1" dirty="0" smtClean="0"/>
              <a:t>Limitations</a:t>
            </a:r>
          </a:p>
          <a:p>
            <a:r>
              <a:rPr lang="en-US" sz="2000" dirty="0" smtClean="0"/>
              <a:t>Disturbed soil sample</a:t>
            </a:r>
          </a:p>
          <a:p>
            <a:r>
              <a:rPr lang="en-US" sz="2000" dirty="0" smtClean="0"/>
              <a:t>Bulk density hard to control as water is added to soil</a:t>
            </a:r>
          </a:p>
          <a:p>
            <a:r>
              <a:rPr lang="en-US" sz="2000" dirty="0" smtClean="0"/>
              <a:t>Volumetric sub-samples impossible to collect in some materials</a:t>
            </a:r>
          </a:p>
          <a:p>
            <a:pPr lvl="1"/>
            <a:endParaRPr lang="en-US" sz="1600" dirty="0" smtClean="0"/>
          </a:p>
          <a:p>
            <a:pPr>
              <a:buNone/>
            </a:pPr>
            <a:endParaRPr lang="en-US" sz="2000" dirty="0" smtClean="0"/>
          </a:p>
          <a:p>
            <a:endParaRPr lang="en-US" sz="1600" dirty="0" smtClean="0"/>
          </a:p>
        </p:txBody>
      </p:sp>
      <p:sp>
        <p:nvSpPr>
          <p:cNvPr id="4301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35E50B-DECE-438D-ADE5-9403BF3171DD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Soil-specific calibrations </a:t>
            </a:r>
            <a:br>
              <a:rPr lang="en-US" sz="3600" dirty="0" smtClean="0"/>
            </a:br>
            <a:r>
              <a:rPr lang="en-US" sz="2700" dirty="0" smtClean="0"/>
              <a:t>Homogenized soil method</a:t>
            </a:r>
            <a:endParaRPr lang="en-US" dirty="0"/>
          </a:p>
        </p:txBody>
      </p:sp>
      <p:sp>
        <p:nvSpPr>
          <p:cNvPr id="4403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497888" cy="4151313"/>
          </a:xfrm>
        </p:spPr>
        <p:txBody>
          <a:bodyPr/>
          <a:lstStyle/>
          <a:p>
            <a:r>
              <a:rPr lang="en-US" sz="2800" dirty="0" smtClean="0"/>
              <a:t>We highly recommend the homogenized method to customers</a:t>
            </a:r>
          </a:p>
          <a:p>
            <a:pPr lvl="1"/>
            <a:r>
              <a:rPr lang="en-US" sz="2400" dirty="0" smtClean="0"/>
              <a:t>Step-by-step instructions at www.Decagon.com</a:t>
            </a:r>
          </a:p>
          <a:p>
            <a:pPr lvl="1"/>
            <a:r>
              <a:rPr lang="en-US" sz="2400" dirty="0" smtClean="0"/>
              <a:t>Calibration service offered (hundreds of soils/non-soil media calibrated)</a:t>
            </a:r>
          </a:p>
          <a:p>
            <a:endParaRPr lang="en-US" sz="2800" dirty="0" smtClean="0"/>
          </a:p>
          <a:p>
            <a:r>
              <a:rPr lang="en-US" sz="2800" dirty="0" smtClean="0"/>
              <a:t>With care, should be able to get VWC accuracy to ±0.01 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/m</a:t>
            </a:r>
            <a:r>
              <a:rPr lang="en-US" sz="2800" baseline="30000" dirty="0" smtClean="0"/>
              <a:t>3</a:t>
            </a:r>
          </a:p>
          <a:p>
            <a:endParaRPr lang="en-US" dirty="0" smtClean="0"/>
          </a:p>
        </p:txBody>
      </p:sp>
      <p:sp>
        <p:nvSpPr>
          <p:cNvPr id="4403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845749-4BD4-4309-BA8C-1336512DA986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Measurement techniques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952750" y="1474788"/>
            <a:ext cx="5505450" cy="4638675"/>
          </a:xfrm>
        </p:spPr>
        <p:txBody>
          <a:bodyPr/>
          <a:lstStyle/>
          <a:p>
            <a:pPr eaLnBrk="1" hangingPunct="1"/>
            <a:r>
              <a:rPr lang="en-US" sz="2400" smtClean="0"/>
              <a:t>Direct measurements</a:t>
            </a:r>
          </a:p>
          <a:p>
            <a:pPr lvl="1" eaLnBrk="1" hangingPunct="1"/>
            <a:r>
              <a:rPr lang="en-US" sz="2000" smtClean="0"/>
              <a:t>Directly measure the property</a:t>
            </a:r>
          </a:p>
          <a:p>
            <a:pPr lvl="1" eaLnBrk="1" hangingPunct="1"/>
            <a:r>
              <a:rPr lang="en-US" sz="2000" smtClean="0"/>
              <a:t>e.g. length with calipers 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1600" smtClean="0"/>
          </a:p>
          <a:p>
            <a:pPr lvl="2"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Indirect measurements</a:t>
            </a:r>
          </a:p>
          <a:p>
            <a:pPr lvl="1" eaLnBrk="1" hangingPunct="1"/>
            <a:r>
              <a:rPr lang="en-US" sz="2000" smtClean="0"/>
              <a:t>Measure another property and relate it to the property of interest through a calibration</a:t>
            </a:r>
          </a:p>
          <a:p>
            <a:pPr lvl="1" eaLnBrk="1" hangingPunct="1"/>
            <a:r>
              <a:rPr lang="en-US" sz="2000" smtClean="0"/>
              <a:t>e.g. expansion of liquid in a tube to determine temperature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0A0FF1-B13E-4DEF-83BE-ADF6DE9C3B71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2686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Outline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46113" y="1295400"/>
            <a:ext cx="8497887" cy="5105400"/>
          </a:xfrm>
        </p:spPr>
        <p:txBody>
          <a:bodyPr/>
          <a:lstStyle/>
          <a:p>
            <a:r>
              <a:rPr lang="en-US" sz="2400" dirty="0" smtClean="0">
                <a:solidFill>
                  <a:srgbClr val="D9D9D9"/>
                </a:solidFill>
              </a:rPr>
              <a:t>Introduction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VWC definition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Direct vs. indirect measurement methods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Dielectric permittivity for measuring VWC</a:t>
            </a:r>
          </a:p>
          <a:p>
            <a:r>
              <a:rPr lang="en-US" sz="2400" dirty="0" smtClean="0">
                <a:solidFill>
                  <a:srgbClr val="D9D9D9"/>
                </a:solidFill>
              </a:rPr>
              <a:t>Accuracy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Definitions and scope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Approach to accuracy analysis (mixing model)</a:t>
            </a:r>
          </a:p>
          <a:p>
            <a:r>
              <a:rPr lang="en-US" sz="2400" dirty="0" smtClean="0">
                <a:solidFill>
                  <a:srgbClr val="D9D9D9"/>
                </a:solidFill>
              </a:rPr>
              <a:t>Sensor (dielectric permittivity) accuracy</a:t>
            </a:r>
          </a:p>
          <a:p>
            <a:r>
              <a:rPr lang="en-US" sz="2400" dirty="0" smtClean="0">
                <a:solidFill>
                  <a:srgbClr val="D9D9D9"/>
                </a:solidFill>
              </a:rPr>
              <a:t>Converting dielectric permittivity to VWC</a:t>
            </a:r>
          </a:p>
          <a:p>
            <a:r>
              <a:rPr lang="en-US" sz="2400" dirty="0" smtClean="0"/>
              <a:t>Installation quality and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20436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Installation quality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382000" cy="1066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smtClean="0"/>
              <a:t>The single largest source of error in measured VWC is poor installation!</a:t>
            </a:r>
          </a:p>
        </p:txBody>
      </p:sp>
      <p:pic>
        <p:nvPicPr>
          <p:cNvPr id="46084" name="Content Placeholder 4" descr="IMGP16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2819400"/>
            <a:ext cx="5033963" cy="3778250"/>
          </a:xfrm>
        </p:spPr>
      </p:pic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812580-3313-4D83-B4AD-D62268E805C2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39175" cy="1004887"/>
          </a:xfrm>
        </p:spPr>
        <p:txBody>
          <a:bodyPr/>
          <a:lstStyle/>
          <a:p>
            <a:r>
              <a:rPr lang="en-US" sz="3600" smtClean="0"/>
              <a:t>Installation – sensitivity of measurement</a:t>
            </a:r>
          </a:p>
        </p:txBody>
      </p:sp>
      <p:pic>
        <p:nvPicPr>
          <p:cNvPr id="47107" name="Content Placeholder 4" descr="454px-Electric_dipole_field_line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600200"/>
            <a:ext cx="4800600" cy="4610100"/>
          </a:xfrm>
        </p:spPr>
      </p:pic>
      <p:sp>
        <p:nvSpPr>
          <p:cNvPr id="7" name="Rectangle 6"/>
          <p:cNvSpPr/>
          <p:nvPr/>
        </p:nvSpPr>
        <p:spPr bwMode="auto">
          <a:xfrm>
            <a:off x="4876800" y="3733800"/>
            <a:ext cx="990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819400" y="3733800"/>
            <a:ext cx="990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Installation quality</a:t>
            </a:r>
            <a:br>
              <a:rPr lang="en-US" sz="4000" dirty="0" smtClean="0"/>
            </a:br>
            <a:r>
              <a:rPr lang="en-US" sz="3600" dirty="0" smtClean="0"/>
              <a:t>Voids</a:t>
            </a:r>
            <a:endParaRPr lang="en-US" dirty="0"/>
          </a:p>
        </p:txBody>
      </p:sp>
      <p:sp>
        <p:nvSpPr>
          <p:cNvPr id="48131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924800" cy="2514600"/>
          </a:xfrm>
        </p:spPr>
        <p:txBody>
          <a:bodyPr/>
          <a:lstStyle/>
          <a:p>
            <a:r>
              <a:rPr lang="en-US" dirty="0" smtClean="0"/>
              <a:t>Typically occur near sensor where sensitivity is greatest</a:t>
            </a:r>
          </a:p>
          <a:p>
            <a:pPr lvl="1"/>
            <a:r>
              <a:rPr lang="en-US" dirty="0" smtClean="0"/>
              <a:t>VWC underestimated</a:t>
            </a:r>
          </a:p>
          <a:p>
            <a:pPr lvl="1"/>
            <a:r>
              <a:rPr lang="en-US" b="1" i="1" dirty="0" smtClean="0"/>
              <a:t>Often results in negative VWC measurement</a:t>
            </a:r>
          </a:p>
          <a:p>
            <a:pPr lvl="2"/>
            <a:r>
              <a:rPr lang="en-US" dirty="0" smtClean="0"/>
              <a:t>Error can be 0.1 m</a:t>
            </a:r>
            <a:r>
              <a:rPr lang="en-US" baseline="30000" dirty="0" smtClean="0"/>
              <a:t>3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 or more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AC1EBE-D182-45C2-BEB0-6BB0B72CDAF6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Installation quality</a:t>
            </a:r>
            <a:br>
              <a:rPr lang="en-US" sz="4000" dirty="0" smtClean="0"/>
            </a:br>
            <a:r>
              <a:rPr lang="en-US" sz="3600" dirty="0" smtClean="0"/>
              <a:t>Bulk density</a:t>
            </a:r>
            <a:endParaRPr lang="en-US" dirty="0"/>
          </a:p>
        </p:txBody>
      </p:sp>
      <p:sp>
        <p:nvSpPr>
          <p:cNvPr id="49155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r>
              <a:rPr lang="en-US" dirty="0" smtClean="0"/>
              <a:t>Earlier analysis showed effect of bulk density on measured dielectric/VWC</a:t>
            </a:r>
          </a:p>
          <a:p>
            <a:r>
              <a:rPr lang="en-US" dirty="0" smtClean="0"/>
              <a:t>Disturbed or repacked soil often has different bulk density </a:t>
            </a:r>
          </a:p>
          <a:p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sz="3200" dirty="0" smtClean="0"/>
              <a:t>Insert sensor into undisturbed soil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1AA611-6803-4700-B063-3326A417498E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Proper installation</a:t>
            </a:r>
            <a:br>
              <a:rPr lang="en-US" sz="4000" dirty="0" smtClean="0"/>
            </a:br>
            <a:r>
              <a:rPr lang="en-US" sz="3600" dirty="0" smtClean="0"/>
              <a:t>Sidewall</a:t>
            </a:r>
            <a:endParaRPr lang="en-US" dirty="0"/>
          </a:p>
        </p:txBody>
      </p:sp>
      <p:sp>
        <p:nvSpPr>
          <p:cNvPr id="50179" name="Content Placeholder 7"/>
          <p:cNvSpPr>
            <a:spLocks noGrp="1"/>
          </p:cNvSpPr>
          <p:nvPr>
            <p:ph sz="half" idx="1"/>
          </p:nvPr>
        </p:nvSpPr>
        <p:spPr>
          <a:xfrm>
            <a:off x="4876800" y="1524000"/>
            <a:ext cx="4114800" cy="4419600"/>
          </a:xfrm>
        </p:spPr>
        <p:txBody>
          <a:bodyPr/>
          <a:lstStyle/>
          <a:p>
            <a:r>
              <a:rPr lang="en-US" smtClean="0"/>
              <a:t>Dig trench to desired depth</a:t>
            </a:r>
          </a:p>
          <a:p>
            <a:endParaRPr lang="en-US" smtClean="0"/>
          </a:p>
          <a:p>
            <a:r>
              <a:rPr lang="en-US" smtClean="0"/>
              <a:t>Carefully insert sensor into undisturbed side wall</a:t>
            </a:r>
          </a:p>
          <a:p>
            <a:endParaRPr lang="en-US" smtClean="0"/>
          </a:p>
          <a:p>
            <a:r>
              <a:rPr lang="en-US" smtClean="0"/>
              <a:t>Backfill trench at native bulk density</a:t>
            </a:r>
          </a:p>
          <a:p>
            <a:endParaRPr lang="en-US" smtClean="0"/>
          </a:p>
        </p:txBody>
      </p:sp>
      <p:pic>
        <p:nvPicPr>
          <p:cNvPr id="50180" name="Content Placeholder 6" descr="EC-5 installation 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828800"/>
            <a:ext cx="4445000" cy="3333750"/>
          </a:xfrm>
        </p:spPr>
      </p:pic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0542F2-473D-46DE-922B-D43CF49D2723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Proper installation</a:t>
            </a:r>
            <a:br>
              <a:rPr lang="en-US" sz="4000" dirty="0" smtClean="0"/>
            </a:br>
            <a:r>
              <a:rPr lang="en-US" sz="3600" dirty="0" smtClean="0"/>
              <a:t>Sidewall</a:t>
            </a:r>
            <a:endParaRPr lang="en-US" dirty="0"/>
          </a:p>
        </p:txBody>
      </p:sp>
      <p:sp>
        <p:nvSpPr>
          <p:cNvPr id="51203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67056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 smtClean="0"/>
              <a:t>Advantages</a:t>
            </a:r>
          </a:p>
          <a:p>
            <a:pPr lvl="1"/>
            <a:r>
              <a:rPr lang="en-US" dirty="0" smtClean="0"/>
              <a:t>Visual and tactile confirmation of quality insertion</a:t>
            </a:r>
          </a:p>
          <a:p>
            <a:pPr lvl="1"/>
            <a:r>
              <a:rPr lang="en-US" dirty="0" smtClean="0"/>
              <a:t>Undisturbed soil above sensor</a:t>
            </a:r>
          </a:p>
          <a:p>
            <a:pPr lvl="1"/>
            <a:r>
              <a:rPr lang="en-US" dirty="0" smtClean="0"/>
              <a:t>Horizontal insertion measures VWC at discrete depth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 and accepted method</a:t>
            </a:r>
          </a:p>
          <a:p>
            <a:pPr>
              <a:buFont typeface="Wingdings" pitchFamily="2" charset="2"/>
              <a:buNone/>
            </a:pPr>
            <a:endParaRPr lang="en-US" sz="2400" b="1" dirty="0" smtClean="0"/>
          </a:p>
          <a:p>
            <a:pPr>
              <a:buFont typeface="Wingdings" pitchFamily="2" charset="2"/>
              <a:buNone/>
            </a:pPr>
            <a:r>
              <a:rPr lang="en-US" sz="2400" b="1" dirty="0" smtClean="0"/>
              <a:t>Disadvantages</a:t>
            </a:r>
          </a:p>
          <a:p>
            <a:pPr lvl="1"/>
            <a:r>
              <a:rPr lang="en-US" dirty="0" smtClean="0"/>
              <a:t>Large excavation (effort)</a:t>
            </a:r>
          </a:p>
          <a:p>
            <a:pPr lvl="1"/>
            <a:r>
              <a:rPr lang="en-US" dirty="0" smtClean="0"/>
              <a:t>Large scale soil disturbance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65F6ED-6BEC-460F-A920-411CC1C58A89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6" name="Picture 5" descr="SPA52180.JPG"/>
          <p:cNvPicPr>
            <a:picLocks noChangeAspect="1"/>
          </p:cNvPicPr>
          <p:nvPr/>
        </p:nvPicPr>
        <p:blipFill>
          <a:blip r:embed="rId3" cstate="print"/>
          <a:srcRect l="28847"/>
          <a:stretch>
            <a:fillRect/>
          </a:stretch>
        </p:blipFill>
        <p:spPr bwMode="auto">
          <a:xfrm>
            <a:off x="7315200" y="381000"/>
            <a:ext cx="18240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5TEtran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73743">
            <a:off x="6787780" y="3150024"/>
            <a:ext cx="136366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5TEtran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73743">
            <a:off x="6787781" y="2007026"/>
            <a:ext cx="136366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5TEtran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73743">
            <a:off x="6787779" y="5131226"/>
            <a:ext cx="136366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smtClean="0"/>
              <a:t>Proper installation</a:t>
            </a:r>
            <a:br>
              <a:rPr lang="en-US" sz="4000" smtClean="0"/>
            </a:br>
            <a:r>
              <a:rPr lang="en-US" sz="3200" smtClean="0"/>
              <a:t>Down hole</a:t>
            </a:r>
            <a:endParaRPr lang="en-US" sz="4000" smtClean="0"/>
          </a:p>
        </p:txBody>
      </p:sp>
      <p:sp>
        <p:nvSpPr>
          <p:cNvPr id="119" name="Content Placeholder 7"/>
          <p:cNvSpPr txBox="1">
            <a:spLocks/>
          </p:cNvSpPr>
          <p:nvPr/>
        </p:nvSpPr>
        <p:spPr bwMode="auto">
          <a:xfrm>
            <a:off x="457200" y="14478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+mn-lt"/>
              </a:rPr>
              <a:t>Auger hole to desired depth </a:t>
            </a:r>
            <a:endParaRPr lang="en-US" sz="2800" kern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Often 45˚ angle</a:t>
            </a: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+mn-lt"/>
              </a:rPr>
              <a:t>Insert sensor into undisturbed soil in bottom of hole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800" kern="0" dirty="0">
                <a:latin typeface="+mn-lt"/>
              </a:rPr>
              <a:t>Carefully backfill hole at native bulk density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118" name="Picture 5" descr="SPA52180.JPG"/>
          <p:cNvPicPr>
            <a:picLocks noChangeAspect="1"/>
          </p:cNvPicPr>
          <p:nvPr/>
        </p:nvPicPr>
        <p:blipFill>
          <a:blip r:embed="rId3" cstate="print"/>
          <a:srcRect l="28847"/>
          <a:stretch>
            <a:fillRect/>
          </a:stretch>
        </p:blipFill>
        <p:spPr bwMode="auto">
          <a:xfrm>
            <a:off x="5486400" y="381000"/>
            <a:ext cx="36528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Can 6"/>
          <p:cNvSpPr>
            <a:spLocks noChangeArrowheads="1"/>
          </p:cNvSpPr>
          <p:nvPr/>
        </p:nvSpPr>
        <p:spPr bwMode="auto">
          <a:xfrm rot="18505175">
            <a:off x="6333898" y="250320"/>
            <a:ext cx="298450" cy="2113113"/>
          </a:xfrm>
          <a:prstGeom prst="can">
            <a:avLst>
              <a:gd name="adj" fmla="val 25067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2" name="Can 8"/>
          <p:cNvSpPr>
            <a:spLocks noChangeArrowheads="1"/>
          </p:cNvSpPr>
          <p:nvPr/>
        </p:nvSpPr>
        <p:spPr bwMode="auto">
          <a:xfrm>
            <a:off x="8305800" y="533400"/>
            <a:ext cx="304800" cy="3733800"/>
          </a:xfrm>
          <a:prstGeom prst="can">
            <a:avLst>
              <a:gd name="adj" fmla="val 250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4" name="Picture 11" descr="5TEtran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6491">
            <a:off x="6633249" y="1484998"/>
            <a:ext cx="1287462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11" descr="5TEtran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77866">
            <a:off x="7777801" y="3739150"/>
            <a:ext cx="128746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Proper installation</a:t>
            </a:r>
            <a:br>
              <a:rPr lang="en-US" sz="4000" dirty="0" smtClean="0"/>
            </a:br>
            <a:r>
              <a:rPr lang="en-US" sz="3600" dirty="0" smtClean="0"/>
              <a:t>Down hole</a:t>
            </a:r>
            <a:endParaRPr lang="en-US" dirty="0"/>
          </a:p>
        </p:txBody>
      </p:sp>
      <p:sp>
        <p:nvSpPr>
          <p:cNvPr id="53251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50292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Advantages</a:t>
            </a:r>
          </a:p>
          <a:p>
            <a:pPr lvl="1"/>
            <a:r>
              <a:rPr lang="en-US" dirty="0" smtClean="0"/>
              <a:t>Deep installations possible</a:t>
            </a:r>
          </a:p>
          <a:p>
            <a:pPr lvl="1"/>
            <a:r>
              <a:rPr lang="en-US" dirty="0" smtClean="0"/>
              <a:t>Minimal soil disturbance</a:t>
            </a:r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/>
              <a:t>Disadvantages</a:t>
            </a:r>
          </a:p>
          <a:p>
            <a:pPr lvl="1"/>
            <a:r>
              <a:rPr lang="en-US" dirty="0" smtClean="0"/>
              <a:t>Impossible to verify quality installation</a:t>
            </a:r>
          </a:p>
          <a:p>
            <a:pPr lvl="1"/>
            <a:r>
              <a:rPr lang="en-US" dirty="0" smtClean="0"/>
              <a:t>One hole per sensor</a:t>
            </a:r>
          </a:p>
          <a:p>
            <a:pPr lvl="1"/>
            <a:r>
              <a:rPr lang="en-US" dirty="0" smtClean="0"/>
              <a:t>Installation tool necessary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3252" name="Content Placeholder 6" descr="pvctool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435" t="23087" r="16982" b="14020"/>
          <a:stretch>
            <a:fillRect/>
          </a:stretch>
        </p:blipFill>
        <p:spPr>
          <a:xfrm>
            <a:off x="5096185" y="1752600"/>
            <a:ext cx="4047815" cy="2593975"/>
          </a:xfrm>
        </p:spPr>
      </p:pic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682E01-04E4-4C9D-AE5F-95F84B1AD415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Installation</a:t>
            </a:r>
            <a:br>
              <a:rPr lang="en-US" sz="4000" dirty="0" smtClean="0"/>
            </a:br>
            <a:r>
              <a:rPr lang="en-US" sz="3600" dirty="0" smtClean="0"/>
              <a:t>Hard or stony soils</a:t>
            </a:r>
            <a:endParaRPr lang="en-US" dirty="0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8B315E-0E37-4D91-89CF-680AA5739D1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 bwMode="auto">
          <a:xfrm>
            <a:off x="304800" y="160020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800" kern="0" dirty="0" smtClean="0">
                <a:latin typeface="+mn-lt"/>
              </a:rPr>
              <a:t>Hard soils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Use </a:t>
            </a:r>
            <a:r>
              <a:rPr lang="en-US" sz="2400" kern="0" dirty="0">
                <a:latin typeface="+mn-lt"/>
              </a:rPr>
              <a:t>tool to make pilot hole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Must be slightly smaller than sensor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800" kern="0" dirty="0" smtClean="0"/>
              <a:t>Stony soils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400" kern="0" dirty="0" smtClean="0"/>
              <a:t>Sieve stones from a volume of soil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400" kern="0" dirty="0" smtClean="0"/>
              <a:t>Re-pack sieved soil around sensor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000" kern="0" dirty="0" smtClean="0"/>
              <a:t>Disturbed sample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000" kern="0" dirty="0" smtClean="0"/>
              <a:t>Possible poor accuracy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000" kern="0" dirty="0" smtClean="0"/>
              <a:t>Still measures dynamics well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35814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8" descr="calibration 0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wp4concept2"/>
          <p:cNvPicPr>
            <a:picLocks noChangeAspect="1" noChangeArrowheads="1"/>
          </p:cNvPicPr>
          <p:nvPr/>
        </p:nvPicPr>
        <p:blipFill>
          <a:blip r:embed="rId4" cstate="print">
            <a:lum bright="64000" contrast="-82000"/>
          </a:blip>
          <a:srcRect l="17323" t="79959" r="53439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059612" cy="97631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Direct measurement of VWC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97888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Volumetric water content (</a:t>
            </a:r>
            <a:r>
              <a:rPr lang="el-GR" i="1" dirty="0" smtClean="0"/>
              <a:t>θ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Obtain moist soil sample with </a:t>
            </a:r>
            <a:r>
              <a:rPr lang="en-US" sz="2200" i="1" dirty="0" smtClean="0"/>
              <a:t>known 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Weigh moist sample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Dry sample at 105</a:t>
            </a:r>
            <a:r>
              <a:rPr lang="en-US" sz="2200" baseline="30000" dirty="0" smtClean="0"/>
              <a:t>o</a:t>
            </a:r>
            <a:r>
              <a:rPr lang="en-US" sz="2200" dirty="0" smtClean="0"/>
              <a:t> C for 24 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Weigh dry sample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8D73C2-D26B-4B61-A120-7CEB3824A7CA}" type="slidenum">
              <a:rPr lang="en-US" smtClean="0"/>
              <a:pPr/>
              <a:t>5</a:t>
            </a:fld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62200" y="4419600"/>
          <a:ext cx="4211638" cy="1811338"/>
        </p:xfrm>
        <a:graphic>
          <a:graphicData uri="http://schemas.openxmlformats.org/presentationml/2006/ole">
            <p:oleObj spid="_x0000_s1085" name="Equation" r:id="rId5" imgW="1091878" imgH="46960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source of error – point vs. field scale</a:t>
            </a:r>
            <a:br>
              <a:rPr lang="en-US" sz="4000" dirty="0" smtClean="0"/>
            </a:br>
            <a:r>
              <a:rPr lang="en-US" sz="2200" dirty="0" smtClean="0"/>
              <a:t>(I know I said I was only going to talk about 3)</a:t>
            </a:r>
            <a:endParaRPr lang="en-US" dirty="0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3B0331-6A77-41C2-A237-B6CA840C46C1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304800" y="17526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800" kern="0" dirty="0" smtClean="0">
                <a:latin typeface="+mn-lt"/>
              </a:rPr>
              <a:t>All dielectric sensors have small measurement volume (10’s to 100’s of cm</a:t>
            </a:r>
            <a:r>
              <a:rPr lang="en-US" sz="2800" kern="0" baseline="30000" dirty="0" smtClean="0">
                <a:latin typeface="+mn-lt"/>
              </a:rPr>
              <a:t>3</a:t>
            </a:r>
            <a:r>
              <a:rPr lang="en-US" sz="2800" kern="0" dirty="0" smtClean="0">
                <a:latin typeface="+mn-lt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800" kern="0" dirty="0" smtClean="0">
                <a:latin typeface="+mn-lt"/>
              </a:rPr>
              <a:t>Scaling point measurements to representative field scale measurement is difficult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Replicated measurements and averaging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Other strategies available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Whole topic is outside the scope of this discussion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6002E"/>
              </a:buClr>
              <a:buFont typeface="Wingdings" pitchFamily="2" charset="2"/>
              <a:buChar char="n"/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points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 sources of error in VWC measurement</a:t>
            </a:r>
          </a:p>
          <a:p>
            <a:pPr lvl="1"/>
            <a:r>
              <a:rPr lang="en-US" smtClean="0"/>
              <a:t>Sensor error</a:t>
            </a:r>
          </a:p>
          <a:p>
            <a:pPr lvl="2"/>
            <a:r>
              <a:rPr lang="en-US" smtClean="0"/>
              <a:t>How accurately the sensor measures dielectric permittivity</a:t>
            </a:r>
          </a:p>
          <a:p>
            <a:pPr lvl="2"/>
            <a:r>
              <a:rPr lang="en-US" smtClean="0"/>
              <a:t>Only factor that can be controlled by manufacturer</a:t>
            </a:r>
          </a:p>
          <a:p>
            <a:pPr lvl="1"/>
            <a:r>
              <a:rPr lang="en-US" smtClean="0"/>
              <a:t>Dielectric permittivity to VWC conversion</a:t>
            </a:r>
          </a:p>
          <a:p>
            <a:pPr lvl="2"/>
            <a:r>
              <a:rPr lang="en-US" smtClean="0"/>
              <a:t>Depends on bulk density, temperature, mineralogy</a:t>
            </a:r>
          </a:p>
          <a:p>
            <a:pPr lvl="2"/>
            <a:r>
              <a:rPr lang="en-US" smtClean="0"/>
              <a:t>Generic calibrations work for most “typical” soils</a:t>
            </a:r>
          </a:p>
          <a:p>
            <a:pPr lvl="2"/>
            <a:r>
              <a:rPr lang="en-US" smtClean="0"/>
              <a:t>Soil-specific calibration necessary in some cases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points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2147822"/>
              </p:ext>
            </p:extLst>
          </p:nvPr>
        </p:nvGraphicFramePr>
        <p:xfrm>
          <a:off x="609600" y="1905000"/>
          <a:ext cx="7531100" cy="4203700"/>
        </p:xfrm>
        <a:graphic>
          <a:graphicData uri="http://schemas.openxmlformats.org/presentationml/2006/ole">
            <p:oleObj spid="_x0000_s13348" name="Worksheet" r:id="rId3" imgW="7530159" imgH="420317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814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points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4567156"/>
              </p:ext>
            </p:extLst>
          </p:nvPr>
        </p:nvGraphicFramePr>
        <p:xfrm>
          <a:off x="609600" y="1905000"/>
          <a:ext cx="7531100" cy="4203700"/>
        </p:xfrm>
        <a:graphic>
          <a:graphicData uri="http://schemas.openxmlformats.org/presentationml/2006/ole">
            <p:oleObj spid="_x0000_s14372" name="Worksheet" r:id="rId3" imgW="7530159" imgH="4203175" progId="Excel.Sheet.12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V="1">
            <a:off x="7315200" y="2057400"/>
            <a:ext cx="0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5587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38113"/>
            <a:ext cx="7993062" cy="976312"/>
          </a:xfrm>
        </p:spPr>
        <p:txBody>
          <a:bodyPr/>
          <a:lstStyle/>
          <a:p>
            <a:r>
              <a:rPr lang="en-US" sz="3600" dirty="0" smtClean="0"/>
              <a:t>Dielectric theory: How it works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635500" cy="4972050"/>
          </a:xfrm>
        </p:spPr>
        <p:txBody>
          <a:bodyPr/>
          <a:lstStyle/>
          <a:p>
            <a:r>
              <a:rPr lang="en-US" sz="2400" dirty="0" smtClean="0"/>
              <a:t>In a heterogeneous medium: </a:t>
            </a:r>
          </a:p>
          <a:p>
            <a:pPr lvl="1"/>
            <a:r>
              <a:rPr lang="en-US" sz="2000" dirty="0" smtClean="0"/>
              <a:t>Volume fraction of any constituent affects total (bulk)dielectric permittivity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Changing any constituent volume changes the total dielectric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Changes in water volume have the most significant effect on the total dielectric</a:t>
            </a:r>
          </a:p>
        </p:txBody>
      </p:sp>
      <p:graphicFrame>
        <p:nvGraphicFramePr>
          <p:cNvPr id="105476" name="Group 4"/>
          <p:cNvGraphicFramePr>
            <a:graphicFrameLocks noGrp="1"/>
          </p:cNvGraphicFramePr>
          <p:nvPr>
            <p:ph sz="quarter" idx="2"/>
          </p:nvPr>
        </p:nvGraphicFramePr>
        <p:xfrm>
          <a:off x="5029200" y="1676400"/>
          <a:ext cx="3814763" cy="2682240"/>
        </p:xfrm>
        <a:graphic>
          <a:graphicData uri="http://schemas.openxmlformats.org/drawingml/2006/table">
            <a:tbl>
              <a:tblPr/>
              <a:tblGrid>
                <a:gridCol w="2179638"/>
                <a:gridCol w="1635125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Dielectric Permittivity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Soil Minerals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3 - 16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Organic Matter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2 - 5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1BA521-9A2F-4AF0-830A-8532CF672C3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214313"/>
            <a:ext cx="8410575" cy="852487"/>
          </a:xfrm>
        </p:spPr>
        <p:txBody>
          <a:bodyPr/>
          <a:lstStyle/>
          <a:p>
            <a:r>
              <a:rPr lang="en-US" sz="3600" smtClean="0"/>
              <a:t>Relating dielectric permittivity to VWC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618659623"/>
              </p:ext>
            </p:extLst>
          </p:nvPr>
        </p:nvGraphicFramePr>
        <p:xfrm>
          <a:off x="838200" y="1600200"/>
          <a:ext cx="7315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Outline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46113" y="1295400"/>
            <a:ext cx="8497887" cy="5105400"/>
          </a:xfrm>
        </p:spPr>
        <p:txBody>
          <a:bodyPr/>
          <a:lstStyle/>
          <a:p>
            <a:r>
              <a:rPr lang="en-US" sz="2400" dirty="0" smtClean="0">
                <a:solidFill>
                  <a:srgbClr val="D9D9D9"/>
                </a:solidFill>
              </a:rPr>
              <a:t>Introduction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VWC definition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Direct vs. indirect measurement methods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Dielectric permittivity for measuring VWC</a:t>
            </a:r>
          </a:p>
          <a:p>
            <a:r>
              <a:rPr lang="en-US" sz="2400" dirty="0" smtClean="0"/>
              <a:t>Accuracy</a:t>
            </a:r>
          </a:p>
          <a:p>
            <a:pPr lvl="1"/>
            <a:r>
              <a:rPr lang="en-US" sz="1800" dirty="0" smtClean="0"/>
              <a:t>Definitions and scope</a:t>
            </a:r>
          </a:p>
          <a:p>
            <a:pPr lvl="1"/>
            <a:r>
              <a:rPr lang="en-US" sz="1800" dirty="0" smtClean="0"/>
              <a:t>Approach to accuracy analysis (mixing model)</a:t>
            </a:r>
          </a:p>
          <a:p>
            <a:r>
              <a:rPr lang="en-US" sz="2400" dirty="0" smtClean="0"/>
              <a:t>Sensor (dielectric permittivity) accuracy</a:t>
            </a:r>
          </a:p>
          <a:p>
            <a:r>
              <a:rPr lang="en-US" sz="2400" dirty="0" smtClean="0"/>
              <a:t>Converting dielectric permittivity to VWC</a:t>
            </a:r>
          </a:p>
          <a:p>
            <a:r>
              <a:rPr lang="en-US" sz="2400" dirty="0" smtClean="0"/>
              <a:t>Installation quality and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14784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06888" cy="445611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/>
              <a:t>Resolution </a:t>
            </a:r>
            <a:r>
              <a:rPr lang="en-US" dirty="0"/>
              <a:t>- The smallest change that can be </a:t>
            </a:r>
            <a:r>
              <a:rPr lang="en-US" dirty="0" smtClean="0"/>
              <a:t>detected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 smtClean="0"/>
              <a:t>Precision </a:t>
            </a:r>
            <a:r>
              <a:rPr lang="en-US" dirty="0" smtClean="0"/>
              <a:t>- The degree of reproducibility of measurement</a:t>
            </a:r>
          </a:p>
          <a:p>
            <a:pPr marL="0" indent="0">
              <a:buNone/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Accuracy </a:t>
            </a:r>
            <a:r>
              <a:rPr lang="en-US" dirty="0"/>
              <a:t>- How close the measured value is to the actual (absolute) </a:t>
            </a:r>
            <a:r>
              <a:rPr lang="en-US" dirty="0" smtClean="0"/>
              <a:t>value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447800"/>
            <a:ext cx="3302000" cy="4572000"/>
          </a:xfrm>
        </p:spPr>
      </p:pic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B5DEFE-1E54-4028-86CC-01630B7BAB9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cani Center Seminar 2008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1881</Words>
  <Application>Microsoft Office PowerPoint</Application>
  <PresentationFormat>On-screen Show (4:3)</PresentationFormat>
  <Paragraphs>483</Paragraphs>
  <Slides>53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Volcani Center Seminar 2008</vt:lpstr>
      <vt:lpstr>Equation</vt:lpstr>
      <vt:lpstr>Worksheet</vt:lpstr>
      <vt:lpstr>Why does my soil moisture sensor read negative?  Improving accuracy of dielectric soil moisture sensors</vt:lpstr>
      <vt:lpstr>Outline</vt:lpstr>
      <vt:lpstr>Volumetric water content</vt:lpstr>
      <vt:lpstr>Measurement techniques</vt:lpstr>
      <vt:lpstr>Direct measurement of VWC</vt:lpstr>
      <vt:lpstr>Dielectric theory: How it works </vt:lpstr>
      <vt:lpstr>Relating dielectric permittivity to VWC</vt:lpstr>
      <vt:lpstr>Outline</vt:lpstr>
      <vt:lpstr>Accuracy</vt:lpstr>
      <vt:lpstr>Accuracy (of what measurement?)</vt:lpstr>
      <vt:lpstr>Approach to accuracy analysis</vt:lpstr>
      <vt:lpstr>Generalized dielectric mixing model</vt:lpstr>
      <vt:lpstr>Generalized dielectric mixing model </vt:lpstr>
      <vt:lpstr>Mixing model default parameters</vt:lpstr>
      <vt:lpstr>Factors affecting VWC accuracy</vt:lpstr>
      <vt:lpstr>Outline</vt:lpstr>
      <vt:lpstr>Sensor accuracy</vt:lpstr>
      <vt:lpstr>Sensor accuracy:  Sensor-sensor repeatability</vt:lpstr>
      <vt:lpstr>Sensor Accuracy: Electrical conductivity (salt) effects</vt:lpstr>
      <vt:lpstr>Sensor Accuracy: Temperature effects</vt:lpstr>
      <vt:lpstr>Sensor () accuracy effect on θmeas accuracy </vt:lpstr>
      <vt:lpstr>Outline</vt:lpstr>
      <vt:lpstr>Converting dielectric permittivity to VWC</vt:lpstr>
      <vt:lpstr>Errors from ε to θmeas conversion  Effect of bulk density on accuracy</vt:lpstr>
      <vt:lpstr>Errors from ε to θmeas conversion  Effect of mineral permittivity on accuracy</vt:lpstr>
      <vt:lpstr>Errors from ε to θmeas conversion  Effect of permittivity of water on accuracy</vt:lpstr>
      <vt:lpstr>Accuracy of permittivity/VWC relationship   Effect of dielectric permittivity of water (continued)</vt:lpstr>
      <vt:lpstr>Generic calibrations What we typically expect in mineral soil</vt:lpstr>
      <vt:lpstr>Generic calibrations fail when: </vt:lpstr>
      <vt:lpstr>Why do my sensors read negative? Generic calibration doesn’t match your soil</vt:lpstr>
      <vt:lpstr>Soil-specific calibrations</vt:lpstr>
      <vt:lpstr>Soil-specific calibrations Dry down method</vt:lpstr>
      <vt:lpstr>Soil-specific calibrations Dry down method</vt:lpstr>
      <vt:lpstr>Soil-specific calibrations  Homogenized soil method (recommended)</vt:lpstr>
      <vt:lpstr>Soil-specific calibrations  Homogenized soil method (recommended)</vt:lpstr>
      <vt:lpstr>Soil-specific calibrations  Homogenized soil method (recommended)</vt:lpstr>
      <vt:lpstr>Soil-specific calibrations  Homogenized soil method (recommended)</vt:lpstr>
      <vt:lpstr>Soil-specific calibrations  Homogenized soil method</vt:lpstr>
      <vt:lpstr>Soil-specific calibrations  Homogenized soil method</vt:lpstr>
      <vt:lpstr>Outline</vt:lpstr>
      <vt:lpstr>Installation quality</vt:lpstr>
      <vt:lpstr>Installation – sensitivity of measurement</vt:lpstr>
      <vt:lpstr>Installation quality Voids</vt:lpstr>
      <vt:lpstr>Installation quality Bulk density</vt:lpstr>
      <vt:lpstr>Proper installation Sidewall</vt:lpstr>
      <vt:lpstr>Proper installation Sidewall</vt:lpstr>
      <vt:lpstr>Proper installation Down hole</vt:lpstr>
      <vt:lpstr>Proper installation Down hole</vt:lpstr>
      <vt:lpstr>Installation Hard or stony soils</vt:lpstr>
      <vt:lpstr>4th source of error – point vs. field scale (I know I said I was only going to talk about 3)</vt:lpstr>
      <vt:lpstr>Take-home points</vt:lpstr>
      <vt:lpstr>Take-home points</vt:lpstr>
      <vt:lpstr>Take-home points</vt:lpstr>
    </vt:vector>
  </TitlesOfParts>
  <Company>Decagon Devices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Content Measurement Methods and Field Applications</dc:title>
  <dc:creator>Colin S. Campbell</dc:creator>
  <cp:lastModifiedBy>Matt Galloway</cp:lastModifiedBy>
  <cp:revision>175</cp:revision>
  <dcterms:created xsi:type="dcterms:W3CDTF">2009-09-23T22:29:44Z</dcterms:created>
  <dcterms:modified xsi:type="dcterms:W3CDTF">2012-02-08T17:14:56Z</dcterms:modified>
</cp:coreProperties>
</file>