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944" r:id="rId1"/>
    <p:sldMasterId id="2147484982" r:id="rId2"/>
    <p:sldMasterId id="2147485018" r:id="rId3"/>
  </p:sldMasterIdLst>
  <p:notesMasterIdLst>
    <p:notesMasterId r:id="rId86"/>
  </p:notesMasterIdLst>
  <p:sldIdLst>
    <p:sldId id="271" r:id="rId4"/>
    <p:sldId id="431" r:id="rId5"/>
    <p:sldId id="386" r:id="rId6"/>
    <p:sldId id="335" r:id="rId7"/>
    <p:sldId id="430" r:id="rId8"/>
    <p:sldId id="388" r:id="rId9"/>
    <p:sldId id="257" r:id="rId10"/>
    <p:sldId id="337" r:id="rId11"/>
    <p:sldId id="258" r:id="rId12"/>
    <p:sldId id="295" r:id="rId13"/>
    <p:sldId id="389" r:id="rId14"/>
    <p:sldId id="341" r:id="rId15"/>
    <p:sldId id="342" r:id="rId16"/>
    <p:sldId id="439" r:id="rId17"/>
    <p:sldId id="364" r:id="rId18"/>
    <p:sldId id="365" r:id="rId19"/>
    <p:sldId id="367" r:id="rId20"/>
    <p:sldId id="368" r:id="rId21"/>
    <p:sldId id="372" r:id="rId22"/>
    <p:sldId id="423" r:id="rId23"/>
    <p:sldId id="427" r:id="rId24"/>
    <p:sldId id="426" r:id="rId25"/>
    <p:sldId id="425" r:id="rId26"/>
    <p:sldId id="424" r:id="rId27"/>
    <p:sldId id="332" r:id="rId28"/>
    <p:sldId id="353" r:id="rId29"/>
    <p:sldId id="402" r:id="rId30"/>
    <p:sldId id="403" r:id="rId31"/>
    <p:sldId id="405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59" r:id="rId41"/>
    <p:sldId id="307" r:id="rId42"/>
    <p:sldId id="434" r:id="rId43"/>
    <p:sldId id="421" r:id="rId44"/>
    <p:sldId id="400" r:id="rId45"/>
    <p:sldId id="399" r:id="rId46"/>
    <p:sldId id="401" r:id="rId47"/>
    <p:sldId id="309" r:id="rId48"/>
    <p:sldId id="398" r:id="rId49"/>
    <p:sldId id="456" r:id="rId50"/>
    <p:sldId id="457" r:id="rId51"/>
    <p:sldId id="458" r:id="rId52"/>
    <p:sldId id="310" r:id="rId53"/>
    <p:sldId id="474" r:id="rId54"/>
    <p:sldId id="475" r:id="rId55"/>
    <p:sldId id="478" r:id="rId56"/>
    <p:sldId id="476" r:id="rId57"/>
    <p:sldId id="477" r:id="rId58"/>
    <p:sldId id="438" r:id="rId59"/>
    <p:sldId id="440" r:id="rId60"/>
    <p:sldId id="441" r:id="rId61"/>
    <p:sldId id="442" r:id="rId62"/>
    <p:sldId id="443" r:id="rId63"/>
    <p:sldId id="444" r:id="rId64"/>
    <p:sldId id="445" r:id="rId65"/>
    <p:sldId id="446" r:id="rId66"/>
    <p:sldId id="447" r:id="rId67"/>
    <p:sldId id="432" r:id="rId68"/>
    <p:sldId id="433" r:id="rId69"/>
    <p:sldId id="471" r:id="rId70"/>
    <p:sldId id="473" r:id="rId71"/>
    <p:sldId id="472" r:id="rId72"/>
    <p:sldId id="412" r:id="rId73"/>
    <p:sldId id="413" r:id="rId74"/>
    <p:sldId id="428" r:id="rId75"/>
    <p:sldId id="417" r:id="rId76"/>
    <p:sldId id="415" r:id="rId77"/>
    <p:sldId id="448" r:id="rId78"/>
    <p:sldId id="327" r:id="rId79"/>
    <p:sldId id="394" r:id="rId80"/>
    <p:sldId id="393" r:id="rId81"/>
    <p:sldId id="390" r:id="rId82"/>
    <p:sldId id="392" r:id="rId83"/>
    <p:sldId id="391" r:id="rId84"/>
    <p:sldId id="343" r:id="rId8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002E"/>
    <a:srgbClr val="990000"/>
    <a:srgbClr val="00644A"/>
    <a:srgbClr val="0000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2" autoAdjust="0"/>
    <p:restoredTop sz="94624" autoAdjust="0"/>
  </p:normalViewPr>
  <p:slideViewPr>
    <p:cSldViewPr>
      <p:cViewPr varScale="1">
        <p:scale>
          <a:sx n="81" d="100"/>
          <a:sy n="81" d="100"/>
        </p:scale>
        <p:origin x="143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tableStyles" Target="tableStyles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Countsracing\Documents\Dual%20Head%20Infiltrometer%20Product%20Design\Beta%20Units%20Test%20Data\WSU%20Green%20Infiltration%20Tes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Countsracing\Documents\Dual%20Head%20Infiltrometer%20Product%20Design\Beta%20Units%20Test%20Data\WSU%20Green%20Infiltration%20Tes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Sheet1!$B$5:$B$59</c:f>
              <c:numCache>
                <c:formatCode>General</c:formatCode>
                <c:ptCount val="5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</c:numCache>
            </c:numRef>
          </c:xVal>
          <c:yVal>
            <c:numRef>
              <c:f>Sheet1!$G$5:$G$59</c:f>
              <c:numCache>
                <c:formatCode>General</c:formatCode>
                <c:ptCount val="55"/>
                <c:pt idx="0">
                  <c:v>-21.573</c:v>
                </c:pt>
                <c:pt idx="1">
                  <c:v>-12.212999999999999</c:v>
                </c:pt>
                <c:pt idx="2">
                  <c:v>0.65700000000000003</c:v>
                </c:pt>
                <c:pt idx="3">
                  <c:v>4.1099999999999994</c:v>
                </c:pt>
                <c:pt idx="4">
                  <c:v>4.0369999999999999</c:v>
                </c:pt>
                <c:pt idx="5">
                  <c:v>3.7559999999999998</c:v>
                </c:pt>
                <c:pt idx="6">
                  <c:v>4.0970000000000004</c:v>
                </c:pt>
                <c:pt idx="7">
                  <c:v>4.3730000000000002</c:v>
                </c:pt>
                <c:pt idx="8">
                  <c:v>4.3159999999999998</c:v>
                </c:pt>
                <c:pt idx="9">
                  <c:v>4.3410000000000002</c:v>
                </c:pt>
                <c:pt idx="10">
                  <c:v>4.2949999999999999</c:v>
                </c:pt>
                <c:pt idx="11">
                  <c:v>4.5110000000000001</c:v>
                </c:pt>
                <c:pt idx="12">
                  <c:v>4.508</c:v>
                </c:pt>
                <c:pt idx="13">
                  <c:v>4.1539999999999964</c:v>
                </c:pt>
                <c:pt idx="14">
                  <c:v>4.5970000000000004</c:v>
                </c:pt>
                <c:pt idx="15">
                  <c:v>10.941000000000001</c:v>
                </c:pt>
                <c:pt idx="16">
                  <c:v>13.967000000000001</c:v>
                </c:pt>
                <c:pt idx="17">
                  <c:v>14.648</c:v>
                </c:pt>
                <c:pt idx="18">
                  <c:v>14.734</c:v>
                </c:pt>
                <c:pt idx="19">
                  <c:v>14.14</c:v>
                </c:pt>
                <c:pt idx="20">
                  <c:v>14.661</c:v>
                </c:pt>
                <c:pt idx="21">
                  <c:v>14.57</c:v>
                </c:pt>
                <c:pt idx="22">
                  <c:v>14.339</c:v>
                </c:pt>
                <c:pt idx="23">
                  <c:v>14.141</c:v>
                </c:pt>
                <c:pt idx="24">
                  <c:v>14.74</c:v>
                </c:pt>
                <c:pt idx="25">
                  <c:v>14.59</c:v>
                </c:pt>
                <c:pt idx="26">
                  <c:v>14.423999999999999</c:v>
                </c:pt>
                <c:pt idx="27">
                  <c:v>14.561</c:v>
                </c:pt>
                <c:pt idx="28">
                  <c:v>14.734999999999999</c:v>
                </c:pt>
                <c:pt idx="29">
                  <c:v>14.613</c:v>
                </c:pt>
                <c:pt idx="30">
                  <c:v>7.9770000000000003</c:v>
                </c:pt>
                <c:pt idx="31">
                  <c:v>4.3969999999999976</c:v>
                </c:pt>
                <c:pt idx="32">
                  <c:v>4.0639999999999956</c:v>
                </c:pt>
                <c:pt idx="33">
                  <c:v>4.3390000000000004</c:v>
                </c:pt>
                <c:pt idx="34">
                  <c:v>4.1519999999999966</c:v>
                </c:pt>
                <c:pt idx="35">
                  <c:v>4.1859999999999999</c:v>
                </c:pt>
                <c:pt idx="36">
                  <c:v>4.5169999999999986</c:v>
                </c:pt>
                <c:pt idx="37">
                  <c:v>4.2190000000000003</c:v>
                </c:pt>
                <c:pt idx="38">
                  <c:v>4.2409999999999997</c:v>
                </c:pt>
                <c:pt idx="39">
                  <c:v>3.9990000000000001</c:v>
                </c:pt>
                <c:pt idx="40">
                  <c:v>4.5219999999999976</c:v>
                </c:pt>
                <c:pt idx="41">
                  <c:v>4.4809999999999999</c:v>
                </c:pt>
                <c:pt idx="42">
                  <c:v>3.875</c:v>
                </c:pt>
                <c:pt idx="43">
                  <c:v>3.9489999999999998</c:v>
                </c:pt>
                <c:pt idx="44">
                  <c:v>4.3669999999999964</c:v>
                </c:pt>
                <c:pt idx="45">
                  <c:v>10.176</c:v>
                </c:pt>
                <c:pt idx="46">
                  <c:v>14.666</c:v>
                </c:pt>
                <c:pt idx="47">
                  <c:v>14.773999999999999</c:v>
                </c:pt>
                <c:pt idx="48">
                  <c:v>14.013999999999999</c:v>
                </c:pt>
                <c:pt idx="49">
                  <c:v>14.89</c:v>
                </c:pt>
                <c:pt idx="50">
                  <c:v>14.884</c:v>
                </c:pt>
                <c:pt idx="51">
                  <c:v>14.76</c:v>
                </c:pt>
                <c:pt idx="52">
                  <c:v>14.663</c:v>
                </c:pt>
                <c:pt idx="53">
                  <c:v>14.321999999999999</c:v>
                </c:pt>
                <c:pt idx="54">
                  <c:v>14.214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5001832"/>
        <c:axId val="212154224"/>
      </c:scatterChart>
      <c:valAx>
        <c:axId val="555001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Min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2154224"/>
        <c:crosses val="autoZero"/>
        <c:crossBetween val="midCat"/>
      </c:valAx>
      <c:valAx>
        <c:axId val="212154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Pressure, cm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5500183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Sheet1!$B$5:$B$59</c:f>
              <c:numCache>
                <c:formatCode>General</c:formatCode>
                <c:ptCount val="5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</c:numCache>
            </c:numRef>
          </c:xVal>
          <c:yVal>
            <c:numRef>
              <c:f>Sheet1!$F$5:$F$59</c:f>
              <c:numCache>
                <c:formatCode>0.00E+00</c:formatCode>
                <c:ptCount val="55"/>
                <c:pt idx="0">
                  <c:v>2.98E-2</c:v>
                </c:pt>
                <c:pt idx="1">
                  <c:v>1.8704999999999999E-2</c:v>
                </c:pt>
                <c:pt idx="2">
                  <c:v>2.0036666666666699E-2</c:v>
                </c:pt>
                <c:pt idx="3">
                  <c:v>2.00275E-2</c:v>
                </c:pt>
                <c:pt idx="4">
                  <c:v>2.0341999999999999E-2</c:v>
                </c:pt>
                <c:pt idx="5">
                  <c:v>1.8541999999999999E-2</c:v>
                </c:pt>
                <c:pt idx="6">
                  <c:v>2.1100000000000001E-2</c:v>
                </c:pt>
                <c:pt idx="7">
                  <c:v>2.07E-2</c:v>
                </c:pt>
                <c:pt idx="8">
                  <c:v>2.0820000000000002E-2</c:v>
                </c:pt>
                <c:pt idx="9">
                  <c:v>2.0660000000000001E-2</c:v>
                </c:pt>
                <c:pt idx="10">
                  <c:v>2.0539999999999999E-2</c:v>
                </c:pt>
                <c:pt idx="11">
                  <c:v>2.06E-2</c:v>
                </c:pt>
                <c:pt idx="12">
                  <c:v>2.0660000000000001E-2</c:v>
                </c:pt>
                <c:pt idx="13">
                  <c:v>2.0539999999999999E-2</c:v>
                </c:pt>
                <c:pt idx="14">
                  <c:v>2.0580000000000001E-2</c:v>
                </c:pt>
                <c:pt idx="15">
                  <c:v>2.1520000000000001E-2</c:v>
                </c:pt>
                <c:pt idx="16">
                  <c:v>2.3220000000000001E-2</c:v>
                </c:pt>
                <c:pt idx="17">
                  <c:v>2.4840000000000001E-2</c:v>
                </c:pt>
                <c:pt idx="18">
                  <c:v>2.6720000000000001E-2</c:v>
                </c:pt>
                <c:pt idx="19">
                  <c:v>2.8039999999999999E-2</c:v>
                </c:pt>
                <c:pt idx="20">
                  <c:v>2.8760000000000001E-2</c:v>
                </c:pt>
                <c:pt idx="21">
                  <c:v>2.86E-2</c:v>
                </c:pt>
                <c:pt idx="22">
                  <c:v>2.8479999999999998E-2</c:v>
                </c:pt>
                <c:pt idx="23">
                  <c:v>2.8299999999999999E-2</c:v>
                </c:pt>
                <c:pt idx="24">
                  <c:v>2.9000000000000001E-2</c:v>
                </c:pt>
                <c:pt idx="25">
                  <c:v>2.8879999999999999E-2</c:v>
                </c:pt>
                <c:pt idx="26">
                  <c:v>2.9219999999999999E-2</c:v>
                </c:pt>
                <c:pt idx="27">
                  <c:v>2.912E-2</c:v>
                </c:pt>
                <c:pt idx="28">
                  <c:v>2.9159999999999998E-2</c:v>
                </c:pt>
                <c:pt idx="29">
                  <c:v>2.836E-2</c:v>
                </c:pt>
                <c:pt idx="30">
                  <c:v>2.7380000000000002E-2</c:v>
                </c:pt>
                <c:pt idx="31">
                  <c:v>2.5499999999999998E-2</c:v>
                </c:pt>
                <c:pt idx="32">
                  <c:v>2.4060000000000002E-2</c:v>
                </c:pt>
                <c:pt idx="33">
                  <c:v>2.2700000000000001E-2</c:v>
                </c:pt>
                <c:pt idx="34">
                  <c:v>2.1919999999999999E-2</c:v>
                </c:pt>
                <c:pt idx="35">
                  <c:v>2.1520000000000001E-2</c:v>
                </c:pt>
                <c:pt idx="36">
                  <c:v>2.1659999999999999E-2</c:v>
                </c:pt>
                <c:pt idx="37">
                  <c:v>2.172E-2</c:v>
                </c:pt>
                <c:pt idx="38">
                  <c:v>2.162E-2</c:v>
                </c:pt>
                <c:pt idx="39">
                  <c:v>2.1059999999999999E-2</c:v>
                </c:pt>
                <c:pt idx="40">
                  <c:v>2.1059999999999999E-2</c:v>
                </c:pt>
                <c:pt idx="41">
                  <c:v>2.07E-2</c:v>
                </c:pt>
                <c:pt idx="42">
                  <c:v>2.0539999999999999E-2</c:v>
                </c:pt>
                <c:pt idx="43">
                  <c:v>2.0580000000000001E-2</c:v>
                </c:pt>
                <c:pt idx="44">
                  <c:v>2.0920000000000001E-2</c:v>
                </c:pt>
                <c:pt idx="45">
                  <c:v>2.1680000000000001E-2</c:v>
                </c:pt>
                <c:pt idx="46">
                  <c:v>2.3480000000000001E-2</c:v>
                </c:pt>
                <c:pt idx="47">
                  <c:v>2.5059999999999999E-2</c:v>
                </c:pt>
                <c:pt idx="48">
                  <c:v>2.6919999999999999E-2</c:v>
                </c:pt>
                <c:pt idx="49">
                  <c:v>2.802E-2</c:v>
                </c:pt>
                <c:pt idx="50">
                  <c:v>2.8719999999999999E-2</c:v>
                </c:pt>
                <c:pt idx="51">
                  <c:v>2.852E-2</c:v>
                </c:pt>
                <c:pt idx="52">
                  <c:v>2.8459999999999999E-2</c:v>
                </c:pt>
                <c:pt idx="53">
                  <c:v>2.7619999999999999E-2</c:v>
                </c:pt>
                <c:pt idx="54">
                  <c:v>2.7380000000000002E-2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92919888"/>
        <c:axId val="492923416"/>
      </c:scatterChart>
      <c:valAx>
        <c:axId val="4929198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Min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92923416"/>
        <c:crosses val="autoZero"/>
        <c:crossBetween val="midCat"/>
      </c:valAx>
      <c:valAx>
        <c:axId val="492923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Flux, cm s-1</a:t>
                </a:r>
              </a:p>
            </c:rich>
          </c:tx>
          <c:layout/>
          <c:overlay val="0"/>
        </c:title>
        <c:numFmt formatCode="0.00E+00" sourceLinked="1"/>
        <c:majorTickMark val="out"/>
        <c:minorTickMark val="none"/>
        <c:tickLblPos val="nextTo"/>
        <c:crossAx val="49291988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47B51DA-9A1C-4459-8A06-7430B35DC7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7932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B85D518-0194-45DA-9ACB-723118E0B2F0}" type="slidenum">
              <a:rPr lang="en-US" altLang="en-US" smtClean="0">
                <a:latin typeface="Times New Roman" panose="02020603050405020304" pitchFamily="18" charset="0"/>
              </a:rPr>
              <a:pPr/>
              <a:t>1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9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78446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50381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11486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93435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6139782-9D61-4E7A-B447-76A82AEB5940}" type="slidenum">
              <a:rPr lang="en-US" altLang="en-US" smtClean="0">
                <a:latin typeface="Times New Roman" panose="02020603050405020304" pitchFamily="18" charset="0"/>
              </a:rPr>
              <a:pPr/>
              <a:t>27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942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B03D397-82FE-4226-8A92-4EAFAB436DD1}" type="slidenum">
              <a:rPr lang="en-US" altLang="en-US" smtClean="0">
                <a:latin typeface="Times New Roman" panose="02020603050405020304" pitchFamily="18" charset="0"/>
              </a:rPr>
              <a:pPr/>
              <a:t>28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76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3D8F448-F9A2-4BF3-9B7B-6C69D42270A3}" type="slidenum">
              <a:rPr lang="en-US" altLang="en-US" smtClean="0">
                <a:latin typeface="Times New Roman" panose="02020603050405020304" pitchFamily="18" charset="0"/>
              </a:rPr>
              <a:pPr/>
              <a:t>29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81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0342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45716E84-F68D-40BA-96C9-1247572E1012}" type="slidenum">
              <a:rPr lang="en-US" altLang="en-US" sz="1200">
                <a:latin typeface="Times New Roman" panose="02020603050405020304" pitchFamily="18" charset="0"/>
              </a:rPr>
              <a:pPr algn="r"/>
              <a:t>48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751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3971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685800" y="4343400"/>
            <a:ext cx="54848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39947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86019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0" y="0"/>
            <a:ext cx="0" cy="415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/>
          <a:p>
            <a:pPr marL="215900" indent="-215900"/>
            <a:endParaRPr lang="en-US" altLang="en-US" sz="1800" smtClean="0">
              <a:latin typeface="Tahoma" panose="020B0604030504040204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0" cy="0"/>
          </a:xfrm>
        </p:spPr>
        <p:txBody>
          <a:bodyPr tIns="91440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ahoma" pitchFamily="18"/>
                <a:ea typeface="+mn-ea" pitchFamily="2"/>
                <a:cs typeface="+mn-cs" pitchFamily="2"/>
              </a:rPr>
              <a:t>Intro to the ECH2O System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0" cy="0"/>
          </a:xfrm>
        </p:spPr>
        <p:txBody>
          <a:bodyPr tIns="91440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ahoma" pitchFamily="18"/>
                <a:ea typeface="+mn-ea" pitchFamily="2"/>
                <a:cs typeface="+mn-cs" pitchFamily="2"/>
              </a:rPr>
              <a:t>10 March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0"/>
            <a:ext cx="0" cy="0"/>
          </a:xfrm>
        </p:spPr>
        <p:txBody>
          <a:bodyPr tIns="91440" anchor="t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ahoma" pitchFamily="18"/>
                <a:ea typeface="+mn-ea" pitchFamily="2"/>
                <a:cs typeface="+mn-cs" pitchFamily="2"/>
              </a:rPr>
              <a:t>MorpH2O Training 2009</a:t>
            </a:r>
          </a:p>
        </p:txBody>
      </p:sp>
      <p:sp>
        <p:nvSpPr>
          <p:cNvPr id="86023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 anchor="t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l"/>
            <a:fld id="{3AF4D321-DB1E-48D3-BE43-18B126D24D7E}" type="slidenum">
              <a:rPr lang="en-US" altLang="en-US" smtClean="0">
                <a:latin typeface="Times New Roman" panose="02020603050405020304" pitchFamily="18" charset="0"/>
              </a:rPr>
              <a:pPr algn="l"/>
              <a:t>52</a:t>
            </a:fld>
            <a:endParaRPr lang="en-US" altLang="en-US" sz="1800" smtClean="0"/>
          </a:p>
        </p:txBody>
      </p:sp>
    </p:spTree>
    <p:extLst>
      <p:ext uri="{BB962C8B-B14F-4D97-AF65-F5344CB8AC3E}">
        <p14:creationId xmlns:p14="http://schemas.microsoft.com/office/powerpoint/2010/main" val="4225339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3BF2206-DAB4-4F86-BE1F-FF2A17105693}" type="slidenum">
              <a:rPr lang="en-US" altLang="en-US" smtClean="0">
                <a:latin typeface="Times New Roman" panose="02020603050405020304" pitchFamily="18" charset="0"/>
              </a:rPr>
              <a:pPr/>
              <a:t>7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63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70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C3843F03-2E62-4B56-B5AB-3D7DB037344A}" type="slidenum">
              <a:rPr lang="en-US" altLang="en-US" sz="1200">
                <a:latin typeface="Times New Roman" panose="02020603050405020304" pitchFamily="18" charset="0"/>
              </a:rPr>
              <a:pPr algn="r"/>
              <a:t>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84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1264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375100F-12BB-46FA-8924-D68A9E6ECFDA}" type="slidenum">
              <a:rPr lang="en-US" altLang="en-US" smtClean="0">
                <a:latin typeface="Times New Roman" panose="02020603050405020304" pitchFamily="18" charset="0"/>
              </a:rPr>
              <a:pPr/>
              <a:t>9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04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1442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49F625C9-0BEF-41E9-A248-871D94604A3F}" type="slidenum">
              <a:rPr lang="en-US" altLang="en-US" smtClean="0">
                <a:latin typeface="Times New Roman" panose="02020603050405020304" pitchFamily="18" charset="0"/>
              </a:rPr>
              <a:pPr/>
              <a:t>10</a:t>
            </a:fld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225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777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F14FBEA3-B877-4F03-949E-4D53AB2FBC8F}" type="slidenum">
              <a:rPr lang="en-US" altLang="en-US" sz="1200">
                <a:latin typeface="Times New Roman" panose="02020603050405020304" pitchFamily="18" charset="0"/>
              </a:rPr>
              <a:pPr algn="r"/>
              <a:t>12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56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3181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/>
            <a:fld id="{CB6A8FD9-4A3A-4851-BB4E-6EF56A71917F}" type="slidenum">
              <a:rPr lang="en-US" altLang="en-US" sz="1200">
                <a:latin typeface="Times New Roman" panose="02020603050405020304" pitchFamily="18" charset="0"/>
              </a:rPr>
              <a:pPr algn="r"/>
              <a:t>13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47527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9337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9059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6017F-808C-400C-BBBB-D2BD9698F9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642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D7FFD-0356-440B-92F9-3BB4C79DC4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71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D7FFD-0356-440B-92F9-3BB4C79DC4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5497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D7FFD-0356-440B-92F9-3BB4C79DC4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6838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D7FFD-0356-440B-92F9-3BB4C79DC4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110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D7FFD-0356-440B-92F9-3BB4C79DC4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7053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2D7FFD-0356-440B-92F9-3BB4C79DC4C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743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EFAC7-BD9E-48C1-B9CE-D6B3F074892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174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FBD434-CE06-4275-BC6F-8DC8DE0CF7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313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0D701-BA22-4DB4-B04F-9065C4CE4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5922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0F651-F5A9-4BA2-8339-65CBFC0A4B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259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39101-0D30-4BD1-AE8C-D9411B144B0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6598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6E870C-684B-41D0-8EC7-C7E1E10A9815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BD99DC-7E57-481F-A683-0400D4C03B4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33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C2554F-59CC-48A4-9E20-6FD9E6BEBCE6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B0D47B-60E5-4049-B944-CE33435194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558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2FE560-B245-414C-A805-FAC4737493BD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F65D63-43F2-4815-ADFF-1D27E54220A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2378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A2FA26-AE13-4F7C-9DE4-FA792FC55342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15B15-6B1C-461B-8D82-D8919FE984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453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549713-83AF-4C52-889C-2FA1EF6E2B10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1C13E1-8952-4BD9-B6D2-0472A6CB826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0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65E62-B324-47D2-A54D-E08EC840E969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BA8B3B-60E4-4D7A-962B-AA66270048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033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36FE4A-4883-4190-8985-C9250775A317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7166C5-A558-48DC-A63E-0F13C029078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215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0D188E-A882-48A7-B3C4-5015A319691B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1E87A0-F494-4D1C-ADDA-E93C5363D7F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233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79C9FC-7A6A-4A24-B4C8-BD833339E7D6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214F29-A84F-4CDF-9841-A37B5E8B50F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36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637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59BED1-3BDC-4941-ABE9-C8AAA177F02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011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489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21022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066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6784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1437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B9F0E-C46D-4EF1-8DAB-078BDB3690CE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6B20C-DB2B-4823-B582-540AB0C03F9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1406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AEA757-F2DB-424C-B662-18983E9C06E7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1EEF81-5F1B-46DC-815A-BE83D926D23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7727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51AB89-7EE7-4C33-BAFE-98EE91FF74B4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26CD74-75BC-49D5-BD9C-1DC8AE6119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552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18FDB-77BA-46AF-A2E3-B10607A492C2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CBFF1-45D5-4237-9FF5-13DA7EEAFD4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86499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281FA6-C819-4C0C-8E58-C5C818FE14CD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493B1B-A8FC-4F2F-8A9F-76F41A69E92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837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8F6B8D-5334-44D5-8BA9-E95E3A697BA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07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1561B9-23B2-4F53-9F8E-63AC1736D5B4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7EF39E-6F98-4768-94F4-1D217D64C4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65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9E7859-040B-4D4A-8BE7-BEB80B28E9E5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BBCDD-E093-4F03-A954-433FD343D3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9951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393A8-0BE7-4E34-B5C4-7CE3B012DCCD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FA686-EB93-4832-9C84-F507496AB10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5085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561FF4-5E69-4A5F-BC6E-2F97A4C4E699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466AF-D650-4219-B503-38F0FB1E2E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7698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31F443-AB71-47A2-B00F-298A7EF90BDD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47E4A5-25B6-41C4-8C39-A680ACED0B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7213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B307D0-9A14-4C3E-A8F6-A49F0C9A7559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E85AE-66F2-4E47-80B3-7F12D1BFDC2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274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51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025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0709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658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F6AFC-0F93-4538-96E4-2842DA203A8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06868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1220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9339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500408B-5798-4085-9675-7362170C5AD2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ECF3A2-69FD-4C36-A81F-DA240A5694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5433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B2DBD2-5B0D-42E9-9160-0116ECF3D2C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52026-819A-4C5F-9990-CFAB389F1F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062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97AF9A-8BDF-48B6-BD52-125F969EAD7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189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A5B715-466B-4CFB-9B9F-735EA72202C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817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E07A4F-BA7B-47F9-A7D8-0F1D8CF3A3B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27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901154-71F9-4A3A-92B5-E3697881DAB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98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6B3AB6BC-C433-4104-926E-253DDD5BC4F1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650A79-67FB-4DFC-A709-D126AD9D62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" name="Picture 14" descr="newlogotrans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190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 userDrawn="1"/>
        </p:nvSpPr>
        <p:spPr bwMode="gray">
          <a:xfrm>
            <a:off x="52388" y="6343650"/>
            <a:ext cx="6802437" cy="746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2465596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  <p:sldLayoutId id="2147484956" r:id="rId12"/>
    <p:sldLayoutId id="2147484957" r:id="rId13"/>
    <p:sldLayoutId id="2147484958" r:id="rId14"/>
    <p:sldLayoutId id="2147484959" r:id="rId15"/>
    <p:sldLayoutId id="2147484960" r:id="rId16"/>
    <p:sldLayoutId id="2147484961" r:id="rId17"/>
    <p:sldLayoutId id="2147484963" r:id="rId18"/>
    <p:sldLayoutId id="2147485036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12C215D-4FF7-45B4-AE04-56B98549F86A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E901A50-A132-4FC6-A99B-60B068E0EBD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" name="Picture 14" descr="newlogotrans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190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 userDrawn="1"/>
        </p:nvSpPr>
        <p:spPr bwMode="gray">
          <a:xfrm>
            <a:off x="52388" y="6343650"/>
            <a:ext cx="6802437" cy="746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1627810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983" r:id="rId1"/>
    <p:sldLayoutId id="2147484984" r:id="rId2"/>
    <p:sldLayoutId id="2147484985" r:id="rId3"/>
    <p:sldLayoutId id="2147484986" r:id="rId4"/>
    <p:sldLayoutId id="2147484987" r:id="rId5"/>
    <p:sldLayoutId id="2147484988" r:id="rId6"/>
    <p:sldLayoutId id="2147484989" r:id="rId7"/>
    <p:sldLayoutId id="2147484990" r:id="rId8"/>
    <p:sldLayoutId id="2147484991" r:id="rId9"/>
    <p:sldLayoutId id="2147484992" r:id="rId10"/>
    <p:sldLayoutId id="2147484993" r:id="rId11"/>
    <p:sldLayoutId id="2147484994" r:id="rId12"/>
    <p:sldLayoutId id="2147484995" r:id="rId13"/>
    <p:sldLayoutId id="2147484996" r:id="rId14"/>
    <p:sldLayoutId id="2147484997" r:id="rId15"/>
    <p:sldLayoutId id="2147484998" r:id="rId16"/>
    <p:sldLayoutId id="214748499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13753987-BCB8-4937-AAB2-F3F3CD22DF43}" type="datetimeFigureOut">
              <a:rPr lang="en-US" smtClean="0"/>
              <a:pPr>
                <a:defRPr/>
              </a:pPr>
              <a:t>9/13/2016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DCA1C1-94FC-4285-8FF2-A0F5F328CF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3" name="Picture 14" descr="newlogotrans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096000"/>
            <a:ext cx="1905000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6"/>
          <p:cNvSpPr>
            <a:spLocks noChangeArrowheads="1"/>
          </p:cNvSpPr>
          <p:nvPr userDrawn="1"/>
        </p:nvSpPr>
        <p:spPr bwMode="gray">
          <a:xfrm>
            <a:off x="52388" y="6343650"/>
            <a:ext cx="6802437" cy="74613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en-US" altLang="en-US" sz="2400" smtClean="0"/>
          </a:p>
        </p:txBody>
      </p:sp>
    </p:spTree>
    <p:extLst>
      <p:ext uri="{BB962C8B-B14F-4D97-AF65-F5344CB8AC3E}">
        <p14:creationId xmlns:p14="http://schemas.microsoft.com/office/powerpoint/2010/main" val="14212187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  <p:sldLayoutId id="2147485030" r:id="rId12"/>
    <p:sldLayoutId id="2147485031" r:id="rId13"/>
    <p:sldLayoutId id="2147485032" r:id="rId14"/>
    <p:sldLayoutId id="2147485033" r:id="rId15"/>
    <p:sldLayoutId id="2147485034" r:id="rId16"/>
    <p:sldLayoutId id="21474850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lectrochem.tufts.edu/lander01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2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7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79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588963" y="990600"/>
            <a:ext cx="7793037" cy="2209800"/>
          </a:xfrm>
        </p:spPr>
        <p:txBody>
          <a:bodyPr/>
          <a:lstStyle/>
          <a:p>
            <a:pPr algn="ctr" eaLnBrk="1" hangingPunct="1"/>
            <a:r>
              <a:rPr lang="en-US" altLang="en-US" b="1" smtClean="0"/>
              <a:t>Decagon Devices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Environmental  Research Instruments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idx="1"/>
          </p:nvPr>
        </p:nvSpPr>
        <p:spPr>
          <a:xfrm>
            <a:off x="533400" y="4572000"/>
            <a:ext cx="7772400" cy="1600200"/>
          </a:xfrm>
        </p:spPr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Matt Galloway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Decagon Devices, Inc.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r>
              <a:rPr lang="en-US" altLang="en-US" sz="2400" smtClean="0"/>
              <a:t>Pullman, WA USA</a:t>
            </a: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-228600"/>
            <a:ext cx="7772400" cy="1295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endParaRPr lang="en-US" altLang="en-US" smtClean="0"/>
          </a:p>
          <a:p>
            <a:pPr eaLnBrk="1" hangingPunct="1"/>
            <a:r>
              <a:rPr lang="en-US" altLang="en-US" smtClean="0"/>
              <a:t>Decagon’s assets: Scientific Expertise</a:t>
            </a:r>
          </a:p>
        </p:txBody>
      </p:sp>
      <p:pic>
        <p:nvPicPr>
          <p:cNvPr id="21507" name="Picture 5" descr="Decagon0290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75438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486775" cy="1462087"/>
          </a:xfrm>
        </p:spPr>
        <p:txBody>
          <a:bodyPr/>
          <a:lstStyle/>
          <a:p>
            <a:pPr algn="ctr"/>
            <a:r>
              <a:rPr lang="en-US" altLang="en-US" smtClean="0"/>
              <a:t>Decagon’s Assets: </a:t>
            </a:r>
            <a:br>
              <a:rPr lang="en-US" altLang="en-US" smtClean="0"/>
            </a:br>
            <a:r>
              <a:rPr lang="en-US" altLang="en-US" smtClean="0"/>
              <a:t>改善: Kaizen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017713"/>
            <a:ext cx="7772400" cy="1411287"/>
          </a:xfrm>
        </p:spPr>
        <p:txBody>
          <a:bodyPr/>
          <a:lstStyle/>
          <a:p>
            <a:pPr eaLnBrk="1" hangingPunct="1"/>
            <a:r>
              <a:rPr lang="en-US" altLang="en-US" smtClean="0"/>
              <a:t>Continual improvement: in design, manufacturing, and all processes</a:t>
            </a:r>
          </a:p>
        </p:txBody>
      </p:sp>
      <p:pic>
        <p:nvPicPr>
          <p:cNvPr id="23556" name="Picture 5" descr="company_thewordkaiz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200400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50963" y="214313"/>
            <a:ext cx="7793037" cy="1462087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Decagon’s Thermal and Electrical Conductivity Probe (TECP): </a:t>
            </a:r>
            <a:br>
              <a:rPr lang="en-US" altLang="en-US" sz="3200" smtClean="0"/>
            </a:br>
            <a:r>
              <a:rPr lang="en-US" altLang="en-US" sz="3200" smtClean="0"/>
              <a:t>     2007 Mars Lander</a:t>
            </a:r>
          </a:p>
        </p:txBody>
      </p:sp>
      <p:pic>
        <p:nvPicPr>
          <p:cNvPr id="24580" name="Picture 3" descr="lander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5000"/>
            <a:ext cx="7162800" cy="475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TECP objectives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017713"/>
            <a:ext cx="3814763" cy="41148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Learn more about how heat flows in Martian regolith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Ground-truth for plentiful remote sensing data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Determine if unfrozen water may exist under sunlit conditions in trench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Answers: “</a:t>
            </a:r>
            <a:r>
              <a:rPr lang="en-US" altLang="en-US" sz="1600" i="1" smtClean="0"/>
              <a:t>Can</a:t>
            </a:r>
            <a:r>
              <a:rPr lang="en-US" altLang="en-US" sz="1600" smtClean="0"/>
              <a:t> liquid water occur on Mars?”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60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000" smtClean="0"/>
              <a:t>Study vapor phase water transport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smtClean="0"/>
              <a:t>Examine how ice migrates from pole to pole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2000" smtClean="0"/>
          </a:p>
        </p:txBody>
      </p:sp>
      <p:pic>
        <p:nvPicPr>
          <p:cNvPr id="26628" name="Picture 4" descr="EM-sand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981200"/>
            <a:ext cx="2971800" cy="3505200"/>
          </a:xfrm>
          <a:noFill/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911850" y="5500688"/>
            <a:ext cx="272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Prototype TECP probe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982158" cy="3329581"/>
          </a:xfrm>
        </p:spPr>
        <p:txBody>
          <a:bodyPr/>
          <a:lstStyle/>
          <a:p>
            <a:r>
              <a:rPr lang="en-US" dirty="0" smtClean="0"/>
              <a:t>Plant Canopy Measurements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3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7772400" cy="1143000"/>
          </a:xfrm>
        </p:spPr>
        <p:txBody>
          <a:bodyPr/>
          <a:lstStyle/>
          <a:p>
            <a:r>
              <a:rPr lang="en-US" altLang="en-US" b="1" smtClean="0"/>
              <a:t>AccuPAR Ceptometer</a:t>
            </a: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z="3200" smtClean="0"/>
              <a:t>model </a:t>
            </a:r>
            <a:r>
              <a:rPr lang="en-US" altLang="en-US" sz="3200" i="1" smtClean="0"/>
              <a:t>LP-80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90600" y="3276600"/>
            <a:ext cx="4533900" cy="2216150"/>
          </a:xfrm>
        </p:spPr>
        <p:txBody>
          <a:bodyPr>
            <a:normAutofit fontScale="92500" lnSpcReduction="10000"/>
          </a:bodyPr>
          <a:lstStyle/>
          <a:p>
            <a:pPr marL="406400" indent="-406400">
              <a:buFont typeface="Wingdings" panose="05000000000000000000" pitchFamily="2" charset="2"/>
              <a:buNone/>
            </a:pPr>
            <a:r>
              <a:rPr lang="en-US" altLang="en-US" sz="2000" b="1" u="sng" smtClean="0"/>
              <a:t>What does the AccuPAR Measure?</a:t>
            </a:r>
          </a:p>
          <a:p>
            <a:pPr marL="406400" indent="-406400"/>
            <a:r>
              <a:rPr lang="en-US" altLang="en-US" sz="2000" smtClean="0"/>
              <a:t>PAR (Photosynthetically Active Radiation</a:t>
            </a:r>
          </a:p>
          <a:p>
            <a:pPr marL="406400" indent="-406400"/>
            <a:r>
              <a:rPr lang="en-US" altLang="en-US" sz="2000" smtClean="0"/>
              <a:t>LAI (Leaf Area Index) calculated using PAR measurements above and below the canopy, and using other variables.</a:t>
            </a:r>
          </a:p>
        </p:txBody>
      </p:sp>
      <p:pic>
        <p:nvPicPr>
          <p:cNvPr id="36868" name="Picture 4" descr="lp80cov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8250" y="2443163"/>
            <a:ext cx="2257425" cy="3143250"/>
          </a:xfrm>
          <a:noFill/>
        </p:spPr>
      </p:pic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838200" y="1905000"/>
            <a:ext cx="49323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US" altLang="en-US" sz="1800" b="1"/>
              <a:t>Decagon invented this type of instrument in 1988 (Sunread, Sunscan, PAR-80, LP-80)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84325" y="546100"/>
            <a:ext cx="4978400" cy="776288"/>
          </a:xfrm>
        </p:spPr>
        <p:txBody>
          <a:bodyPr/>
          <a:lstStyle/>
          <a:p>
            <a:r>
              <a:rPr lang="en-US" altLang="en-US" sz="4000" smtClean="0"/>
              <a:t>What is PAR?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0" y="914400"/>
            <a:ext cx="2743200" cy="4648200"/>
          </a:xfrm>
        </p:spPr>
        <p:txBody>
          <a:bodyPr>
            <a:normAutofit fontScale="92500" lnSpcReduction="20000"/>
          </a:bodyPr>
          <a:lstStyle/>
          <a:p>
            <a:pPr marL="339725" indent="-339725">
              <a:lnSpc>
                <a:spcPct val="90000"/>
              </a:lnSpc>
            </a:pPr>
            <a:r>
              <a:rPr lang="en-US" altLang="en-US" sz="1800" smtClean="0"/>
              <a:t>Acronym for </a:t>
            </a:r>
            <a:r>
              <a:rPr lang="en-US" altLang="en-US" sz="1800" b="1" smtClean="0"/>
              <a:t>Photosynthetically Active Radiation</a:t>
            </a:r>
            <a:r>
              <a:rPr lang="en-US" altLang="en-US" sz="1800" smtClean="0"/>
              <a:t>. </a:t>
            </a:r>
          </a:p>
          <a:p>
            <a:pPr marL="339725" indent="-339725">
              <a:lnSpc>
                <a:spcPct val="90000"/>
              </a:lnSpc>
            </a:pPr>
            <a:endParaRPr lang="en-US" altLang="en-US" sz="1800" smtClean="0"/>
          </a:p>
          <a:p>
            <a:pPr marL="339725" indent="-339725">
              <a:lnSpc>
                <a:spcPct val="90000"/>
              </a:lnSpc>
            </a:pPr>
            <a:r>
              <a:rPr lang="en-US" altLang="en-US" sz="1800" smtClean="0"/>
              <a:t>Defined as the light in the 400 to 700 nm range of the spectrum (visible range).</a:t>
            </a:r>
          </a:p>
          <a:p>
            <a:pPr marL="339725" indent="-339725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800" smtClean="0"/>
          </a:p>
          <a:p>
            <a:pPr marL="339725" indent="-339725">
              <a:lnSpc>
                <a:spcPct val="90000"/>
              </a:lnSpc>
            </a:pPr>
            <a:r>
              <a:rPr lang="en-US" altLang="en-US" sz="1800" smtClean="0"/>
              <a:t>Light that is most useful to plants for photosynthesis.</a:t>
            </a:r>
          </a:p>
          <a:p>
            <a:pPr marL="339725" indent="-339725">
              <a:lnSpc>
                <a:spcPct val="90000"/>
              </a:lnSpc>
            </a:pPr>
            <a:endParaRPr lang="en-US" altLang="en-US" sz="1800" smtClean="0"/>
          </a:p>
          <a:p>
            <a:pPr marL="339725" indent="-339725">
              <a:lnSpc>
                <a:spcPct val="90000"/>
              </a:lnSpc>
            </a:pPr>
            <a:r>
              <a:rPr lang="en-US" altLang="en-US" sz="1800" smtClean="0"/>
              <a:t>Expressed by AccuPAR as </a:t>
            </a:r>
            <a:br>
              <a:rPr lang="en-US" altLang="en-US" sz="1800" smtClean="0"/>
            </a:br>
            <a:r>
              <a:rPr lang="en-US" altLang="en-US" sz="2000" b="1" smtClean="0">
                <a:latin typeface="Symbol" panose="05050102010706020507" pitchFamily="18" charset="2"/>
              </a:rPr>
              <a:t>m</a:t>
            </a:r>
            <a:r>
              <a:rPr lang="en-US" altLang="en-US" sz="1800" smtClean="0"/>
              <a:t>mol m</a:t>
            </a:r>
            <a:r>
              <a:rPr lang="en-US" altLang="en-US" sz="1800" baseline="30000" smtClean="0"/>
              <a:t>-2</a:t>
            </a:r>
            <a:r>
              <a:rPr lang="en-US" altLang="en-US" sz="1800" smtClean="0"/>
              <a:t> s</a:t>
            </a:r>
            <a:r>
              <a:rPr lang="en-US" altLang="en-US" sz="1800" baseline="30000" smtClean="0"/>
              <a:t>-1</a:t>
            </a:r>
            <a:r>
              <a:rPr lang="en-US" altLang="en-US" sz="1800" smtClean="0">
                <a:latin typeface="Times New Roman" panose="02020603050405020304" pitchFamily="18" charset="0"/>
              </a:rPr>
              <a:t>,</a:t>
            </a:r>
            <a:r>
              <a:rPr lang="en-US" altLang="en-US" sz="1800" baseline="30000" smtClean="0">
                <a:latin typeface="Times New Roman" panose="02020603050405020304" pitchFamily="18" charset="0"/>
              </a:rPr>
              <a:t> </a:t>
            </a:r>
            <a:r>
              <a:rPr lang="en-US" altLang="en-US" sz="1800" smtClean="0"/>
              <a:t>a measure of photon flux density</a:t>
            </a:r>
          </a:p>
        </p:txBody>
      </p:sp>
      <p:pic>
        <p:nvPicPr>
          <p:cNvPr id="38916" name="Picture 4" descr="spectr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16113"/>
            <a:ext cx="4876800" cy="30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371600" y="5181600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000" i="1">
                <a:latin typeface="Verdana" panose="020B0604030504040204" pitchFamily="34" charset="0"/>
              </a:rPr>
              <a:t>Electromagnetic Spectrum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898525"/>
            <a:ext cx="7793037" cy="777875"/>
          </a:xfrm>
        </p:spPr>
        <p:txBody>
          <a:bodyPr/>
          <a:lstStyle/>
          <a:p>
            <a:r>
              <a:rPr lang="en-US" altLang="en-US" sz="4000" smtClean="0">
                <a:solidFill>
                  <a:srgbClr val="990000"/>
                </a:solidFill>
              </a:rPr>
              <a:t>Leaf Area Index (LAI)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3813175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mtClean="0"/>
              <a:t>What is LAI?</a:t>
            </a:r>
            <a:endParaRPr lang="en-US" altLang="en-US" u="sng" smtClean="0"/>
          </a:p>
          <a:p>
            <a:endParaRPr lang="en-US" altLang="en-US" sz="2000" smtClean="0"/>
          </a:p>
          <a:p>
            <a:r>
              <a:rPr lang="en-US" altLang="en-US" sz="2000" smtClean="0"/>
              <a:t>Defined as: total leaf area per unit ground area</a:t>
            </a:r>
          </a:p>
          <a:p>
            <a:r>
              <a:rPr lang="en-US" altLang="en-US" sz="2000" smtClean="0"/>
              <a:t>Indication of Canopy density, biomass</a:t>
            </a:r>
          </a:p>
          <a:p>
            <a:r>
              <a:rPr lang="en-US" altLang="en-US" sz="2000" smtClean="0"/>
              <a:t>Used to monitor growth, infestation</a:t>
            </a:r>
          </a:p>
          <a:p>
            <a:r>
              <a:rPr lang="en-US" altLang="en-US" sz="2000" smtClean="0"/>
              <a:t>Often used for ground-truthing Remote Sensing LAI data</a:t>
            </a:r>
          </a:p>
        </p:txBody>
      </p:sp>
      <p:pic>
        <p:nvPicPr>
          <p:cNvPr id="40964" name="Picture 4" descr="LAI diagram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4850" y="2017713"/>
            <a:ext cx="2076450" cy="41148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898525"/>
            <a:ext cx="7793037" cy="777875"/>
          </a:xfrm>
        </p:spPr>
        <p:txBody>
          <a:bodyPr/>
          <a:lstStyle/>
          <a:p>
            <a:r>
              <a:rPr lang="en-US" altLang="en-US" sz="4000" smtClean="0">
                <a:solidFill>
                  <a:srgbClr val="990000"/>
                </a:solidFill>
              </a:rPr>
              <a:t>Calculating LAI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60538" y="3449638"/>
            <a:ext cx="7035800" cy="2579687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sz="2800" smtClean="0"/>
              <a:t>Above-canopy PAR</a:t>
            </a:r>
          </a:p>
          <a:p>
            <a:r>
              <a:rPr lang="en-US" altLang="en-US" sz="2800" smtClean="0"/>
              <a:t>Below-canopy PAR</a:t>
            </a:r>
          </a:p>
          <a:p>
            <a:r>
              <a:rPr lang="en-US" altLang="en-US" sz="2800" smtClean="0"/>
              <a:t>x (leaf distribution parameter)</a:t>
            </a:r>
          </a:p>
          <a:p>
            <a:r>
              <a:rPr lang="en-US" altLang="en-US" sz="2800" smtClean="0"/>
              <a:t>Zenith angle (automatically calculated)</a:t>
            </a:r>
          </a:p>
          <a:p>
            <a:r>
              <a:rPr lang="en-US" altLang="en-US" sz="2800" smtClean="0"/>
              <a:t>F</a:t>
            </a:r>
            <a:r>
              <a:rPr lang="en-US" altLang="en-US" sz="2800" baseline="-25000" smtClean="0"/>
              <a:t>b</a:t>
            </a:r>
            <a:r>
              <a:rPr lang="en-US" altLang="en-US" sz="2800" smtClean="0"/>
              <a:t> (fraction of beam radiation)</a:t>
            </a:r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1066800" y="1752600"/>
            <a:ext cx="7391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latin typeface="Verdana" panose="020B0604030504040204" pitchFamily="34" charset="0"/>
              </a:rPr>
              <a:t>AccuPAR calculates LAI based on equations from Goudraan, Norman, and Campbell using measured and supplied data: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8229600" cy="608013"/>
          </a:xfrm>
        </p:spPr>
        <p:txBody>
          <a:bodyPr/>
          <a:lstStyle/>
          <a:p>
            <a:r>
              <a:rPr lang="en-US" altLang="en-US" sz="4000" smtClean="0">
                <a:solidFill>
                  <a:srgbClr val="990000"/>
                </a:solidFill>
              </a:rPr>
              <a:t>Comparison Studies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793875"/>
            <a:ext cx="7304088" cy="216852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 smtClean="0"/>
              <a:t>“Comparisons of three Leaf Area Index Meters in a Corn Canopy” by W.W. Wilhelm, K. </a:t>
            </a:r>
            <a:r>
              <a:rPr lang="en-US" altLang="en-US" sz="2400" dirty="0" err="1" smtClean="0"/>
              <a:t>Ruwe</a:t>
            </a:r>
            <a:r>
              <a:rPr lang="en-US" altLang="en-US" sz="2400" dirty="0" smtClean="0"/>
              <a:t>, M.R. </a:t>
            </a:r>
            <a:r>
              <a:rPr lang="en-US" altLang="en-US" sz="2400" dirty="0" err="1" smtClean="0"/>
              <a:t>Schlemmer</a:t>
            </a:r>
            <a:r>
              <a:rPr lang="en-US" altLang="en-US" sz="2400" dirty="0" smtClean="0"/>
              <a:t> in Crop Science 40:1179-1183 (2000) </a:t>
            </a:r>
          </a:p>
          <a:p>
            <a:pPr marL="0" indent="0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 smtClean="0"/>
          </a:p>
          <a:p>
            <a:pPr lvl="1">
              <a:lnSpc>
                <a:spcPct val="90000"/>
              </a:lnSpc>
            </a:pPr>
            <a:r>
              <a:rPr lang="en-US" altLang="en-US" sz="2000" dirty="0" smtClean="0"/>
              <a:t> Shows that all three types are similar, </a:t>
            </a:r>
            <a:r>
              <a:rPr lang="en-US" altLang="en-US" sz="2000" dirty="0" err="1" smtClean="0"/>
              <a:t>AccuPAR</a:t>
            </a:r>
            <a:r>
              <a:rPr lang="en-US" altLang="en-US" sz="2000" dirty="0" smtClean="0"/>
              <a:t>/</a:t>
            </a:r>
            <a:r>
              <a:rPr lang="en-US" altLang="en-US" sz="2000" dirty="0" err="1" smtClean="0"/>
              <a:t>SunScan</a:t>
            </a:r>
            <a:r>
              <a:rPr lang="en-US" altLang="en-US" sz="2000" dirty="0" smtClean="0"/>
              <a:t> somewhat better than LAI-2000.</a:t>
            </a:r>
          </a:p>
        </p:txBody>
      </p:sp>
      <p:pic>
        <p:nvPicPr>
          <p:cNvPr id="45060" name="Picture 4" descr="bar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67056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csgnetwork.com/usastatescap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1"/>
          <p:cNvSpPr>
            <a:spLocks noGrp="1"/>
          </p:cNvSpPr>
          <p:nvPr>
            <p:ph type="title"/>
          </p:nvPr>
        </p:nvSpPr>
        <p:spPr>
          <a:xfrm>
            <a:off x="990600" y="6096000"/>
            <a:ext cx="6934200" cy="685800"/>
          </a:xfrm>
        </p:spPr>
        <p:txBody>
          <a:bodyPr/>
          <a:lstStyle/>
          <a:p>
            <a:r>
              <a:rPr lang="en-US" altLang="en-US" b="1" smtClean="0"/>
              <a:t>Where is Decagon?</a:t>
            </a:r>
          </a:p>
        </p:txBody>
      </p:sp>
      <p:cxnSp>
        <p:nvCxnSpPr>
          <p:cNvPr id="10244" name="Curved Connector 12"/>
          <p:cNvCxnSpPr>
            <a:cxnSpLocks noChangeShapeType="1"/>
          </p:cNvCxnSpPr>
          <p:nvPr/>
        </p:nvCxnSpPr>
        <p:spPr bwMode="auto">
          <a:xfrm rot="16200000" flipV="1">
            <a:off x="1333500" y="1028700"/>
            <a:ext cx="5410200" cy="5029200"/>
          </a:xfrm>
          <a:prstGeom prst="curvedConnector3">
            <a:avLst>
              <a:gd name="adj1" fmla="val 50000"/>
            </a:avLst>
          </a:prstGeom>
          <a:noFill/>
          <a:ln w="50800" algn="ctr">
            <a:solidFill>
              <a:srgbClr val="96002E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20000" r="19325" b="20000"/>
          <a:stretch>
            <a:fillRect/>
          </a:stretch>
        </p:blipFill>
        <p:spPr bwMode="auto">
          <a:xfrm>
            <a:off x="5748338" y="965200"/>
            <a:ext cx="29384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6"/>
          <p:cNvSpPr txBox="1">
            <a:spLocks noChangeArrowheads="1"/>
          </p:cNvSpPr>
          <p:nvPr/>
        </p:nvSpPr>
        <p:spPr bwMode="auto">
          <a:xfrm>
            <a:off x="304800" y="9791"/>
            <a:ext cx="61801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latin typeface="+mj-lt"/>
                <a:cs typeface="Tahoma" panose="020B0604030504040204" pitchFamily="34" charset="0"/>
              </a:rPr>
              <a:t>Spectral Reflectance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latin typeface="+mj-lt"/>
                <a:cs typeface="Tahoma" panose="020B0604030504040204" pitchFamily="34" charset="0"/>
              </a:rPr>
              <a:t>Sensors (SRS)</a:t>
            </a:r>
          </a:p>
        </p:txBody>
      </p:sp>
      <p:sp>
        <p:nvSpPr>
          <p:cNvPr id="47108" name="TextBox 8"/>
          <p:cNvSpPr txBox="1">
            <a:spLocks noChangeArrowheads="1"/>
          </p:cNvSpPr>
          <p:nvPr/>
        </p:nvSpPr>
        <p:spPr bwMode="auto">
          <a:xfrm>
            <a:off x="235003" y="1440157"/>
            <a:ext cx="490685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panose="020F0502020204030204" pitchFamily="34" charset="0"/>
              </a:rPr>
              <a:t>NDVI bands</a:t>
            </a:r>
            <a:r>
              <a:rPr lang="en-US" altLang="en-US" sz="1600" dirty="0">
                <a:latin typeface="Calibri" panose="020F0502020204030204" pitchFamily="34" charset="0"/>
              </a:rPr>
              <a:t>: 630 nm and 800 nm center wavelengths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panose="020F0502020204030204" pitchFamily="34" charset="0"/>
              </a:rPr>
              <a:t>PRI bands</a:t>
            </a:r>
            <a:r>
              <a:rPr lang="en-US" altLang="en-US" sz="1600" dirty="0">
                <a:latin typeface="Calibri" panose="020F0502020204030204" pitchFamily="34" charset="0"/>
              </a:rPr>
              <a:t>: 532 nm and 570 nm center wavelengths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panose="020F0502020204030204" pitchFamily="34" charset="0"/>
              </a:rPr>
              <a:t>NIST traceable calibration </a:t>
            </a:r>
            <a:r>
              <a:rPr lang="en-US" altLang="en-US" sz="1600" dirty="0">
                <a:latin typeface="Calibri" panose="020F0502020204030204" pitchFamily="34" charset="0"/>
              </a:rPr>
              <a:t>stored onboard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Calibri" panose="020F0502020204030204" pitchFamily="34" charset="0"/>
              </a:rPr>
              <a:t>Cosine diffusers for hemispherical measurement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600" b="1" dirty="0" smtClean="0">
                <a:latin typeface="Calibri" panose="020F0502020204030204" pitchFamily="34" charset="0"/>
              </a:rPr>
              <a:t>36° </a:t>
            </a:r>
            <a:r>
              <a:rPr lang="en-US" altLang="en-US" sz="1600" b="1" dirty="0">
                <a:latin typeface="Calibri" panose="020F0502020204030204" pitchFamily="34" charset="0"/>
              </a:rPr>
              <a:t>sealed field stops for directional measurements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fr-FR" altLang="en-US" sz="1600" dirty="0">
                <a:latin typeface="Calibri" panose="020F0502020204030204" pitchFamily="34" charset="0"/>
              </a:rPr>
              <a:t>Dimensions: </a:t>
            </a:r>
            <a:r>
              <a:rPr lang="fr-FR" altLang="en-US" sz="1600" b="1" dirty="0">
                <a:latin typeface="Calibri" panose="020F0502020204030204" pitchFamily="34" charset="0"/>
              </a:rPr>
              <a:t>43 x 40 x 27 mm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fr-FR" altLang="en-US" sz="1600" b="1" dirty="0">
                <a:latin typeface="Calibri" panose="020F0502020204030204" pitchFamily="34" charset="0"/>
              </a:rPr>
              <a:t>Epoxy-</a:t>
            </a:r>
            <a:r>
              <a:rPr lang="fr-FR" altLang="en-US" sz="1600" b="1" dirty="0" err="1">
                <a:latin typeface="Calibri" panose="020F0502020204030204" pitchFamily="34" charset="0"/>
              </a:rPr>
              <a:t>sealed</a:t>
            </a:r>
            <a:r>
              <a:rPr lang="fr-FR" altLang="en-US" sz="1600" b="1" dirty="0">
                <a:latin typeface="Calibri" panose="020F0502020204030204" pitchFamily="34" charset="0"/>
              </a:rPr>
              <a:t> </a:t>
            </a:r>
            <a:r>
              <a:rPr lang="fr-FR" altLang="en-US" sz="1600" b="1" dirty="0" err="1">
                <a:latin typeface="Calibri" panose="020F0502020204030204" pitchFamily="34" charset="0"/>
              </a:rPr>
              <a:t>sensor</a:t>
            </a:r>
            <a:r>
              <a:rPr lang="fr-FR" altLang="en-US" sz="1600" b="1" dirty="0">
                <a:latin typeface="Calibri" panose="020F0502020204030204" pitchFamily="34" charset="0"/>
              </a:rPr>
              <a:t> body – </a:t>
            </a:r>
            <a:r>
              <a:rPr lang="fr-FR" altLang="en-US" sz="1600" b="1" dirty="0" err="1">
                <a:latin typeface="Calibri" panose="020F0502020204030204" pitchFamily="34" charset="0"/>
              </a:rPr>
              <a:t>robust</a:t>
            </a:r>
            <a:r>
              <a:rPr lang="fr-FR" altLang="en-US" sz="1600" b="1" dirty="0">
                <a:latin typeface="Calibri" panose="020F0502020204030204" pitchFamily="34" charset="0"/>
              </a:rPr>
              <a:t> design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fr-FR" altLang="en-US" sz="1600" b="1" dirty="0">
                <a:latin typeface="Calibri" panose="020F0502020204030204" pitchFamily="34" charset="0"/>
              </a:rPr>
              <a:t>SDI-12 digital </a:t>
            </a:r>
            <a:r>
              <a:rPr lang="fr-FR" altLang="en-US" sz="1600" b="1" dirty="0" err="1">
                <a:latin typeface="Calibri" panose="020F0502020204030204" pitchFamily="34" charset="0"/>
              </a:rPr>
              <a:t>sensor</a:t>
            </a:r>
            <a:endParaRPr lang="fr-FR" altLang="en-US" sz="1600" b="1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fr-FR" altLang="en-US" sz="1600" b="1" dirty="0" err="1">
                <a:latin typeface="Calibri" panose="020F0502020204030204" pitchFamily="34" charset="0"/>
              </a:rPr>
              <a:t>Decagon</a:t>
            </a:r>
            <a:r>
              <a:rPr lang="fr-FR" altLang="en-US" sz="1600" b="1" dirty="0">
                <a:latin typeface="Calibri" panose="020F0502020204030204" pitchFamily="34" charset="0"/>
              </a:rPr>
              <a:t> Em50 and CSI </a:t>
            </a:r>
            <a:r>
              <a:rPr lang="fr-FR" altLang="en-US" sz="1600" b="1" dirty="0" err="1">
                <a:latin typeface="Calibri" panose="020F0502020204030204" pitchFamily="34" charset="0"/>
              </a:rPr>
              <a:t>datalogger</a:t>
            </a:r>
            <a:r>
              <a:rPr lang="fr-FR" altLang="en-US" sz="1600" b="1" dirty="0">
                <a:latin typeface="Calibri" panose="020F0502020204030204" pitchFamily="34" charset="0"/>
              </a:rPr>
              <a:t> compatible</a:t>
            </a:r>
            <a:endParaRPr lang="en-US" altLang="en-US" sz="1600" b="1" dirty="0">
              <a:latin typeface="Calibri" panose="020F0502020204030204" pitchFamily="34" charset="0"/>
            </a:endParaRPr>
          </a:p>
        </p:txBody>
      </p:sp>
      <p:grpSp>
        <p:nvGrpSpPr>
          <p:cNvPr id="47109" name="Group 18"/>
          <p:cNvGrpSpPr>
            <a:grpSpLocks/>
          </p:cNvGrpSpPr>
          <p:nvPr/>
        </p:nvGrpSpPr>
        <p:grpSpPr bwMode="auto">
          <a:xfrm>
            <a:off x="304800" y="3962400"/>
            <a:ext cx="4572000" cy="2787650"/>
            <a:chOff x="457200" y="3764973"/>
            <a:chExt cx="4572000" cy="2788227"/>
          </a:xfrm>
        </p:grpSpPr>
        <p:pic>
          <p:nvPicPr>
            <p:cNvPr id="47116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764973"/>
              <a:ext cx="4572000" cy="2788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528763" y="3961864"/>
              <a:ext cx="46037" cy="22864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35163" y="3961864"/>
              <a:ext cx="46037" cy="228647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47888" y="3961864"/>
              <a:ext cx="366712" cy="228647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57563" y="3961864"/>
              <a:ext cx="366712" cy="228647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7121" name="TextBox 14"/>
            <p:cNvSpPr txBox="1">
              <a:spLocks noChangeArrowheads="1"/>
            </p:cNvSpPr>
            <p:nvPr/>
          </p:nvSpPr>
          <p:spPr bwMode="auto">
            <a:xfrm rot="-5400000">
              <a:off x="1227272" y="4985346"/>
              <a:ext cx="3866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/>
                <a:t>PRI</a:t>
              </a:r>
            </a:p>
          </p:txBody>
        </p:sp>
        <p:sp>
          <p:nvSpPr>
            <p:cNvPr id="47122" name="TextBox 15"/>
            <p:cNvSpPr txBox="1">
              <a:spLocks noChangeArrowheads="1"/>
            </p:cNvSpPr>
            <p:nvPr/>
          </p:nvSpPr>
          <p:spPr bwMode="auto">
            <a:xfrm rot="-5400000">
              <a:off x="1630326" y="4988771"/>
              <a:ext cx="38664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/>
                <a:t>PRI</a:t>
              </a:r>
            </a:p>
          </p:txBody>
        </p:sp>
        <p:sp>
          <p:nvSpPr>
            <p:cNvPr id="47123" name="TextBox 16"/>
            <p:cNvSpPr txBox="1">
              <a:spLocks noChangeArrowheads="1"/>
            </p:cNvSpPr>
            <p:nvPr/>
          </p:nvSpPr>
          <p:spPr bwMode="auto">
            <a:xfrm rot="-5400000">
              <a:off x="2087062" y="4992652"/>
              <a:ext cx="5018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</a:rPr>
                <a:t>NDVI</a:t>
              </a:r>
            </a:p>
          </p:txBody>
        </p:sp>
        <p:sp>
          <p:nvSpPr>
            <p:cNvPr id="47124" name="TextBox 17"/>
            <p:cNvSpPr txBox="1">
              <a:spLocks noChangeArrowheads="1"/>
            </p:cNvSpPr>
            <p:nvPr/>
          </p:nvSpPr>
          <p:spPr bwMode="auto">
            <a:xfrm rot="-5400000">
              <a:off x="3283232" y="4989235"/>
              <a:ext cx="5018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</a:rPr>
                <a:t>NDVI</a:t>
              </a:r>
            </a:p>
          </p:txBody>
        </p:sp>
      </p:grpSp>
      <p:pic>
        <p:nvPicPr>
          <p:cNvPr id="4711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8" t="18674" r="40587" b="36299"/>
          <a:stretch>
            <a:fillRect/>
          </a:stretch>
        </p:blipFill>
        <p:spPr bwMode="auto">
          <a:xfrm>
            <a:off x="5748338" y="3886200"/>
            <a:ext cx="29241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5562600" y="2686050"/>
            <a:ext cx="1371600" cy="249555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334000" y="1770063"/>
            <a:ext cx="1295400" cy="592137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3" name="TextBox 29"/>
          <p:cNvSpPr txBox="1">
            <a:spLocks noChangeArrowheads="1"/>
          </p:cNvSpPr>
          <p:nvPr/>
        </p:nvSpPr>
        <p:spPr bwMode="auto">
          <a:xfrm>
            <a:off x="6207125" y="3397250"/>
            <a:ext cx="24796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Hemispherical view sensors</a:t>
            </a:r>
          </a:p>
        </p:txBody>
      </p:sp>
      <p:sp>
        <p:nvSpPr>
          <p:cNvPr id="47114" name="TextBox 30"/>
          <p:cNvSpPr txBox="1">
            <a:spLocks noChangeArrowheads="1"/>
          </p:cNvSpPr>
          <p:nvPr/>
        </p:nvSpPr>
        <p:spPr bwMode="auto">
          <a:xfrm>
            <a:off x="5726113" y="6291263"/>
            <a:ext cx="276225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/>
              <a:t>Directional field stop sensor</a:t>
            </a:r>
          </a:p>
        </p:txBody>
      </p:sp>
      <p:sp>
        <p:nvSpPr>
          <p:cNvPr id="47115" name="TextBox 31"/>
          <p:cNvSpPr txBox="1">
            <a:spLocks noChangeArrowheads="1"/>
          </p:cNvSpPr>
          <p:nvPr/>
        </p:nvSpPr>
        <p:spPr bwMode="auto">
          <a:xfrm>
            <a:off x="6248400" y="2362200"/>
            <a:ext cx="2051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Stacked SRS sensors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NDVI + PRI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3"/>
          <p:cNvSpPr txBox="1">
            <a:spLocks noChangeArrowheads="1"/>
          </p:cNvSpPr>
          <p:nvPr/>
        </p:nvSpPr>
        <p:spPr bwMode="auto">
          <a:xfrm>
            <a:off x="442119" y="202481"/>
            <a:ext cx="76787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latin typeface="+mj-lt"/>
                <a:cs typeface="Aharoni" pitchFamily="2" charset="-79"/>
              </a:rPr>
              <a:t>How to Measure NDVI and PRI</a:t>
            </a:r>
          </a:p>
        </p:txBody>
      </p:sp>
      <p:grpSp>
        <p:nvGrpSpPr>
          <p:cNvPr id="48131" name="Group 16"/>
          <p:cNvGrpSpPr>
            <a:grpSpLocks/>
          </p:cNvGrpSpPr>
          <p:nvPr/>
        </p:nvGrpSpPr>
        <p:grpSpPr bwMode="auto">
          <a:xfrm>
            <a:off x="990600" y="1254125"/>
            <a:ext cx="7315200" cy="4460875"/>
            <a:chOff x="1066800" y="1143000"/>
            <a:chExt cx="7315200" cy="4461163"/>
          </a:xfrm>
        </p:grpSpPr>
        <p:pic>
          <p:nvPicPr>
            <p:cNvPr id="48133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1143000"/>
              <a:ext cx="7315200" cy="446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819400" y="1447820"/>
              <a:ext cx="46038" cy="36578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382963" y="1447820"/>
              <a:ext cx="46037" cy="36578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357688" y="1447820"/>
              <a:ext cx="366712" cy="365783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88025" y="1447820"/>
              <a:ext cx="366713" cy="365783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138" name="TextBox 10"/>
            <p:cNvSpPr txBox="1">
              <a:spLocks noChangeArrowheads="1"/>
            </p:cNvSpPr>
            <p:nvPr/>
          </p:nvSpPr>
          <p:spPr bwMode="auto">
            <a:xfrm rot="-5400000">
              <a:off x="2295836" y="3126468"/>
              <a:ext cx="6559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800"/>
                <a:t>PRI</a:t>
              </a:r>
            </a:p>
          </p:txBody>
        </p:sp>
        <p:sp>
          <p:nvSpPr>
            <p:cNvPr id="48139" name="TextBox 12"/>
            <p:cNvSpPr txBox="1">
              <a:spLocks noChangeArrowheads="1"/>
            </p:cNvSpPr>
            <p:nvPr/>
          </p:nvSpPr>
          <p:spPr bwMode="auto">
            <a:xfrm rot="-5400000">
              <a:off x="2163262" y="5068852"/>
              <a:ext cx="5018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chemeClr val="bg1"/>
                  </a:solidFill>
                </a:rPr>
                <a:t>NDVI</a:t>
              </a:r>
            </a:p>
          </p:txBody>
        </p:sp>
        <p:sp>
          <p:nvSpPr>
            <p:cNvPr id="48140" name="TextBox 13"/>
            <p:cNvSpPr txBox="1">
              <a:spLocks noChangeArrowheads="1"/>
            </p:cNvSpPr>
            <p:nvPr/>
          </p:nvSpPr>
          <p:spPr bwMode="auto">
            <a:xfrm rot="-5400000">
              <a:off x="5518803" y="3097707"/>
              <a:ext cx="9274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</a:rPr>
                <a:t>NDVI</a:t>
              </a:r>
            </a:p>
          </p:txBody>
        </p:sp>
        <p:sp>
          <p:nvSpPr>
            <p:cNvPr id="48141" name="TextBox 14"/>
            <p:cNvSpPr txBox="1">
              <a:spLocks noChangeArrowheads="1"/>
            </p:cNvSpPr>
            <p:nvPr/>
          </p:nvSpPr>
          <p:spPr bwMode="auto">
            <a:xfrm rot="-5400000">
              <a:off x="4079608" y="3084673"/>
              <a:ext cx="92743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800">
                  <a:solidFill>
                    <a:schemeClr val="bg1"/>
                  </a:solidFill>
                </a:rPr>
                <a:t>NDVI</a:t>
              </a:r>
            </a:p>
          </p:txBody>
        </p:sp>
        <p:sp>
          <p:nvSpPr>
            <p:cNvPr id="48142" name="TextBox 15"/>
            <p:cNvSpPr txBox="1">
              <a:spLocks noChangeArrowheads="1"/>
            </p:cNvSpPr>
            <p:nvPr/>
          </p:nvSpPr>
          <p:spPr bwMode="auto">
            <a:xfrm rot="-5400000">
              <a:off x="2872778" y="3129701"/>
              <a:ext cx="65594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800"/>
                <a:t>PRI</a:t>
              </a:r>
            </a:p>
          </p:txBody>
        </p:sp>
      </p:grpSp>
      <p:sp>
        <p:nvSpPr>
          <p:cNvPr id="48132" name="TextBox 17"/>
          <p:cNvSpPr txBox="1">
            <a:spLocks noChangeArrowheads="1"/>
          </p:cNvSpPr>
          <p:nvPr/>
        </p:nvSpPr>
        <p:spPr bwMode="auto">
          <a:xfrm>
            <a:off x="0" y="5638800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Only two bands are needed to calculated NDVI or PRI.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8"/>
          <p:cNvGrpSpPr>
            <a:grpSpLocks/>
          </p:cNvGrpSpPr>
          <p:nvPr/>
        </p:nvGrpSpPr>
        <p:grpSpPr bwMode="auto">
          <a:xfrm>
            <a:off x="4114800" y="3200400"/>
            <a:ext cx="5029200" cy="3352800"/>
            <a:chOff x="228600" y="2971800"/>
            <a:chExt cx="5029200" cy="3352800"/>
          </a:xfrm>
        </p:grpSpPr>
        <p:pic>
          <p:nvPicPr>
            <p:cNvPr id="49163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3257549"/>
              <a:ext cx="5029200" cy="3067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4" name="TextBox 4"/>
            <p:cNvSpPr txBox="1">
              <a:spLocks noChangeArrowheads="1"/>
            </p:cNvSpPr>
            <p:nvPr/>
          </p:nvSpPr>
          <p:spPr bwMode="auto">
            <a:xfrm>
              <a:off x="809172" y="2971800"/>
              <a:ext cx="40386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Typical canopy reflectance spectrum</a:t>
              </a:r>
            </a:p>
          </p:txBody>
        </p:sp>
      </p:grpSp>
      <p:graphicFrame>
        <p:nvGraphicFramePr>
          <p:cNvPr id="49155" name="Object 2"/>
          <p:cNvGraphicFramePr>
            <a:graphicFrameLocks noChangeAspect="1"/>
          </p:cNvGraphicFramePr>
          <p:nvPr/>
        </p:nvGraphicFramePr>
        <p:xfrm>
          <a:off x="4587875" y="762000"/>
          <a:ext cx="40227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79" name="Equation" r:id="rId4" imgW="1257300" imgH="431800" progId="Equation.3">
                  <p:embed/>
                </p:oleObj>
              </mc:Choice>
              <mc:Fallback>
                <p:oleObj name="Equation" r:id="rId4" imgW="12573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762000"/>
                        <a:ext cx="40227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TextBox 6"/>
          <p:cNvSpPr txBox="1">
            <a:spLocks noChangeArrowheads="1"/>
          </p:cNvSpPr>
          <p:nvPr/>
        </p:nvSpPr>
        <p:spPr bwMode="auto">
          <a:xfrm>
            <a:off x="228600" y="152400"/>
            <a:ext cx="44662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latin typeface="+mj-lt"/>
                <a:cs typeface="Aharoni" pitchFamily="2" charset="-79"/>
              </a:rPr>
              <a:t>Calculating NDVI</a:t>
            </a:r>
            <a:endParaRPr lang="en-US" altLang="en-US" dirty="0">
              <a:latin typeface="+mj-lt"/>
              <a:cs typeface="Aharoni" pitchFamily="2" charset="-79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88225" y="3686175"/>
            <a:ext cx="182563" cy="25241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00800" y="3686175"/>
            <a:ext cx="184150" cy="25241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159" name="TextBox 12"/>
          <p:cNvSpPr txBox="1">
            <a:spLocks noChangeArrowheads="1"/>
          </p:cNvSpPr>
          <p:nvPr/>
        </p:nvSpPr>
        <p:spPr bwMode="auto">
          <a:xfrm rot="-5400000">
            <a:off x="7013575" y="4721225"/>
            <a:ext cx="515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NIR</a:t>
            </a:r>
          </a:p>
        </p:txBody>
      </p:sp>
      <p:sp>
        <p:nvSpPr>
          <p:cNvPr id="49160" name="TextBox 13"/>
          <p:cNvSpPr txBox="1">
            <a:spLocks noChangeArrowheads="1"/>
          </p:cNvSpPr>
          <p:nvPr/>
        </p:nvSpPr>
        <p:spPr bwMode="auto">
          <a:xfrm rot="-5400000">
            <a:off x="6042026" y="4721225"/>
            <a:ext cx="500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49161" name="TextBox 14"/>
          <p:cNvSpPr txBox="1">
            <a:spLocks noChangeArrowheads="1"/>
          </p:cNvSpPr>
          <p:nvPr/>
        </p:nvSpPr>
        <p:spPr bwMode="auto">
          <a:xfrm>
            <a:off x="152400" y="1150938"/>
            <a:ext cx="4268788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200"/>
              <a:t>NDVI is calculated from measurements of percent reflectance (</a:t>
            </a:r>
            <a:r>
              <a:rPr lang="el-GR" altLang="en-US" sz="2200" i="1">
                <a:ea typeface="Cambria Math" panose="02040503050406030204" pitchFamily="18" charset="0"/>
                <a:cs typeface="Cambria Math" panose="02040503050406030204" pitchFamily="18" charset="0"/>
              </a:rPr>
              <a:t>ρ</a:t>
            </a:r>
            <a:r>
              <a:rPr lang="en-US" altLang="en-US" sz="2200"/>
              <a:t>) in the red and near-infrared (NIR) regions of the electromagnetic spectrum.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200"/>
              <a:t>Percent reflectance is the ratio between upwelling (from the canopy) to downwelling (from the sky) radiation. Requires a measurement of both.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200"/>
              <a:t>Red band is related to chlorophyll content (high absorption), NIR band is related to leaf cell structure (high scattering).</a:t>
            </a:r>
          </a:p>
        </p:txBody>
      </p:sp>
      <p:sp>
        <p:nvSpPr>
          <p:cNvPr id="49162" name="TextBox 1"/>
          <p:cNvSpPr txBox="1">
            <a:spLocks noChangeArrowheads="1"/>
          </p:cNvSpPr>
          <p:nvPr/>
        </p:nvSpPr>
        <p:spPr bwMode="auto">
          <a:xfrm>
            <a:off x="4648200" y="2357438"/>
            <a:ext cx="480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NDVI values range from -1 to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74788"/>
            <a:ext cx="4572000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TextBox 5"/>
          <p:cNvSpPr txBox="1">
            <a:spLocks noChangeArrowheads="1"/>
          </p:cNvSpPr>
          <p:nvPr/>
        </p:nvSpPr>
        <p:spPr bwMode="auto">
          <a:xfrm>
            <a:off x="6010275" y="6443663"/>
            <a:ext cx="3133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Gamon &amp; Surfus (1999) </a:t>
            </a: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New Phyt.</a:t>
            </a:r>
            <a:endParaRPr lang="en-US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0180" name="Object 2"/>
          <p:cNvGraphicFramePr>
            <a:graphicFrameLocks noChangeAspect="1"/>
          </p:cNvGraphicFramePr>
          <p:nvPr/>
        </p:nvGraphicFramePr>
        <p:xfrm>
          <a:off x="533400" y="1219200"/>
          <a:ext cx="3535363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8" name="Equation" r:id="rId4" imgW="1104900" imgH="431800" progId="Equation.3">
                  <p:embed/>
                </p:oleObj>
              </mc:Choice>
              <mc:Fallback>
                <p:oleObj name="Equation" r:id="rId4" imgW="11049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19200"/>
                        <a:ext cx="3535363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1" name="TextBox 7"/>
          <p:cNvSpPr txBox="1">
            <a:spLocks noChangeArrowheads="1"/>
          </p:cNvSpPr>
          <p:nvPr/>
        </p:nvSpPr>
        <p:spPr bwMode="auto">
          <a:xfrm>
            <a:off x="322013" y="408057"/>
            <a:ext cx="39581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latin typeface="+mj-lt"/>
                <a:cs typeface="Aharoni" pitchFamily="2" charset="-79"/>
              </a:rPr>
              <a:t>Calculating PRI</a:t>
            </a:r>
            <a:endParaRPr lang="en-US" altLang="en-US" dirty="0">
              <a:latin typeface="+mj-lt"/>
              <a:cs typeface="Aharoni" pitchFamily="2" charset="-79"/>
            </a:endParaRPr>
          </a:p>
        </p:txBody>
      </p:sp>
      <p:sp>
        <p:nvSpPr>
          <p:cNvPr id="50182" name="TextBox 3"/>
          <p:cNvSpPr txBox="1">
            <a:spLocks noChangeArrowheads="1"/>
          </p:cNvSpPr>
          <p:nvPr/>
        </p:nvSpPr>
        <p:spPr bwMode="auto">
          <a:xfrm>
            <a:off x="322013" y="2590800"/>
            <a:ext cx="4038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PRI (Photochemical Reflectance Index) was designed to estimate Light Use Efficiency (LUE) by detecting changes in the xanthophyll </a:t>
            </a:r>
            <a:r>
              <a:rPr lang="en-US" altLang="en-US" sz="2400" dirty="0" smtClean="0"/>
              <a:t>cycle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2400" dirty="0"/>
              <a:t>Xanthophyll pigments change rapidly in response to environmental conditions</a:t>
            </a:r>
          </a:p>
        </p:txBody>
      </p:sp>
      <p:sp>
        <p:nvSpPr>
          <p:cNvPr id="50183" name="TextBox 1"/>
          <p:cNvSpPr txBox="1">
            <a:spLocks noChangeArrowheads="1"/>
          </p:cNvSpPr>
          <p:nvPr/>
        </p:nvSpPr>
        <p:spPr bwMode="auto">
          <a:xfrm>
            <a:off x="4876800" y="762000"/>
            <a:ext cx="3843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PRI values range from -1 to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4"/>
          <p:cNvSpPr txBox="1">
            <a:spLocks noChangeArrowheads="1"/>
          </p:cNvSpPr>
          <p:nvPr/>
        </p:nvSpPr>
        <p:spPr bwMode="auto">
          <a:xfrm>
            <a:off x="228600" y="152400"/>
            <a:ext cx="74622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dirty="0">
                <a:latin typeface="+mj-lt"/>
                <a:cs typeface="Aharoni" pitchFamily="2" charset="-79"/>
              </a:rPr>
              <a:t>Measurement Considerations</a:t>
            </a:r>
            <a:endParaRPr lang="en-US" altLang="en-US" dirty="0">
              <a:latin typeface="+mj-lt"/>
              <a:cs typeface="Aharoni" pitchFamily="2" charset="-79"/>
            </a:endParaRPr>
          </a:p>
        </p:txBody>
      </p:sp>
      <p:pic>
        <p:nvPicPr>
          <p:cNvPr id="51203" name="Picture 6" descr="DSCN27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17566" r="14445" b="26180"/>
          <a:stretch>
            <a:fillRect/>
          </a:stretch>
        </p:blipFill>
        <p:spPr bwMode="auto">
          <a:xfrm>
            <a:off x="5094288" y="1185863"/>
            <a:ext cx="3657600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7"/>
          <p:cNvSpPr txBox="1">
            <a:spLocks noChangeArrowheads="1"/>
          </p:cNvSpPr>
          <p:nvPr/>
        </p:nvSpPr>
        <p:spPr bwMode="auto">
          <a:xfrm>
            <a:off x="6657975" y="6172200"/>
            <a:ext cx="2105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Image credit: Chris Gough</a:t>
            </a:r>
          </a:p>
        </p:txBody>
      </p:sp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381000" y="914400"/>
            <a:ext cx="4343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Reflectance measurements require a top-down view of the canopy to measure upwelling radiance.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Up-looking sensors require unobstructed view of the sky.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Dual-view instruments (up/down) are a convenient way of measuring both incident and reflected light for calculating percent reflectance. They also account for changing sky conditions (e.g., clear vs. cloudy sky conditions).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 dirty="0"/>
              <a:t>SRS are lightweight, low power, and have a small footprint, making them easy to mount almost anywhere.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858000" y="1524000"/>
            <a:ext cx="381000" cy="5699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15200" y="1524000"/>
            <a:ext cx="395288" cy="56991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6324600" y="762000"/>
            <a:ext cx="1854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Downwelling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/>
              <a:t>radiation</a:t>
            </a:r>
          </a:p>
        </p:txBody>
      </p:sp>
      <p:cxnSp>
        <p:nvCxnSpPr>
          <p:cNvPr id="15" name="Straight Arrow Connector 14"/>
          <p:cNvCxnSpPr>
            <a:stCxn id="51210" idx="0"/>
          </p:cNvCxnSpPr>
          <p:nvPr/>
        </p:nvCxnSpPr>
        <p:spPr>
          <a:xfrm flipV="1">
            <a:off x="6667500" y="2286000"/>
            <a:ext cx="571500" cy="2293938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0" name="TextBox 15"/>
          <p:cNvSpPr txBox="1">
            <a:spLocks noChangeArrowheads="1"/>
          </p:cNvSpPr>
          <p:nvPr/>
        </p:nvSpPr>
        <p:spPr bwMode="auto">
          <a:xfrm>
            <a:off x="5486400" y="4579938"/>
            <a:ext cx="2362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</a:rPr>
              <a:t>Upwelling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43400" y="685800"/>
            <a:ext cx="4114800" cy="914400"/>
          </a:xfrm>
        </p:spPr>
        <p:txBody>
          <a:bodyPr/>
          <a:lstStyle/>
          <a:p>
            <a:r>
              <a:rPr lang="en-US" altLang="en-US" sz="4400" b="1" dirty="0" smtClean="0"/>
              <a:t>Leaf </a:t>
            </a:r>
            <a:r>
              <a:rPr lang="en-US" altLang="en-US" sz="4400" b="1" dirty="0" err="1" smtClean="0"/>
              <a:t>Porometer</a:t>
            </a:r>
            <a:endParaRPr lang="en-US" altLang="en-US" sz="4400" b="1" dirty="0" smtClean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43400" y="1752600"/>
            <a:ext cx="4419600" cy="1752600"/>
          </a:xfrm>
        </p:spPr>
        <p:txBody>
          <a:bodyPr/>
          <a:lstStyle/>
          <a:p>
            <a:pPr algn="l"/>
            <a:r>
              <a:rPr lang="en-US" altLang="en-US" b="1" dirty="0" smtClean="0"/>
              <a:t>Model SC-1</a:t>
            </a:r>
          </a:p>
          <a:p>
            <a:pPr algn="l"/>
            <a:r>
              <a:rPr lang="en-US" altLang="en-US" dirty="0" smtClean="0"/>
              <a:t>For measurement of stomatal conductance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4191000" y="3763963"/>
            <a:ext cx="4648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dirty="0"/>
              <a:t>Steady-state technique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Char char="•"/>
            </a:pPr>
            <a:endParaRPr lang="en-US" altLang="en-US" sz="2400" dirty="0"/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sz="2400" dirty="0"/>
              <a:t>Stomatal conductance is a primary indicator of plant stress under drought conditions</a:t>
            </a:r>
            <a:endParaRPr lang="en-US" altLang="en-US" sz="1800" dirty="0"/>
          </a:p>
        </p:txBody>
      </p:sp>
      <p:pic>
        <p:nvPicPr>
          <p:cNvPr id="52229" name="Picture 5" descr="newporometerus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105275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93038" cy="700088"/>
          </a:xfrm>
        </p:spPr>
        <p:txBody>
          <a:bodyPr/>
          <a:lstStyle/>
          <a:p>
            <a:r>
              <a:rPr lang="en-US" altLang="en-US" sz="4000" smtClean="0"/>
              <a:t>How does it work?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3581400" cy="3429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smtClean="0"/>
              <a:t>A chamber with a fixed diffusion path is clamped to the leaf surface</a:t>
            </a:r>
            <a:br>
              <a:rPr lang="en-US" altLang="en-US" sz="1800" smtClean="0"/>
            </a:br>
            <a:endParaRPr lang="en-US" altLang="en-US" sz="1800" smtClean="0"/>
          </a:p>
          <a:p>
            <a:pPr>
              <a:lnSpc>
                <a:spcPct val="80000"/>
              </a:lnSpc>
            </a:pPr>
            <a:r>
              <a:rPr lang="en-US" altLang="en-US" sz="1800" smtClean="0"/>
              <a:t>Steady-state technique; measures vapor pressure at two locations in a fixed diffusion path</a:t>
            </a:r>
            <a:br>
              <a:rPr lang="en-US" altLang="en-US" sz="1800" smtClean="0"/>
            </a:br>
            <a:endParaRPr lang="en-US" altLang="en-US" sz="1800" smtClean="0"/>
          </a:p>
          <a:p>
            <a:pPr>
              <a:lnSpc>
                <a:spcPct val="80000"/>
              </a:lnSpc>
            </a:pPr>
            <a:r>
              <a:rPr lang="en-US" altLang="en-US" sz="1800" smtClean="0"/>
              <a:t>Calculates flux and gradient from the vapor pressure measurements and the known conductance of the diffusion path.</a:t>
            </a:r>
          </a:p>
        </p:txBody>
      </p:sp>
      <p:pic>
        <p:nvPicPr>
          <p:cNvPr id="53252" name="Picture 5" descr="senso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4038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12"/>
          <p:cNvSpPr>
            <a:spLocks noChangeArrowheads="1"/>
          </p:cNvSpPr>
          <p:nvPr/>
        </p:nvSpPr>
        <p:spPr bwMode="auto">
          <a:xfrm>
            <a:off x="4875213" y="4464050"/>
            <a:ext cx="2819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53254" name="Text Box 21"/>
          <p:cNvSpPr txBox="1">
            <a:spLocks noChangeArrowheads="1"/>
          </p:cNvSpPr>
          <p:nvPr/>
        </p:nvSpPr>
        <p:spPr bwMode="auto">
          <a:xfrm>
            <a:off x="5562600" y="5791200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638800" y="4648200"/>
            <a:ext cx="1371600" cy="762000"/>
          </a:xfrm>
          <a:prstGeom prst="rect">
            <a:avLst/>
          </a:prstGeom>
          <a:solidFill>
            <a:schemeClr val="bg2">
              <a:lumMod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7620000" y="5105400"/>
            <a:ext cx="1095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Desiccant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705600" y="5105400"/>
            <a:ext cx="8382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3258" name="Picture 12" descr="porometerhea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627563"/>
            <a:ext cx="31242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7793038" cy="6858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What can I do with a </a:t>
            </a:r>
            <a:r>
              <a:rPr lang="en-US" altLang="en-US" sz="4000" dirty="0" err="1" smtClean="0"/>
              <a:t>porometer</a:t>
            </a:r>
            <a:r>
              <a:rPr lang="en-US" altLang="en-US" sz="4000" dirty="0" smtClean="0"/>
              <a:t>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382000" cy="449738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Water use and water balance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 smtClean="0"/>
              <a:t>Use conductance with </a:t>
            </a:r>
            <a:r>
              <a:rPr lang="en-US" sz="2600" dirty="0" err="1" smtClean="0"/>
              <a:t>Fick’s</a:t>
            </a:r>
            <a:r>
              <a:rPr lang="en-US" sz="2600" dirty="0" smtClean="0"/>
              <a:t> law to determine crop transpiration rate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 smtClean="0"/>
              <a:t>Develop crop cultivars for dry climates/salt affected soils</a:t>
            </a:r>
          </a:p>
          <a:p>
            <a:pPr>
              <a:lnSpc>
                <a:spcPct val="90000"/>
              </a:lnSpc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Determine plant water stress in annual and perennial species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 smtClean="0"/>
              <a:t>Study effects of environmental conditions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600" dirty="0" smtClean="0"/>
              <a:t>Schedule irrigation</a:t>
            </a:r>
          </a:p>
          <a:p>
            <a:pPr>
              <a:lnSpc>
                <a:spcPct val="90000"/>
              </a:lnSpc>
              <a:defRPr/>
            </a:pPr>
            <a:endParaRPr lang="en-US" sz="3000" dirty="0" smtClean="0"/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Optimize herbicide uptake</a:t>
            </a:r>
          </a:p>
          <a:p>
            <a:pPr>
              <a:lnSpc>
                <a:spcPct val="90000"/>
              </a:lnSpc>
              <a:defRPr/>
            </a:pPr>
            <a:r>
              <a:rPr lang="en-US" sz="3000" dirty="0" smtClean="0"/>
              <a:t>Study uptake of ozone and other pollutants</a:t>
            </a:r>
          </a:p>
          <a:p>
            <a:pPr lvl="1">
              <a:lnSpc>
                <a:spcPct val="90000"/>
              </a:lnSpc>
              <a:defRPr/>
            </a:pPr>
            <a:endParaRPr lang="en-US" dirty="0" smtClean="0">
              <a:latin typeface="+mj-lt"/>
            </a:endParaRPr>
          </a:p>
          <a:p>
            <a:pPr lvl="1">
              <a:lnSpc>
                <a:spcPct val="90000"/>
              </a:lnSpc>
              <a:defRPr/>
            </a:pPr>
            <a:endParaRPr lang="en-US" dirty="0" smtClean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457200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  <a:cs typeface="Tahoma" panose="020B0604030504040204" pitchFamily="34" charset="0"/>
              </a:rPr>
              <a:t>Case study: </a:t>
            </a:r>
            <a:r>
              <a:rPr lang="en-US" altLang="en-US" sz="4000" dirty="0" smtClean="0">
                <a:solidFill>
                  <a:schemeClr val="tx1"/>
                </a:solidFill>
                <a:cs typeface="Tahoma" panose="020B0604030504040204" pitchFamily="34" charset="0"/>
              </a:rPr>
              <a:t/>
            </a:r>
            <a:br>
              <a:rPr lang="en-US" altLang="en-US" sz="4000" dirty="0" smtClean="0">
                <a:solidFill>
                  <a:schemeClr val="tx1"/>
                </a:solidFill>
                <a:cs typeface="Tahoma" panose="020B0604030504040204" pitchFamily="34" charset="0"/>
              </a:rPr>
            </a:br>
            <a:r>
              <a:rPr lang="en-US" altLang="en-US" sz="4000" dirty="0" smtClean="0">
                <a:solidFill>
                  <a:schemeClr val="tx1"/>
                </a:solidFill>
                <a:cs typeface="Tahoma" panose="020B0604030504040204" pitchFamily="34" charset="0"/>
              </a:rPr>
              <a:t>Washington </a:t>
            </a:r>
            <a:r>
              <a:rPr lang="en-US" altLang="en-US" sz="4000" dirty="0" smtClean="0">
                <a:solidFill>
                  <a:schemeClr val="tx1"/>
                </a:solidFill>
                <a:cs typeface="Tahoma" panose="020B0604030504040204" pitchFamily="34" charset="0"/>
              </a:rPr>
              <a:t>State University wheat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0563" y="1817495"/>
            <a:ext cx="8453437" cy="2084387"/>
          </a:xfrm>
        </p:spPr>
        <p:txBody>
          <a:bodyPr/>
          <a:lstStyle/>
          <a:p>
            <a:r>
              <a:rPr lang="en-US" altLang="en-US" dirty="0" smtClean="0"/>
              <a:t>Researchers using steady state </a:t>
            </a:r>
            <a:r>
              <a:rPr lang="en-US" altLang="en-US" dirty="0" err="1" smtClean="0"/>
              <a:t>porometer</a:t>
            </a:r>
            <a:r>
              <a:rPr lang="en-US" altLang="en-US" dirty="0" smtClean="0"/>
              <a:t> to create drought resistant wheat cultivars</a:t>
            </a:r>
          </a:p>
          <a:p>
            <a:pPr lvl="1"/>
            <a:r>
              <a:rPr lang="en-US" altLang="en-US" dirty="0" smtClean="0"/>
              <a:t>Evaluating physiological response to drought stress (stomatal closing)</a:t>
            </a:r>
          </a:p>
          <a:p>
            <a:pPr lvl="1"/>
            <a:r>
              <a:rPr lang="en-US" altLang="en-US" dirty="0" smtClean="0"/>
              <a:t>Selecting individuals with optimal response</a:t>
            </a:r>
          </a:p>
        </p:txBody>
      </p:sp>
      <p:pic>
        <p:nvPicPr>
          <p:cNvPr id="56324" name="Picture 3" descr="64428983_44aeab0dcb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956254"/>
            <a:ext cx="4114800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28600" y="869156"/>
            <a:ext cx="8486775" cy="1004888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Case Study: Stress in wine grapes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41" y="1811338"/>
            <a:ext cx="5562600" cy="3810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83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41" y="1874044"/>
            <a:ext cx="5410200" cy="3684588"/>
          </a:xfrm>
        </p:spPr>
      </p:pic>
      <p:pic>
        <p:nvPicPr>
          <p:cNvPr id="58372" name="Picture 3" descr="wine_grap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7975"/>
            <a:ext cx="38100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://thebarking.com/wp-content/uploads/2012/03/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Box 4"/>
          <p:cNvSpPr txBox="1">
            <a:spLocks noChangeArrowheads="1"/>
          </p:cNvSpPr>
          <p:nvPr/>
        </p:nvSpPr>
        <p:spPr bwMode="auto">
          <a:xfrm>
            <a:off x="152400" y="6181725"/>
            <a:ext cx="8839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/>
              <a:t>Washington State University, Pullman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924800" cy="928687"/>
          </a:xfrm>
        </p:spPr>
        <p:txBody>
          <a:bodyPr/>
          <a:lstStyle/>
          <a:p>
            <a:r>
              <a:rPr lang="en-US" altLang="en-US" b="1" dirty="0" smtClean="0"/>
              <a:t>VP-4 RH/Temp/Barometric pressure Sensor</a:t>
            </a:r>
            <a:endParaRPr lang="en-US" altLang="en-US" dirty="0" smtClean="0"/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3405188" y="2017713"/>
            <a:ext cx="5549900" cy="2935287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Digital sensor for use with Em50 loggers</a:t>
            </a:r>
          </a:p>
          <a:p>
            <a:r>
              <a:rPr lang="en-US" altLang="en-US" sz="2400" dirty="0" smtClean="0"/>
              <a:t>Measures </a:t>
            </a:r>
            <a:r>
              <a:rPr lang="en-US" altLang="en-US" sz="2400" dirty="0" smtClean="0"/>
              <a:t>vapor </a:t>
            </a:r>
            <a:r>
              <a:rPr lang="en-US" altLang="en-US" sz="2400" dirty="0" smtClean="0"/>
              <a:t>pressure and temperature with a capacitance sensor and thermistor</a:t>
            </a:r>
          </a:p>
          <a:p>
            <a:r>
              <a:rPr lang="en-US" altLang="en-US" sz="2400" dirty="0" smtClean="0"/>
              <a:t>Should be used with Decagon’s radiation shield for outdoor use</a:t>
            </a:r>
          </a:p>
        </p:txBody>
      </p:sp>
      <p:pic>
        <p:nvPicPr>
          <p:cNvPr id="70660" name="Picture 6" descr="V:\ECH2O Products\VP-3 Rugged TempRH\Marketing\Art\VP-3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7567"/>
          <a:stretch>
            <a:fillRect/>
          </a:stretch>
        </p:blipFill>
        <p:spPr bwMode="auto">
          <a:xfrm>
            <a:off x="228600" y="1752600"/>
            <a:ext cx="23622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V:\ECH2O Products\VP-3 Rugged TempRH\Marketing\Art\VP-3-Shield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3081338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84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V:\ECH2O Products\RT-1 Rugged Temperature\Marketing\Art\RT-1 Sens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36517" b="37083"/>
          <a:stretch>
            <a:fillRect/>
          </a:stretch>
        </p:blipFill>
        <p:spPr bwMode="auto">
          <a:xfrm rot="15908404">
            <a:off x="4921181" y="2315924"/>
            <a:ext cx="583882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609600"/>
            <a:ext cx="7772400" cy="914400"/>
          </a:xfrm>
        </p:spPr>
        <p:txBody>
          <a:bodyPr/>
          <a:lstStyle/>
          <a:p>
            <a:r>
              <a:rPr lang="en-US" altLang="en-US" b="1" dirty="0" smtClean="0"/>
              <a:t>RT-1 Temperature Sensor</a:t>
            </a:r>
          </a:p>
        </p:txBody>
      </p:sp>
      <p:sp>
        <p:nvSpPr>
          <p:cNvPr id="7168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5175250" cy="34845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Measures from – 40°C to 60°C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Accuracy: ±0. 5 ° from 5 to 40°C; ±1°C outside this range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Can be used in air, soil, or liquid. If used in air, a radiation shield should be used.</a:t>
            </a:r>
          </a:p>
        </p:txBody>
      </p:sp>
    </p:spTree>
    <p:extLst>
      <p:ext uri="{BB962C8B-B14F-4D97-AF65-F5344CB8AC3E}">
        <p14:creationId xmlns:p14="http://schemas.microsoft.com/office/powerpoint/2010/main" val="1280368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7793038" cy="762000"/>
          </a:xfrm>
        </p:spPr>
        <p:txBody>
          <a:bodyPr/>
          <a:lstStyle/>
          <a:p>
            <a:r>
              <a:rPr lang="en-US" altLang="en-US" b="1" smtClean="0"/>
              <a:t>Leaf Wetness Sensor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865313"/>
            <a:ext cx="4419600" cy="46116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200" dirty="0" smtClean="0"/>
              <a:t>Determines presence and duration of leaf moisture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Capacitance technology, </a:t>
            </a:r>
            <a:r>
              <a:rPr lang="en-US" altLang="en-US" sz="2200" dirty="0" smtClean="0"/>
              <a:t>does not require painting or maintenance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All probes are calibrated to same dryness baseline voltage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Water condenses and evaporates from the surface at the same rate as it does on leaves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200" dirty="0" smtClean="0">
              <a:solidFill>
                <a:schemeClr val="tx2"/>
              </a:solidFill>
            </a:endParaRPr>
          </a:p>
        </p:txBody>
      </p:sp>
      <p:pic>
        <p:nvPicPr>
          <p:cNvPr id="72708" name="Picture 4" descr="leafwetn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29241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6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Leaf Wetness applications</a:t>
            </a:r>
          </a:p>
        </p:txBody>
      </p:sp>
      <p:sp>
        <p:nvSpPr>
          <p:cNvPr id="73732" name="Rectangle 6"/>
          <p:cNvSpPr>
            <a:spLocks noGrp="1" noChangeArrowheads="1"/>
          </p:cNvSpPr>
          <p:nvPr>
            <p:ph idx="1"/>
          </p:nvPr>
        </p:nvSpPr>
        <p:spPr>
          <a:xfrm>
            <a:off x="5181600" y="2057400"/>
            <a:ext cx="3962400" cy="1143000"/>
          </a:xfrm>
          <a:noFill/>
        </p:spPr>
        <p:txBody>
          <a:bodyPr/>
          <a:lstStyle/>
          <a:p>
            <a:r>
              <a:rPr lang="en-US" altLang="en-US" smtClean="0"/>
              <a:t>Disease prediction</a:t>
            </a:r>
          </a:p>
        </p:txBody>
      </p:sp>
      <p:pic>
        <p:nvPicPr>
          <p:cNvPr id="73731" name="Picture 5" descr="powdery_mild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39624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8" descr="black_spot_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352800"/>
            <a:ext cx="252412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07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Pyranometer / PAR sensor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>
          <a:xfrm>
            <a:off x="5213350" y="2017713"/>
            <a:ext cx="3741738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200" smtClean="0"/>
              <a:t>Manufactured by Apogee Instruments</a:t>
            </a:r>
          </a:p>
          <a:p>
            <a:pPr>
              <a:lnSpc>
                <a:spcPct val="80000"/>
              </a:lnSpc>
            </a:pPr>
            <a:r>
              <a:rPr lang="en-US" altLang="en-US" sz="2200" smtClean="0"/>
              <a:t>Configured to connect to our Em50</a:t>
            </a:r>
          </a:p>
          <a:p>
            <a:pPr>
              <a:lnSpc>
                <a:spcPct val="80000"/>
              </a:lnSpc>
            </a:pPr>
            <a:r>
              <a:rPr lang="en-US" altLang="en-US" sz="2200" smtClean="0"/>
              <a:t>Measures total solar radiation (W/m</a:t>
            </a:r>
            <a:r>
              <a:rPr lang="en-US" altLang="en-US" sz="2200" baseline="30000" smtClean="0"/>
              <a:t>2</a:t>
            </a:r>
            <a:r>
              <a:rPr lang="en-US" altLang="en-US" sz="2200" smtClean="0"/>
              <a:t>), PAR sensor measures </a:t>
            </a:r>
            <a:r>
              <a:rPr lang="en-US" altLang="en-US" sz="2200" smtClean="0">
                <a:latin typeface="Symbol" panose="05050102010706020507" pitchFamily="18" charset="2"/>
              </a:rPr>
              <a:t>m</a:t>
            </a:r>
            <a:r>
              <a:rPr lang="en-US" altLang="en-US" sz="2200" smtClean="0"/>
              <a:t>mol/m</a:t>
            </a:r>
            <a:r>
              <a:rPr lang="en-US" altLang="en-US" sz="2200" baseline="30000" smtClean="0"/>
              <a:t>2</a:t>
            </a:r>
            <a:r>
              <a:rPr lang="en-US" altLang="en-US" sz="2200" smtClean="0"/>
              <a:t>/s</a:t>
            </a:r>
          </a:p>
          <a:p>
            <a:pPr>
              <a:lnSpc>
                <a:spcPct val="80000"/>
              </a:lnSpc>
            </a:pPr>
            <a:r>
              <a:rPr lang="en-US" altLang="en-US" sz="2200" smtClean="0"/>
              <a:t>Important for energy balance studies and micro-climate monitoring.</a:t>
            </a:r>
          </a:p>
          <a:p>
            <a:pPr>
              <a:lnSpc>
                <a:spcPct val="80000"/>
              </a:lnSpc>
            </a:pPr>
            <a:r>
              <a:rPr lang="en-US" altLang="en-US" sz="2200" smtClean="0"/>
              <a:t>Comes with leveling plate</a:t>
            </a:r>
          </a:p>
        </p:txBody>
      </p:sp>
      <p:pic>
        <p:nvPicPr>
          <p:cNvPr id="78852" name="Picture 4" descr="pyranomet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4225"/>
            <a:ext cx="45720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445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/>
              <a:t>ECRN-100 Rain Gauge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4267200" y="1981200"/>
            <a:ext cx="4419600" cy="3733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mtClean="0"/>
              <a:t>  </a:t>
            </a:r>
          </a:p>
          <a:p>
            <a:r>
              <a:rPr lang="en-US" altLang="en-US" smtClean="0"/>
              <a:t>Resolution : 0.2 mm </a:t>
            </a:r>
            <a:br>
              <a:rPr lang="en-US" altLang="en-US" smtClean="0"/>
            </a:br>
            <a:endParaRPr lang="en-US" altLang="en-US" smtClean="0"/>
          </a:p>
          <a:p>
            <a:r>
              <a:rPr lang="en-US" altLang="en-US" smtClean="0"/>
              <a:t>Double-spoon tipping bucket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mtClean="0"/>
          </a:p>
        </p:txBody>
      </p:sp>
      <p:pic>
        <p:nvPicPr>
          <p:cNvPr id="79876" name="Picture 4" descr="rain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5353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173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0" y="214313"/>
            <a:ext cx="4371975" cy="1462087"/>
          </a:xfrm>
        </p:spPr>
        <p:txBody>
          <a:bodyPr/>
          <a:lstStyle/>
          <a:p>
            <a:r>
              <a:rPr lang="en-US" altLang="en-US" b="1" smtClean="0"/>
              <a:t>DS-2 Sonic Anemometer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>
          <a:xfrm>
            <a:off x="3962400" y="2017713"/>
            <a:ext cx="4876800" cy="4114800"/>
          </a:xfrm>
        </p:spPr>
        <p:txBody>
          <a:bodyPr/>
          <a:lstStyle/>
          <a:p>
            <a:r>
              <a:rPr lang="en-US" altLang="en-US" smtClean="0"/>
              <a:t>For micro-climate monitoring for plant studies</a:t>
            </a:r>
          </a:p>
          <a:p>
            <a:r>
              <a:rPr lang="en-US" altLang="en-US" smtClean="0"/>
              <a:t>0-30 m/S range</a:t>
            </a:r>
          </a:p>
          <a:p>
            <a:r>
              <a:rPr lang="en-US" altLang="en-US" smtClean="0"/>
              <a:t>0.01m/S resolution</a:t>
            </a:r>
          </a:p>
          <a:p>
            <a:r>
              <a:rPr lang="en-US" altLang="en-US" smtClean="0"/>
              <a:t>Direction: 0-359°, ±3°</a:t>
            </a:r>
          </a:p>
        </p:txBody>
      </p:sp>
      <p:pic>
        <p:nvPicPr>
          <p:cNvPr id="80900" name="Picture 2" descr="http://www.decagon.com/assets/Uploads/8616Decagon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52875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4" descr="302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76600"/>
            <a:ext cx="170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9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3" descr="ds2 s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629400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26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8125158" cy="3329581"/>
          </a:xfrm>
        </p:spPr>
        <p:txBody>
          <a:bodyPr/>
          <a:lstStyle/>
          <a:p>
            <a:r>
              <a:rPr lang="en-US" dirty="0" smtClean="0"/>
              <a:t>Soil Water Content</a:t>
            </a:r>
            <a:br>
              <a:rPr lang="en-US" dirty="0" smtClean="0"/>
            </a:br>
            <a:r>
              <a:rPr lang="en-US" dirty="0" smtClean="0"/>
              <a:t>/Water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9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SPA521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7"/>
          <a:stretch>
            <a:fillRect/>
          </a:stretch>
        </p:blipFill>
        <p:spPr bwMode="auto">
          <a:xfrm>
            <a:off x="0" y="0"/>
            <a:ext cx="3810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8" descr="SENSOR - squa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06" b="24809"/>
          <a:stretch>
            <a:fillRect/>
          </a:stretch>
        </p:blipFill>
        <p:spPr bwMode="auto">
          <a:xfrm>
            <a:off x="381000" y="4343400"/>
            <a:ext cx="31416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2"/>
          <p:cNvSpPr>
            <a:spLocks noGrp="1" noChangeArrowheads="1"/>
          </p:cNvSpPr>
          <p:nvPr>
            <p:ph type="title"/>
          </p:nvPr>
        </p:nvSpPr>
        <p:spPr>
          <a:xfrm>
            <a:off x="3522663" y="381000"/>
            <a:ext cx="5334000" cy="1371600"/>
          </a:xfrm>
        </p:spPr>
        <p:txBody>
          <a:bodyPr/>
          <a:lstStyle/>
          <a:p>
            <a:pPr algn="ctr"/>
            <a:r>
              <a:rPr lang="en-US" altLang="en-US" sz="4000" b="1" dirty="0" smtClean="0"/>
              <a:t>Dielectric Soil Moisture Sensors</a:t>
            </a:r>
          </a:p>
        </p:txBody>
      </p:sp>
      <p:sp>
        <p:nvSpPr>
          <p:cNvPr id="61445" name="Rectangle 3"/>
          <p:cNvSpPr>
            <a:spLocks noGrp="1" noChangeArrowheads="1"/>
          </p:cNvSpPr>
          <p:nvPr>
            <p:ph idx="1"/>
          </p:nvPr>
        </p:nvSpPr>
        <p:spPr>
          <a:xfrm>
            <a:off x="3962400" y="2020888"/>
            <a:ext cx="5105400" cy="37703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200" dirty="0" smtClean="0"/>
              <a:t>Hi-frequency capacitance (FDR)</a:t>
            </a:r>
          </a:p>
          <a:p>
            <a:pPr lvl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200" dirty="0" smtClean="0"/>
              <a:t>-- Measures the dielectric constant of the soil </a:t>
            </a:r>
            <a:br>
              <a:rPr lang="en-US" altLang="en-US" sz="2200" dirty="0" smtClean="0"/>
            </a:b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Designed to be buried in soil for long-term monitoring of soil moisture</a:t>
            </a:r>
            <a:br>
              <a:rPr lang="en-US" altLang="en-US" sz="2200" dirty="0" smtClean="0"/>
            </a:br>
            <a:endParaRPr lang="en-US" altLang="en-US" sz="2200" dirty="0" smtClean="0"/>
          </a:p>
          <a:p>
            <a:pPr>
              <a:lnSpc>
                <a:spcPct val="80000"/>
              </a:lnSpc>
            </a:pPr>
            <a:r>
              <a:rPr lang="en-US" altLang="en-US" sz="2200" dirty="0" smtClean="0"/>
              <a:t>Measurement is made by processor inside probe head</a:t>
            </a:r>
          </a:p>
        </p:txBody>
      </p:sp>
      <p:pic>
        <p:nvPicPr>
          <p:cNvPr id="61446" name="Picture 5" descr="5te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19325"/>
            <a:ext cx="2286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asa100.com/blog/wp-content/uploads/2013/07/palouse_workshop_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97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28600" y="6019800"/>
            <a:ext cx="845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b="1"/>
              <a:t>The Palouse region, Washington, USA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6" descr="echo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006">
            <a:off x="1181100" y="3814763"/>
            <a:ext cx="2201863" cy="16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12" descr="V:\ECH2O Products\MAS-1\Marketing\Art\MAS1Bl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7" b="21793"/>
          <a:stretch>
            <a:fillRect/>
          </a:stretch>
        </p:blipFill>
        <p:spPr bwMode="auto">
          <a:xfrm rot="563588">
            <a:off x="1023938" y="4992688"/>
            <a:ext cx="2514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11" descr="10HS-72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3064" b="42339"/>
          <a:stretch>
            <a:fillRect/>
          </a:stretch>
        </p:blipFill>
        <p:spPr bwMode="auto">
          <a:xfrm>
            <a:off x="619125" y="3040063"/>
            <a:ext cx="36004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60252"/>
            <a:ext cx="6172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b="1" dirty="0">
                <a:cs typeface="Tahoma" panose="020B0604030504040204" pitchFamily="34" charset="0"/>
              </a:rPr>
              <a:t>Analog soil moisture sensors</a:t>
            </a:r>
          </a:p>
        </p:txBody>
      </p:sp>
      <p:sp>
        <p:nvSpPr>
          <p:cNvPr id="62470" name="Rectangle 3"/>
          <p:cNvSpPr>
            <a:spLocks noChangeArrowheads="1"/>
          </p:cNvSpPr>
          <p:nvPr/>
        </p:nvSpPr>
        <p:spPr bwMode="auto">
          <a:xfrm>
            <a:off x="4629150" y="3187700"/>
            <a:ext cx="32575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 b="1">
                <a:cs typeface="Tahoma" panose="020B0604030504040204" pitchFamily="34" charset="0"/>
              </a:rPr>
              <a:t>10HS</a:t>
            </a:r>
            <a:r>
              <a:rPr lang="en-US" altLang="en-US" sz="1500">
                <a:cs typeface="Tahoma" panose="020B0604030504040204" pitchFamily="34" charset="0"/>
              </a:rPr>
              <a:t>: 10 cm probe length, </a:t>
            </a:r>
            <a:br>
              <a:rPr lang="en-US" altLang="en-US" sz="1500">
                <a:cs typeface="Tahoma" panose="020B0604030504040204" pitchFamily="34" charset="0"/>
              </a:rPr>
            </a:br>
            <a:r>
              <a:rPr lang="en-US" altLang="en-US" sz="1500">
                <a:cs typeface="Tahoma" panose="020B0604030504040204" pitchFamily="34" charset="0"/>
              </a:rPr>
              <a:t>3-15 VDC</a:t>
            </a:r>
            <a:br>
              <a:rPr lang="en-US" altLang="en-US" sz="1500">
                <a:cs typeface="Tahoma" panose="020B0604030504040204" pitchFamily="34" charset="0"/>
              </a:rPr>
            </a:br>
            <a:r>
              <a:rPr lang="en-US" altLang="en-US" sz="1500">
                <a:cs typeface="Tahoma" panose="020B0604030504040204" pitchFamily="34" charset="0"/>
              </a:rPr>
              <a:t>— large sample area (~1 liter)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/>
          </a:p>
        </p:txBody>
      </p:sp>
      <p:sp>
        <p:nvSpPr>
          <p:cNvPr id="62471" name="Text Box 8"/>
          <p:cNvSpPr txBox="1">
            <a:spLocks noChangeArrowheads="1"/>
          </p:cNvSpPr>
          <p:nvPr/>
        </p:nvSpPr>
        <p:spPr bwMode="auto">
          <a:xfrm>
            <a:off x="4629150" y="2133600"/>
            <a:ext cx="3028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en-US" sz="1500" b="1"/>
              <a:t>GS1: </a:t>
            </a:r>
            <a:r>
              <a:rPr lang="en-US" altLang="en-US" sz="1500"/>
              <a:t>Ruggedized sensor, 5cm steel needles, 3-15 VDC</a:t>
            </a:r>
          </a:p>
        </p:txBody>
      </p:sp>
      <p:sp>
        <p:nvSpPr>
          <p:cNvPr id="62472" name="Rectangle 14"/>
          <p:cNvSpPr>
            <a:spLocks noChangeArrowheads="1"/>
          </p:cNvSpPr>
          <p:nvPr/>
        </p:nvSpPr>
        <p:spPr bwMode="auto">
          <a:xfrm>
            <a:off x="4629150" y="4303713"/>
            <a:ext cx="2400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 b="1"/>
              <a:t>EC-5</a:t>
            </a:r>
            <a:r>
              <a:rPr lang="en-US" altLang="en-US" sz="1500"/>
              <a:t>: 5cm probe length, 2.5-3 VDC</a:t>
            </a:r>
          </a:p>
        </p:txBody>
      </p:sp>
      <p:sp>
        <p:nvSpPr>
          <p:cNvPr id="62473" name="Rectangle 15"/>
          <p:cNvSpPr>
            <a:spLocks noChangeArrowheads="1"/>
          </p:cNvSpPr>
          <p:nvPr/>
        </p:nvSpPr>
        <p:spPr bwMode="auto">
          <a:xfrm>
            <a:off x="4629150" y="5237163"/>
            <a:ext cx="24003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 b="1"/>
              <a:t>MAS-1</a:t>
            </a:r>
            <a:r>
              <a:rPr lang="en-US" altLang="en-US" sz="1500"/>
              <a:t>: 4-20 mA sensor, 5cm probe length</a:t>
            </a:r>
          </a:p>
        </p:txBody>
      </p:sp>
      <p:pic>
        <p:nvPicPr>
          <p:cNvPr id="62474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47913">
            <a:off x="1722963" y="1419629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SENSOR - squa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0" b="22385"/>
          <a:stretch/>
        </p:blipFill>
        <p:spPr bwMode="auto">
          <a:xfrm>
            <a:off x="304800" y="1066801"/>
            <a:ext cx="31416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381000" y="254757"/>
            <a:ext cx="4239690" cy="766482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  <a:cs typeface="Tahoma" panose="020B0604030504040204" pitchFamily="34" charset="0"/>
              </a:rPr>
              <a:t>Digital Sensors</a:t>
            </a:r>
          </a:p>
        </p:txBody>
      </p:sp>
      <p:pic>
        <p:nvPicPr>
          <p:cNvPr id="63492" name="Picture 10" descr="5te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49625"/>
            <a:ext cx="22860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11" descr="5TM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25950"/>
            <a:ext cx="24384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9"/>
          <p:cNvSpPr txBox="1">
            <a:spLocks noChangeArrowheads="1"/>
          </p:cNvSpPr>
          <p:nvPr/>
        </p:nvSpPr>
        <p:spPr bwMode="auto">
          <a:xfrm>
            <a:off x="4876800" y="14478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GS3: </a:t>
            </a:r>
            <a:r>
              <a:rPr lang="en-US" altLang="en-US" sz="2000"/>
              <a:t>Water content, EC (0-23 dS/m) and temperature. For soil or soil-less substrates</a:t>
            </a:r>
          </a:p>
        </p:txBody>
      </p:sp>
      <p:sp>
        <p:nvSpPr>
          <p:cNvPr id="63495" name="TextBox 10"/>
          <p:cNvSpPr txBox="1">
            <a:spLocks noChangeArrowheads="1"/>
          </p:cNvSpPr>
          <p:nvPr/>
        </p:nvSpPr>
        <p:spPr bwMode="auto">
          <a:xfrm>
            <a:off x="4876800" y="3098800"/>
            <a:ext cx="3505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5TE: </a:t>
            </a:r>
            <a:r>
              <a:rPr lang="en-US" altLang="en-US" sz="2000"/>
              <a:t>Water content, EC (0-23 dS/m) and temperature. For field soils only.</a:t>
            </a:r>
          </a:p>
        </p:txBody>
      </p:sp>
      <p:sp>
        <p:nvSpPr>
          <p:cNvPr id="63496" name="TextBox 11"/>
          <p:cNvSpPr txBox="1">
            <a:spLocks noChangeArrowheads="1"/>
          </p:cNvSpPr>
          <p:nvPr/>
        </p:nvSpPr>
        <p:spPr bwMode="auto">
          <a:xfrm>
            <a:off x="4953000" y="4800600"/>
            <a:ext cx="350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5TM: </a:t>
            </a:r>
            <a:r>
              <a:rPr lang="en-US" altLang="en-US" sz="2000"/>
              <a:t>Water content and temperature. For field soils</a:t>
            </a:r>
          </a:p>
        </p:txBody>
      </p:sp>
      <p:sp>
        <p:nvSpPr>
          <p:cNvPr id="63497" name="TextBox 12"/>
          <p:cNvSpPr txBox="1">
            <a:spLocks noChangeArrowheads="1"/>
          </p:cNvSpPr>
          <p:nvPr/>
        </p:nvSpPr>
        <p:spPr bwMode="auto">
          <a:xfrm>
            <a:off x="838200" y="5791200"/>
            <a:ext cx="563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All digital sensors are SDI-12 compatible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839200" cy="1143000"/>
          </a:xfrm>
        </p:spPr>
        <p:txBody>
          <a:bodyPr/>
          <a:lstStyle/>
          <a:p>
            <a:pPr eaLnBrk="1" hangingPunct="1"/>
            <a:r>
              <a:rPr lang="en-US" altLang="en-US" sz="4000" b="1" dirty="0" smtClean="0"/>
              <a:t>Applications:</a:t>
            </a:r>
            <a:r>
              <a:rPr lang="en-US" altLang="en-US" sz="4000" dirty="0" smtClean="0"/>
              <a:t> Plant–water relations</a:t>
            </a:r>
          </a:p>
        </p:txBody>
      </p:sp>
      <p:pic>
        <p:nvPicPr>
          <p:cNvPr id="64515" name="Picture 7" descr="http://aggie-horticulture.tamu.edu/earthkind/files/2012/04/indsp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416242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5"/>
          <p:cNvSpPr txBox="1">
            <a:spLocks noChangeArrowheads="1"/>
          </p:cNvSpPr>
          <p:nvPr/>
        </p:nvSpPr>
        <p:spPr bwMode="auto">
          <a:xfrm>
            <a:off x="2743200" y="60960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/>
              <a:t>Courtesy Texas A&amp;M Horticulture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Applications:</a:t>
            </a:r>
            <a:r>
              <a:rPr lang="en-US" altLang="en-US" sz="4000" smtClean="0"/>
              <a:t> Irrigation Scheduling</a:t>
            </a:r>
          </a:p>
        </p:txBody>
      </p:sp>
      <p:pic>
        <p:nvPicPr>
          <p:cNvPr id="65539" name="Picture 5" descr="http://www.southernpalmetto.com/images/services/irrigation/irrig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2672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7" descr="http://www.water.gov.au/SiteImages/AWR05_GrapeVinesNearWillyBay(PJordan,SK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b="1" smtClean="0"/>
              <a:t>Applications:</a:t>
            </a:r>
            <a:r>
              <a:rPr lang="en-US" altLang="en-US" sz="4000" smtClean="0"/>
              <a:t> Hydrologic monitoring</a:t>
            </a:r>
          </a:p>
        </p:txBody>
      </p:sp>
      <p:pic>
        <p:nvPicPr>
          <p:cNvPr id="66563" name="Picture 5" descr="http://www.ag.ndsu.edu/pubs/plantsci/soilfert/eb64-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100" y="1981200"/>
            <a:ext cx="48006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762000"/>
          </a:xfrm>
        </p:spPr>
        <p:txBody>
          <a:bodyPr/>
          <a:lstStyle/>
          <a:p>
            <a:pPr eaLnBrk="1" hangingPunct="1"/>
            <a:r>
              <a:rPr lang="en-US" altLang="en-US" sz="3600" b="1" smtClean="0"/>
              <a:t>Applications: </a:t>
            </a:r>
            <a:r>
              <a:rPr lang="en-US" altLang="en-US" sz="3600" smtClean="0"/>
              <a:t>Hazardous waste monitoring</a:t>
            </a:r>
          </a:p>
        </p:txBody>
      </p:sp>
      <p:pic>
        <p:nvPicPr>
          <p:cNvPr id="67587" name="Picture 7" descr="http://www.ucciudaipur.com/images/hazardous-waste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76962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055380" cy="1400530"/>
          </a:xfrm>
        </p:spPr>
        <p:txBody>
          <a:bodyPr/>
          <a:lstStyle/>
          <a:p>
            <a:pPr eaLnBrk="1" hangingPunct="1"/>
            <a:r>
              <a:rPr lang="en-US" altLang="en-US" b="1" dirty="0" smtClean="0"/>
              <a:t>Applications:</a:t>
            </a:r>
            <a:r>
              <a:rPr lang="en-US" altLang="en-US" dirty="0" smtClean="0"/>
              <a:t> monitoring slope stability</a:t>
            </a:r>
          </a:p>
        </p:txBody>
      </p:sp>
      <p:pic>
        <p:nvPicPr>
          <p:cNvPr id="68611" name="Picture 5" descr="http://www.geology.enr.state.nc.us/Landslide_Info/Fig-4_General_landsl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5257800" cy="481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438413" y="457200"/>
            <a:ext cx="3600450" cy="1038225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MPS-6 Matric Potential Sensor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3438413" y="2590800"/>
            <a:ext cx="3429000" cy="3242087"/>
          </a:xfrm>
        </p:spPr>
        <p:txBody>
          <a:bodyPr>
            <a:noAutofit/>
          </a:bodyPr>
          <a:lstStyle/>
          <a:p>
            <a:r>
              <a:rPr lang="en-US" altLang="en-US" sz="1800" dirty="0"/>
              <a:t>For in-situ monitoring of water potential</a:t>
            </a:r>
          </a:p>
          <a:p>
            <a:r>
              <a:rPr lang="en-US" altLang="en-US" sz="1800" dirty="0"/>
              <a:t>Range: -10 to -500 </a:t>
            </a:r>
            <a:r>
              <a:rPr lang="en-US" altLang="en-US" sz="1800" dirty="0" err="1"/>
              <a:t>kPa</a:t>
            </a:r>
            <a:r>
              <a:rPr lang="en-US" altLang="en-US" sz="1800" dirty="0"/>
              <a:t>(pF 2 to pF 3.71) </a:t>
            </a:r>
          </a:p>
          <a:p>
            <a:r>
              <a:rPr lang="en-US" altLang="en-US" sz="1800" dirty="0"/>
              <a:t>Uses capacitance method to measure water content of a known ceramic matrix</a:t>
            </a:r>
          </a:p>
          <a:p>
            <a:r>
              <a:rPr lang="en-US" altLang="en-US" sz="1800" dirty="0"/>
              <a:t>Digital output</a:t>
            </a:r>
          </a:p>
          <a:p>
            <a:endParaRPr lang="en-US" altLang="en-US" sz="1800" dirty="0"/>
          </a:p>
        </p:txBody>
      </p:sp>
      <p:pic>
        <p:nvPicPr>
          <p:cNvPr id="2050" name="Picture 2" descr="http://www.decagon.com/assets/Uploads/MPS6application-we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6" b="10029"/>
          <a:stretch/>
        </p:blipFill>
        <p:spPr bwMode="auto">
          <a:xfrm rot="5400000">
            <a:off x="-62493" y="1304924"/>
            <a:ext cx="376353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528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>
          <a:xfrm>
            <a:off x="663737" y="1176674"/>
            <a:ext cx="5844778" cy="62865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Sensor Theory</a:t>
            </a:r>
          </a:p>
        </p:txBody>
      </p:sp>
      <p:sp>
        <p:nvSpPr>
          <p:cNvPr id="60419" name="Content Placeholder 2"/>
          <p:cNvSpPr>
            <a:spLocks noGrp="1"/>
          </p:cNvSpPr>
          <p:nvPr>
            <p:ph sz="half" idx="4294967295"/>
          </p:nvPr>
        </p:nvSpPr>
        <p:spPr>
          <a:xfrm>
            <a:off x="330798" y="2270522"/>
            <a:ext cx="6891579" cy="685800"/>
          </a:xfrm>
        </p:spPr>
        <p:txBody>
          <a:bodyPr>
            <a:normAutofit lnSpcReduction="10000"/>
          </a:bodyPr>
          <a:lstStyle/>
          <a:p>
            <a:pPr lvl="1">
              <a:lnSpc>
                <a:spcPct val="80000"/>
              </a:lnSpc>
            </a:pPr>
            <a:r>
              <a:rPr lang="en-US" altLang="en-US" dirty="0"/>
              <a:t>Measure water content of a known porous material with a pre-established SWCC, giving us matric water potential. </a:t>
            </a:r>
          </a:p>
        </p:txBody>
      </p:sp>
      <p:grpSp>
        <p:nvGrpSpPr>
          <p:cNvPr id="60420" name="Group 75"/>
          <p:cNvGrpSpPr>
            <a:grpSpLocks/>
          </p:cNvGrpSpPr>
          <p:nvPr/>
        </p:nvGrpSpPr>
        <p:grpSpPr bwMode="auto">
          <a:xfrm>
            <a:off x="911039" y="3127113"/>
            <a:ext cx="7065168" cy="2712066"/>
            <a:chOff x="228600" y="2667000"/>
            <a:chExt cx="9420224" cy="3616088"/>
          </a:xfrm>
        </p:grpSpPr>
        <p:sp>
          <p:nvSpPr>
            <p:cNvPr id="60421" name="AutoShape 140"/>
            <p:cNvSpPr>
              <a:spLocks/>
            </p:cNvSpPr>
            <p:nvPr/>
          </p:nvSpPr>
          <p:spPr bwMode="auto">
            <a:xfrm flipH="1">
              <a:off x="7315200" y="3886200"/>
              <a:ext cx="152400" cy="1570038"/>
            </a:xfrm>
            <a:prstGeom prst="leftBrace">
              <a:avLst>
                <a:gd name="adj1" fmla="val 8170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cxnSp>
          <p:nvCxnSpPr>
            <p:cNvPr id="233" name="Straight Arrow Connector 232"/>
            <p:cNvCxnSpPr/>
            <p:nvPr/>
          </p:nvCxnSpPr>
          <p:spPr>
            <a:xfrm>
              <a:off x="1328739" y="3432732"/>
              <a:ext cx="728661" cy="75826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0423" name="TextBox 233"/>
            <p:cNvSpPr txBox="1">
              <a:spLocks noChangeArrowheads="1"/>
            </p:cNvSpPr>
            <p:nvPr/>
          </p:nvSpPr>
          <p:spPr bwMode="auto">
            <a:xfrm>
              <a:off x="228600" y="2743200"/>
              <a:ext cx="25146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en-US"/>
                <a:t>Matrix (Side View)</a:t>
              </a:r>
            </a:p>
          </p:txBody>
        </p:sp>
        <p:cxnSp>
          <p:nvCxnSpPr>
            <p:cNvPr id="238" name="Straight Arrow Connector 237"/>
            <p:cNvCxnSpPr>
              <a:endCxn id="60428" idx="3"/>
            </p:cNvCxnSpPr>
            <p:nvPr/>
          </p:nvCxnSpPr>
          <p:spPr>
            <a:xfrm rot="5400000">
              <a:off x="6554788" y="3602037"/>
              <a:ext cx="1619250" cy="51117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238"/>
            <p:cNvSpPr txBox="1">
              <a:spLocks noChangeArrowheads="1"/>
            </p:cNvSpPr>
            <p:nvPr/>
          </p:nvSpPr>
          <p:spPr bwMode="auto">
            <a:xfrm>
              <a:off x="6172200" y="2667000"/>
              <a:ext cx="25908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en-US" dirty="0"/>
                <a:t>Sensor (Side View)</a:t>
              </a:r>
            </a:p>
          </p:txBody>
        </p:sp>
        <p:sp>
          <p:nvSpPr>
            <p:cNvPr id="60426" name="TextBox 241"/>
            <p:cNvSpPr txBox="1">
              <a:spLocks noChangeArrowheads="1"/>
            </p:cNvSpPr>
            <p:nvPr/>
          </p:nvSpPr>
          <p:spPr bwMode="auto">
            <a:xfrm>
              <a:off x="7620000" y="4343400"/>
              <a:ext cx="2028824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en-US" dirty="0"/>
                <a:t>Confined EM Field</a:t>
              </a:r>
            </a:p>
          </p:txBody>
        </p:sp>
        <p:sp>
          <p:nvSpPr>
            <p:cNvPr id="60427" name="Rectangle 138" descr="60%"/>
            <p:cNvSpPr>
              <a:spLocks noChangeArrowheads="1"/>
            </p:cNvSpPr>
            <p:nvPr/>
          </p:nvSpPr>
          <p:spPr bwMode="auto">
            <a:xfrm>
              <a:off x="2205038" y="3868738"/>
              <a:ext cx="4799012" cy="1606550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8" name="Rectangle 5"/>
            <p:cNvSpPr>
              <a:spLocks noChangeArrowheads="1"/>
            </p:cNvSpPr>
            <p:nvPr/>
          </p:nvSpPr>
          <p:spPr bwMode="auto">
            <a:xfrm>
              <a:off x="1981200" y="4581525"/>
              <a:ext cx="5127625" cy="1714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0429" name="Line 7"/>
            <p:cNvSpPr>
              <a:spLocks noChangeShapeType="1"/>
            </p:cNvSpPr>
            <p:nvPr/>
          </p:nvSpPr>
          <p:spPr bwMode="auto">
            <a:xfrm>
              <a:off x="2251075" y="4667250"/>
              <a:ext cx="1350963" cy="127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0" name="Line 8"/>
            <p:cNvSpPr>
              <a:spLocks noChangeShapeType="1"/>
            </p:cNvSpPr>
            <p:nvPr/>
          </p:nvSpPr>
          <p:spPr bwMode="auto">
            <a:xfrm>
              <a:off x="4254500" y="4667250"/>
              <a:ext cx="600075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431" name="Line 10"/>
            <p:cNvSpPr>
              <a:spLocks noChangeShapeType="1"/>
            </p:cNvSpPr>
            <p:nvPr/>
          </p:nvSpPr>
          <p:spPr bwMode="auto">
            <a:xfrm flipV="1">
              <a:off x="1982788" y="4664075"/>
              <a:ext cx="5126037" cy="6350"/>
            </a:xfrm>
            <a:prstGeom prst="line">
              <a:avLst/>
            </a:prstGeom>
            <a:noFill/>
            <a:ln w="6350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0432" name="Group 91"/>
            <p:cNvGrpSpPr>
              <a:grpSpLocks/>
            </p:cNvGrpSpPr>
            <p:nvPr/>
          </p:nvGrpSpPr>
          <p:grpSpPr bwMode="auto">
            <a:xfrm>
              <a:off x="4538663" y="3927475"/>
              <a:ext cx="2178050" cy="744538"/>
              <a:chOff x="3037" y="1487"/>
              <a:chExt cx="1611" cy="911"/>
            </a:xfrm>
          </p:grpSpPr>
          <p:sp>
            <p:nvSpPr>
              <p:cNvPr id="60479" name="Line 9"/>
              <p:cNvSpPr>
                <a:spLocks noChangeShapeType="1"/>
              </p:cNvSpPr>
              <p:nvPr/>
            </p:nvSpPr>
            <p:spPr bwMode="auto">
              <a:xfrm>
                <a:off x="3630" y="2390"/>
                <a:ext cx="1017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0" name="AutoShape 20"/>
              <p:cNvSpPr>
                <a:spLocks/>
              </p:cNvSpPr>
              <p:nvPr/>
            </p:nvSpPr>
            <p:spPr bwMode="auto">
              <a:xfrm rot="5400000">
                <a:off x="3415" y="2015"/>
                <a:ext cx="92" cy="641"/>
              </a:xfrm>
              <a:prstGeom prst="leftBracket">
                <a:avLst>
                  <a:gd name="adj" fmla="val 34837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1" name="AutoShape 21"/>
              <p:cNvSpPr>
                <a:spLocks/>
              </p:cNvSpPr>
              <p:nvPr/>
            </p:nvSpPr>
            <p:spPr bwMode="auto">
              <a:xfrm rot="5400000">
                <a:off x="3379" y="1984"/>
                <a:ext cx="147" cy="641"/>
              </a:xfrm>
              <a:prstGeom prst="leftBracket">
                <a:avLst>
                  <a:gd name="adj" fmla="val 2180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2" name="AutoShape 22"/>
              <p:cNvSpPr>
                <a:spLocks/>
              </p:cNvSpPr>
              <p:nvPr/>
            </p:nvSpPr>
            <p:spPr bwMode="auto">
              <a:xfrm rot="5400000">
                <a:off x="3346" y="1919"/>
                <a:ext cx="246" cy="672"/>
              </a:xfrm>
              <a:prstGeom prst="leftBracket">
                <a:avLst>
                  <a:gd name="adj" fmla="val 10542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3" name="AutoShape 23"/>
              <p:cNvSpPr>
                <a:spLocks/>
              </p:cNvSpPr>
              <p:nvPr/>
            </p:nvSpPr>
            <p:spPr bwMode="auto">
              <a:xfrm rot="5400000">
                <a:off x="3422" y="2031"/>
                <a:ext cx="61" cy="641"/>
              </a:xfrm>
              <a:prstGeom prst="leftBracket">
                <a:avLst>
                  <a:gd name="adj" fmla="val 52541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4" name="AutoShape 24"/>
              <p:cNvSpPr>
                <a:spLocks/>
              </p:cNvSpPr>
              <p:nvPr/>
            </p:nvSpPr>
            <p:spPr bwMode="auto">
              <a:xfrm rot="5400000">
                <a:off x="3301" y="1827"/>
                <a:ext cx="367" cy="735"/>
              </a:xfrm>
              <a:prstGeom prst="leftBracket">
                <a:avLst>
                  <a:gd name="adj" fmla="val 8064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5" name="Freeform 25"/>
              <p:cNvSpPr>
                <a:spLocks/>
              </p:cNvSpPr>
              <p:nvPr/>
            </p:nvSpPr>
            <p:spPr bwMode="auto">
              <a:xfrm>
                <a:off x="3136" y="2351"/>
                <a:ext cx="637" cy="31"/>
              </a:xfrm>
              <a:custGeom>
                <a:avLst/>
                <a:gdLst>
                  <a:gd name="T0" fmla="*/ 0 w 162"/>
                  <a:gd name="T1" fmla="*/ 2147483647 h 14"/>
                  <a:gd name="T2" fmla="*/ 2147483647 w 162"/>
                  <a:gd name="T3" fmla="*/ 2147483647 h 14"/>
                  <a:gd name="T4" fmla="*/ 2147483647 w 162"/>
                  <a:gd name="T5" fmla="*/ 2147483647 h 14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14"/>
                  <a:gd name="T11" fmla="*/ 162 w 16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14">
                    <a:moveTo>
                      <a:pt x="0" y="14"/>
                    </a:moveTo>
                    <a:cubicBezTo>
                      <a:pt x="21" y="0"/>
                      <a:pt x="58" y="5"/>
                      <a:pt x="80" y="4"/>
                    </a:cubicBezTo>
                    <a:cubicBezTo>
                      <a:pt x="107" y="6"/>
                      <a:pt x="135" y="10"/>
                      <a:pt x="162" y="10"/>
                    </a:cubicBezTo>
                  </a:path>
                </a:pathLst>
              </a:cu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86" name="AutoShape 85"/>
              <p:cNvSpPr>
                <a:spLocks/>
              </p:cNvSpPr>
              <p:nvPr/>
            </p:nvSpPr>
            <p:spPr bwMode="auto">
              <a:xfrm rot="5400000">
                <a:off x="3281" y="1747"/>
                <a:ext cx="451" cy="803"/>
              </a:xfrm>
              <a:prstGeom prst="leftBracket">
                <a:avLst>
                  <a:gd name="adj" fmla="val 71698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7" name="AutoShape 86"/>
              <p:cNvSpPr>
                <a:spLocks/>
              </p:cNvSpPr>
              <p:nvPr/>
            </p:nvSpPr>
            <p:spPr bwMode="auto">
              <a:xfrm rot="5400000">
                <a:off x="3267" y="1621"/>
                <a:ext cx="587" cy="935"/>
              </a:xfrm>
              <a:prstGeom prst="leftBracket">
                <a:avLst>
                  <a:gd name="adj" fmla="val 79642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8" name="AutoShape 87"/>
              <p:cNvSpPr>
                <a:spLocks/>
              </p:cNvSpPr>
              <p:nvPr/>
            </p:nvSpPr>
            <p:spPr bwMode="auto">
              <a:xfrm rot="5400000">
                <a:off x="3325" y="1387"/>
                <a:ext cx="747" cy="1235"/>
              </a:xfrm>
              <a:prstGeom prst="leftBracket">
                <a:avLst>
                  <a:gd name="adj" fmla="val 8266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89" name="AutoShape 88"/>
              <p:cNvSpPr>
                <a:spLocks/>
              </p:cNvSpPr>
              <p:nvPr/>
            </p:nvSpPr>
            <p:spPr bwMode="auto">
              <a:xfrm rot="5400000">
                <a:off x="3379" y="1281"/>
                <a:ext cx="807" cy="1403"/>
              </a:xfrm>
              <a:prstGeom prst="leftBracket">
                <a:avLst>
                  <a:gd name="adj" fmla="val 869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90" name="AutoShape 89"/>
              <p:cNvSpPr>
                <a:spLocks/>
              </p:cNvSpPr>
              <p:nvPr/>
            </p:nvSpPr>
            <p:spPr bwMode="auto">
              <a:xfrm rot="5400000">
                <a:off x="3391" y="1133"/>
                <a:ext cx="903" cy="1611"/>
              </a:xfrm>
              <a:prstGeom prst="leftBracket">
                <a:avLst>
                  <a:gd name="adj" fmla="val 89203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91" name="AutoShape 90"/>
              <p:cNvSpPr>
                <a:spLocks/>
              </p:cNvSpPr>
              <p:nvPr/>
            </p:nvSpPr>
            <p:spPr bwMode="auto">
              <a:xfrm rot="5400000">
                <a:off x="3299" y="1493"/>
                <a:ext cx="663" cy="1139"/>
              </a:xfrm>
              <a:prstGeom prst="leftBracket">
                <a:avLst>
                  <a:gd name="adj" fmla="val 8589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0433" name="Group 92"/>
            <p:cNvGrpSpPr>
              <a:grpSpLocks/>
            </p:cNvGrpSpPr>
            <p:nvPr/>
          </p:nvGrpSpPr>
          <p:grpSpPr bwMode="auto">
            <a:xfrm flipH="1">
              <a:off x="2244725" y="3910013"/>
              <a:ext cx="2249488" cy="769937"/>
              <a:chOff x="3037" y="1487"/>
              <a:chExt cx="1611" cy="911"/>
            </a:xfrm>
          </p:grpSpPr>
          <p:sp>
            <p:nvSpPr>
              <p:cNvPr id="60466" name="Line 93"/>
              <p:cNvSpPr>
                <a:spLocks noChangeShapeType="1"/>
              </p:cNvSpPr>
              <p:nvPr/>
            </p:nvSpPr>
            <p:spPr bwMode="auto">
              <a:xfrm>
                <a:off x="3630" y="2390"/>
                <a:ext cx="1017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7" name="AutoShape 94"/>
              <p:cNvSpPr>
                <a:spLocks/>
              </p:cNvSpPr>
              <p:nvPr/>
            </p:nvSpPr>
            <p:spPr bwMode="auto">
              <a:xfrm rot="5400000">
                <a:off x="3415" y="2015"/>
                <a:ext cx="92" cy="641"/>
              </a:xfrm>
              <a:prstGeom prst="leftBracket">
                <a:avLst>
                  <a:gd name="adj" fmla="val 34837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8" name="AutoShape 95"/>
              <p:cNvSpPr>
                <a:spLocks/>
              </p:cNvSpPr>
              <p:nvPr/>
            </p:nvSpPr>
            <p:spPr bwMode="auto">
              <a:xfrm rot="5400000">
                <a:off x="3379" y="1984"/>
                <a:ext cx="147" cy="641"/>
              </a:xfrm>
              <a:prstGeom prst="leftBracket">
                <a:avLst>
                  <a:gd name="adj" fmla="val 2180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9" name="AutoShape 96"/>
              <p:cNvSpPr>
                <a:spLocks/>
              </p:cNvSpPr>
              <p:nvPr/>
            </p:nvSpPr>
            <p:spPr bwMode="auto">
              <a:xfrm rot="5400000">
                <a:off x="3346" y="1919"/>
                <a:ext cx="246" cy="672"/>
              </a:xfrm>
              <a:prstGeom prst="leftBracket">
                <a:avLst>
                  <a:gd name="adj" fmla="val 10542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0" name="AutoShape 97"/>
              <p:cNvSpPr>
                <a:spLocks/>
              </p:cNvSpPr>
              <p:nvPr/>
            </p:nvSpPr>
            <p:spPr bwMode="auto">
              <a:xfrm rot="5400000">
                <a:off x="3422" y="2031"/>
                <a:ext cx="61" cy="641"/>
              </a:xfrm>
              <a:prstGeom prst="leftBracket">
                <a:avLst>
                  <a:gd name="adj" fmla="val 52541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1" name="AutoShape 98"/>
              <p:cNvSpPr>
                <a:spLocks/>
              </p:cNvSpPr>
              <p:nvPr/>
            </p:nvSpPr>
            <p:spPr bwMode="auto">
              <a:xfrm rot="5400000">
                <a:off x="3301" y="1827"/>
                <a:ext cx="367" cy="735"/>
              </a:xfrm>
              <a:prstGeom prst="leftBracket">
                <a:avLst>
                  <a:gd name="adj" fmla="val 8064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2" name="Freeform 99"/>
              <p:cNvSpPr>
                <a:spLocks/>
              </p:cNvSpPr>
              <p:nvPr/>
            </p:nvSpPr>
            <p:spPr bwMode="auto">
              <a:xfrm>
                <a:off x="3136" y="2351"/>
                <a:ext cx="637" cy="31"/>
              </a:xfrm>
              <a:custGeom>
                <a:avLst/>
                <a:gdLst>
                  <a:gd name="T0" fmla="*/ 0 w 162"/>
                  <a:gd name="T1" fmla="*/ 2147483647 h 14"/>
                  <a:gd name="T2" fmla="*/ 2147483647 w 162"/>
                  <a:gd name="T3" fmla="*/ 2147483647 h 14"/>
                  <a:gd name="T4" fmla="*/ 2147483647 w 162"/>
                  <a:gd name="T5" fmla="*/ 2147483647 h 14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14"/>
                  <a:gd name="T11" fmla="*/ 162 w 16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14">
                    <a:moveTo>
                      <a:pt x="0" y="14"/>
                    </a:moveTo>
                    <a:cubicBezTo>
                      <a:pt x="21" y="0"/>
                      <a:pt x="58" y="5"/>
                      <a:pt x="80" y="4"/>
                    </a:cubicBezTo>
                    <a:cubicBezTo>
                      <a:pt x="107" y="6"/>
                      <a:pt x="135" y="10"/>
                      <a:pt x="162" y="10"/>
                    </a:cubicBezTo>
                  </a:path>
                </a:pathLst>
              </a:cu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73" name="AutoShape 100"/>
              <p:cNvSpPr>
                <a:spLocks/>
              </p:cNvSpPr>
              <p:nvPr/>
            </p:nvSpPr>
            <p:spPr bwMode="auto">
              <a:xfrm rot="5400000">
                <a:off x="3281" y="1747"/>
                <a:ext cx="451" cy="803"/>
              </a:xfrm>
              <a:prstGeom prst="leftBracket">
                <a:avLst>
                  <a:gd name="adj" fmla="val 71698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4" name="AutoShape 101"/>
              <p:cNvSpPr>
                <a:spLocks/>
              </p:cNvSpPr>
              <p:nvPr/>
            </p:nvSpPr>
            <p:spPr bwMode="auto">
              <a:xfrm rot="5400000">
                <a:off x="3267" y="1621"/>
                <a:ext cx="587" cy="935"/>
              </a:xfrm>
              <a:prstGeom prst="leftBracket">
                <a:avLst>
                  <a:gd name="adj" fmla="val 79642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5" name="AutoShape 102"/>
              <p:cNvSpPr>
                <a:spLocks/>
              </p:cNvSpPr>
              <p:nvPr/>
            </p:nvSpPr>
            <p:spPr bwMode="auto">
              <a:xfrm rot="5400000">
                <a:off x="3325" y="1387"/>
                <a:ext cx="747" cy="1235"/>
              </a:xfrm>
              <a:prstGeom prst="leftBracket">
                <a:avLst>
                  <a:gd name="adj" fmla="val 8266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6" name="AutoShape 103"/>
              <p:cNvSpPr>
                <a:spLocks/>
              </p:cNvSpPr>
              <p:nvPr/>
            </p:nvSpPr>
            <p:spPr bwMode="auto">
              <a:xfrm rot="5400000">
                <a:off x="3379" y="1281"/>
                <a:ext cx="807" cy="1403"/>
              </a:xfrm>
              <a:prstGeom prst="leftBracket">
                <a:avLst>
                  <a:gd name="adj" fmla="val 869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7" name="AutoShape 104"/>
              <p:cNvSpPr>
                <a:spLocks/>
              </p:cNvSpPr>
              <p:nvPr/>
            </p:nvSpPr>
            <p:spPr bwMode="auto">
              <a:xfrm rot="5400000">
                <a:off x="3391" y="1133"/>
                <a:ext cx="903" cy="1611"/>
              </a:xfrm>
              <a:prstGeom prst="leftBracket">
                <a:avLst>
                  <a:gd name="adj" fmla="val 89203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78" name="AutoShape 105"/>
              <p:cNvSpPr>
                <a:spLocks/>
              </p:cNvSpPr>
              <p:nvPr/>
            </p:nvSpPr>
            <p:spPr bwMode="auto">
              <a:xfrm rot="5400000">
                <a:off x="3299" y="1493"/>
                <a:ext cx="663" cy="1139"/>
              </a:xfrm>
              <a:prstGeom prst="leftBracket">
                <a:avLst>
                  <a:gd name="adj" fmla="val 8589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0434" name="Group 106"/>
            <p:cNvGrpSpPr>
              <a:grpSpLocks/>
            </p:cNvGrpSpPr>
            <p:nvPr/>
          </p:nvGrpSpPr>
          <p:grpSpPr bwMode="auto">
            <a:xfrm flipV="1">
              <a:off x="4538663" y="4646613"/>
              <a:ext cx="2384425" cy="769937"/>
              <a:chOff x="3037" y="1487"/>
              <a:chExt cx="1611" cy="907"/>
            </a:xfrm>
          </p:grpSpPr>
          <p:sp>
            <p:nvSpPr>
              <p:cNvPr id="60453" name="Line 107"/>
              <p:cNvSpPr>
                <a:spLocks noChangeShapeType="1"/>
              </p:cNvSpPr>
              <p:nvPr/>
            </p:nvSpPr>
            <p:spPr bwMode="auto">
              <a:xfrm>
                <a:off x="3523" y="2384"/>
                <a:ext cx="1017" cy="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54" name="AutoShape 108"/>
              <p:cNvSpPr>
                <a:spLocks/>
              </p:cNvSpPr>
              <p:nvPr/>
            </p:nvSpPr>
            <p:spPr bwMode="auto">
              <a:xfrm rot="5400000">
                <a:off x="3415" y="2015"/>
                <a:ext cx="92" cy="641"/>
              </a:xfrm>
              <a:prstGeom prst="leftBracket">
                <a:avLst>
                  <a:gd name="adj" fmla="val 34837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5" name="AutoShape 109"/>
              <p:cNvSpPr>
                <a:spLocks/>
              </p:cNvSpPr>
              <p:nvPr/>
            </p:nvSpPr>
            <p:spPr bwMode="auto">
              <a:xfrm rot="5400000">
                <a:off x="3379" y="1984"/>
                <a:ext cx="147" cy="641"/>
              </a:xfrm>
              <a:prstGeom prst="leftBracket">
                <a:avLst>
                  <a:gd name="adj" fmla="val 2180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6" name="AutoShape 110"/>
              <p:cNvSpPr>
                <a:spLocks/>
              </p:cNvSpPr>
              <p:nvPr/>
            </p:nvSpPr>
            <p:spPr bwMode="auto">
              <a:xfrm rot="5400000">
                <a:off x="3346" y="1919"/>
                <a:ext cx="246" cy="672"/>
              </a:xfrm>
              <a:prstGeom prst="leftBracket">
                <a:avLst>
                  <a:gd name="adj" fmla="val 10542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7" name="AutoShape 111"/>
              <p:cNvSpPr>
                <a:spLocks/>
              </p:cNvSpPr>
              <p:nvPr/>
            </p:nvSpPr>
            <p:spPr bwMode="auto">
              <a:xfrm rot="5400000">
                <a:off x="3422" y="2031"/>
                <a:ext cx="61" cy="641"/>
              </a:xfrm>
              <a:prstGeom prst="leftBracket">
                <a:avLst>
                  <a:gd name="adj" fmla="val 52541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8" name="AutoShape 112"/>
              <p:cNvSpPr>
                <a:spLocks/>
              </p:cNvSpPr>
              <p:nvPr/>
            </p:nvSpPr>
            <p:spPr bwMode="auto">
              <a:xfrm rot="5400000">
                <a:off x="3301" y="1827"/>
                <a:ext cx="367" cy="735"/>
              </a:xfrm>
              <a:prstGeom prst="leftBracket">
                <a:avLst>
                  <a:gd name="adj" fmla="val 8064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9" name="Freeform 113"/>
              <p:cNvSpPr>
                <a:spLocks/>
              </p:cNvSpPr>
              <p:nvPr/>
            </p:nvSpPr>
            <p:spPr bwMode="auto">
              <a:xfrm>
                <a:off x="3136" y="2351"/>
                <a:ext cx="637" cy="31"/>
              </a:xfrm>
              <a:custGeom>
                <a:avLst/>
                <a:gdLst>
                  <a:gd name="T0" fmla="*/ 0 w 162"/>
                  <a:gd name="T1" fmla="*/ 2147483647 h 14"/>
                  <a:gd name="T2" fmla="*/ 2147483647 w 162"/>
                  <a:gd name="T3" fmla="*/ 2147483647 h 14"/>
                  <a:gd name="T4" fmla="*/ 2147483647 w 162"/>
                  <a:gd name="T5" fmla="*/ 2147483647 h 14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14"/>
                  <a:gd name="T11" fmla="*/ 162 w 16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14">
                    <a:moveTo>
                      <a:pt x="0" y="14"/>
                    </a:moveTo>
                    <a:cubicBezTo>
                      <a:pt x="21" y="0"/>
                      <a:pt x="58" y="5"/>
                      <a:pt x="80" y="4"/>
                    </a:cubicBezTo>
                    <a:cubicBezTo>
                      <a:pt x="107" y="6"/>
                      <a:pt x="135" y="10"/>
                      <a:pt x="162" y="10"/>
                    </a:cubicBezTo>
                  </a:path>
                </a:pathLst>
              </a:cu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60" name="AutoShape 114"/>
              <p:cNvSpPr>
                <a:spLocks/>
              </p:cNvSpPr>
              <p:nvPr/>
            </p:nvSpPr>
            <p:spPr bwMode="auto">
              <a:xfrm rot="5400000">
                <a:off x="3281" y="1747"/>
                <a:ext cx="451" cy="803"/>
              </a:xfrm>
              <a:prstGeom prst="leftBracket">
                <a:avLst>
                  <a:gd name="adj" fmla="val 71698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1" name="AutoShape 115"/>
              <p:cNvSpPr>
                <a:spLocks/>
              </p:cNvSpPr>
              <p:nvPr/>
            </p:nvSpPr>
            <p:spPr bwMode="auto">
              <a:xfrm rot="5400000">
                <a:off x="3267" y="1621"/>
                <a:ext cx="587" cy="935"/>
              </a:xfrm>
              <a:prstGeom prst="leftBracket">
                <a:avLst>
                  <a:gd name="adj" fmla="val 79642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2" name="AutoShape 116"/>
              <p:cNvSpPr>
                <a:spLocks/>
              </p:cNvSpPr>
              <p:nvPr/>
            </p:nvSpPr>
            <p:spPr bwMode="auto">
              <a:xfrm rot="5400000">
                <a:off x="3325" y="1387"/>
                <a:ext cx="747" cy="1235"/>
              </a:xfrm>
              <a:prstGeom prst="leftBracket">
                <a:avLst>
                  <a:gd name="adj" fmla="val 8266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3" name="AutoShape 117"/>
              <p:cNvSpPr>
                <a:spLocks/>
              </p:cNvSpPr>
              <p:nvPr/>
            </p:nvSpPr>
            <p:spPr bwMode="auto">
              <a:xfrm rot="5400000">
                <a:off x="3379" y="1281"/>
                <a:ext cx="807" cy="1403"/>
              </a:xfrm>
              <a:prstGeom prst="leftBracket">
                <a:avLst>
                  <a:gd name="adj" fmla="val 869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4" name="AutoShape 118"/>
              <p:cNvSpPr>
                <a:spLocks/>
              </p:cNvSpPr>
              <p:nvPr/>
            </p:nvSpPr>
            <p:spPr bwMode="auto">
              <a:xfrm rot="5400000">
                <a:off x="3391" y="1133"/>
                <a:ext cx="903" cy="1611"/>
              </a:xfrm>
              <a:prstGeom prst="leftBracket">
                <a:avLst>
                  <a:gd name="adj" fmla="val 89203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65" name="AutoShape 119"/>
              <p:cNvSpPr>
                <a:spLocks/>
              </p:cNvSpPr>
              <p:nvPr/>
            </p:nvSpPr>
            <p:spPr bwMode="auto">
              <a:xfrm rot="5400000">
                <a:off x="3299" y="1493"/>
                <a:ext cx="663" cy="1139"/>
              </a:xfrm>
              <a:prstGeom prst="leftBracket">
                <a:avLst>
                  <a:gd name="adj" fmla="val 8589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0435" name="Group 120"/>
            <p:cNvGrpSpPr>
              <a:grpSpLocks/>
            </p:cNvGrpSpPr>
            <p:nvPr/>
          </p:nvGrpSpPr>
          <p:grpSpPr bwMode="auto">
            <a:xfrm flipH="1" flipV="1">
              <a:off x="2244725" y="4648200"/>
              <a:ext cx="2297113" cy="768350"/>
              <a:chOff x="3037" y="1487"/>
              <a:chExt cx="1611" cy="911"/>
            </a:xfrm>
          </p:grpSpPr>
          <p:sp>
            <p:nvSpPr>
              <p:cNvPr id="60440" name="Line 121"/>
              <p:cNvSpPr>
                <a:spLocks noChangeShapeType="1"/>
              </p:cNvSpPr>
              <p:nvPr/>
            </p:nvSpPr>
            <p:spPr bwMode="auto">
              <a:xfrm>
                <a:off x="3630" y="2390"/>
                <a:ext cx="1017" cy="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1" name="AutoShape 122"/>
              <p:cNvSpPr>
                <a:spLocks/>
              </p:cNvSpPr>
              <p:nvPr/>
            </p:nvSpPr>
            <p:spPr bwMode="auto">
              <a:xfrm rot="5400000">
                <a:off x="3415" y="2015"/>
                <a:ext cx="92" cy="641"/>
              </a:xfrm>
              <a:prstGeom prst="leftBracket">
                <a:avLst>
                  <a:gd name="adj" fmla="val 34837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2" name="AutoShape 123"/>
              <p:cNvSpPr>
                <a:spLocks/>
              </p:cNvSpPr>
              <p:nvPr/>
            </p:nvSpPr>
            <p:spPr bwMode="auto">
              <a:xfrm rot="5400000">
                <a:off x="3379" y="1984"/>
                <a:ext cx="147" cy="641"/>
              </a:xfrm>
              <a:prstGeom prst="leftBracket">
                <a:avLst>
                  <a:gd name="adj" fmla="val 2180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3" name="AutoShape 124"/>
              <p:cNvSpPr>
                <a:spLocks/>
              </p:cNvSpPr>
              <p:nvPr/>
            </p:nvSpPr>
            <p:spPr bwMode="auto">
              <a:xfrm rot="5400000">
                <a:off x="3346" y="1919"/>
                <a:ext cx="246" cy="672"/>
              </a:xfrm>
              <a:prstGeom prst="leftBracket">
                <a:avLst>
                  <a:gd name="adj" fmla="val 10542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4" name="AutoShape 125"/>
              <p:cNvSpPr>
                <a:spLocks/>
              </p:cNvSpPr>
              <p:nvPr/>
            </p:nvSpPr>
            <p:spPr bwMode="auto">
              <a:xfrm rot="5400000">
                <a:off x="3422" y="2031"/>
                <a:ext cx="61" cy="641"/>
              </a:xfrm>
              <a:prstGeom prst="leftBracket">
                <a:avLst>
                  <a:gd name="adj" fmla="val 525410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5" name="AutoShape 126"/>
              <p:cNvSpPr>
                <a:spLocks/>
              </p:cNvSpPr>
              <p:nvPr/>
            </p:nvSpPr>
            <p:spPr bwMode="auto">
              <a:xfrm rot="5400000">
                <a:off x="3301" y="1827"/>
                <a:ext cx="367" cy="735"/>
              </a:xfrm>
              <a:prstGeom prst="leftBracket">
                <a:avLst>
                  <a:gd name="adj" fmla="val 8064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6" name="Freeform 127"/>
              <p:cNvSpPr>
                <a:spLocks/>
              </p:cNvSpPr>
              <p:nvPr/>
            </p:nvSpPr>
            <p:spPr bwMode="auto">
              <a:xfrm>
                <a:off x="3136" y="2351"/>
                <a:ext cx="637" cy="31"/>
              </a:xfrm>
              <a:custGeom>
                <a:avLst/>
                <a:gdLst>
                  <a:gd name="T0" fmla="*/ 0 w 162"/>
                  <a:gd name="T1" fmla="*/ 2147483647 h 14"/>
                  <a:gd name="T2" fmla="*/ 2147483647 w 162"/>
                  <a:gd name="T3" fmla="*/ 2147483647 h 14"/>
                  <a:gd name="T4" fmla="*/ 2147483647 w 162"/>
                  <a:gd name="T5" fmla="*/ 2147483647 h 14"/>
                  <a:gd name="T6" fmla="*/ 0 60000 65536"/>
                  <a:gd name="T7" fmla="*/ 0 60000 65536"/>
                  <a:gd name="T8" fmla="*/ 0 60000 65536"/>
                  <a:gd name="T9" fmla="*/ 0 w 162"/>
                  <a:gd name="T10" fmla="*/ 0 h 14"/>
                  <a:gd name="T11" fmla="*/ 162 w 162"/>
                  <a:gd name="T12" fmla="*/ 14 h 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2" h="14">
                    <a:moveTo>
                      <a:pt x="0" y="14"/>
                    </a:moveTo>
                    <a:cubicBezTo>
                      <a:pt x="21" y="0"/>
                      <a:pt x="58" y="5"/>
                      <a:pt x="80" y="4"/>
                    </a:cubicBezTo>
                    <a:cubicBezTo>
                      <a:pt x="107" y="6"/>
                      <a:pt x="135" y="10"/>
                      <a:pt x="162" y="10"/>
                    </a:cubicBezTo>
                  </a:path>
                </a:pathLst>
              </a:cu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47" name="AutoShape 128"/>
              <p:cNvSpPr>
                <a:spLocks/>
              </p:cNvSpPr>
              <p:nvPr/>
            </p:nvSpPr>
            <p:spPr bwMode="auto">
              <a:xfrm rot="5400000">
                <a:off x="3281" y="1747"/>
                <a:ext cx="451" cy="803"/>
              </a:xfrm>
              <a:prstGeom prst="leftBracket">
                <a:avLst>
                  <a:gd name="adj" fmla="val 71698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8" name="AutoShape 129"/>
              <p:cNvSpPr>
                <a:spLocks/>
              </p:cNvSpPr>
              <p:nvPr/>
            </p:nvSpPr>
            <p:spPr bwMode="auto">
              <a:xfrm rot="5400000">
                <a:off x="3267" y="1621"/>
                <a:ext cx="587" cy="935"/>
              </a:xfrm>
              <a:prstGeom prst="leftBracket">
                <a:avLst>
                  <a:gd name="adj" fmla="val 79642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49" name="AutoShape 130"/>
              <p:cNvSpPr>
                <a:spLocks/>
              </p:cNvSpPr>
              <p:nvPr/>
            </p:nvSpPr>
            <p:spPr bwMode="auto">
              <a:xfrm rot="5400000">
                <a:off x="3325" y="1387"/>
                <a:ext cx="747" cy="1235"/>
              </a:xfrm>
              <a:prstGeom prst="leftBracket">
                <a:avLst>
                  <a:gd name="adj" fmla="val 82664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0" name="AutoShape 131"/>
              <p:cNvSpPr>
                <a:spLocks/>
              </p:cNvSpPr>
              <p:nvPr/>
            </p:nvSpPr>
            <p:spPr bwMode="auto">
              <a:xfrm rot="5400000">
                <a:off x="3379" y="1281"/>
                <a:ext cx="807" cy="1403"/>
              </a:xfrm>
              <a:prstGeom prst="leftBracket">
                <a:avLst>
                  <a:gd name="adj" fmla="val 8692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1" name="AutoShape 132"/>
              <p:cNvSpPr>
                <a:spLocks/>
              </p:cNvSpPr>
              <p:nvPr/>
            </p:nvSpPr>
            <p:spPr bwMode="auto">
              <a:xfrm rot="5400000">
                <a:off x="3391" y="1133"/>
                <a:ext cx="903" cy="1611"/>
              </a:xfrm>
              <a:prstGeom prst="leftBracket">
                <a:avLst>
                  <a:gd name="adj" fmla="val 89203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0452" name="AutoShape 133"/>
              <p:cNvSpPr>
                <a:spLocks/>
              </p:cNvSpPr>
              <p:nvPr/>
            </p:nvSpPr>
            <p:spPr bwMode="auto">
              <a:xfrm rot="5400000">
                <a:off x="3299" y="1493"/>
                <a:ext cx="663" cy="1139"/>
              </a:xfrm>
              <a:prstGeom prst="leftBracket">
                <a:avLst>
                  <a:gd name="adj" fmla="val 85897"/>
                </a:avLst>
              </a:prstGeom>
              <a:noFill/>
              <a:ln w="19050" cap="rnd">
                <a:solidFill>
                  <a:srgbClr val="FF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cxnSp>
          <p:nvCxnSpPr>
            <p:cNvPr id="60436" name="Straight Connector 184"/>
            <p:cNvCxnSpPr>
              <a:cxnSpLocks noChangeShapeType="1"/>
            </p:cNvCxnSpPr>
            <p:nvPr/>
          </p:nvCxnSpPr>
          <p:spPr bwMode="auto">
            <a:xfrm>
              <a:off x="1981200" y="3883025"/>
              <a:ext cx="5334000" cy="317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437" name="Straight Connector 187"/>
            <p:cNvCxnSpPr>
              <a:cxnSpLocks noChangeShapeType="1"/>
            </p:cNvCxnSpPr>
            <p:nvPr/>
          </p:nvCxnSpPr>
          <p:spPr bwMode="auto">
            <a:xfrm>
              <a:off x="1981200" y="5483225"/>
              <a:ext cx="5334000" cy="3175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438" name="TextBox 238"/>
            <p:cNvSpPr txBox="1">
              <a:spLocks noChangeArrowheads="1"/>
            </p:cNvSpPr>
            <p:nvPr/>
          </p:nvSpPr>
          <p:spPr bwMode="auto">
            <a:xfrm>
              <a:off x="3962400" y="3050925"/>
              <a:ext cx="14478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en-US" dirty="0"/>
                <a:t>Metal Plate</a:t>
              </a:r>
            </a:p>
          </p:txBody>
        </p:sp>
        <p:sp>
          <p:nvSpPr>
            <p:cNvPr id="60439" name="TextBox 238"/>
            <p:cNvSpPr txBox="1">
              <a:spLocks noChangeArrowheads="1"/>
            </p:cNvSpPr>
            <p:nvPr/>
          </p:nvSpPr>
          <p:spPr bwMode="auto">
            <a:xfrm>
              <a:off x="3962400" y="5421313"/>
              <a:ext cx="14478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r>
                <a:rPr lang="en-US" altLang="en-US"/>
                <a:t>Metal Plate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148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1051560" y="1292288"/>
            <a:ext cx="5844779" cy="571500"/>
          </a:xfrm>
        </p:spPr>
        <p:txBody>
          <a:bodyPr>
            <a:normAutofit fontScale="90000"/>
          </a:bodyPr>
          <a:lstStyle/>
          <a:p>
            <a:r>
              <a:rPr lang="en-US" altLang="en-US" b="1" dirty="0"/>
              <a:t>MPS-6 Advantages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idx="1"/>
          </p:nvPr>
        </p:nvSpPr>
        <p:spPr>
          <a:xfrm>
            <a:off x="4522589" y="2343150"/>
            <a:ext cx="3257550" cy="203880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1800" dirty="0"/>
              <a:t>No maintenance </a:t>
            </a:r>
          </a:p>
          <a:p>
            <a:pPr>
              <a:lnSpc>
                <a:spcPct val="80000"/>
              </a:lnSpc>
            </a:pPr>
            <a:r>
              <a:rPr lang="en-US" altLang="zh-CN" sz="1800" dirty="0">
                <a:ea typeface="宋体" panose="02010600030101010101" pitchFamily="2" charset="-122"/>
              </a:rPr>
              <a:t>Good accuracy in plant-available range</a:t>
            </a:r>
          </a:p>
          <a:p>
            <a:pPr>
              <a:lnSpc>
                <a:spcPct val="80000"/>
              </a:lnSpc>
            </a:pPr>
            <a:r>
              <a:rPr lang="en-US" altLang="zh-CN" sz="1800" dirty="0">
                <a:ea typeface="宋体" panose="02010600030101010101" pitchFamily="2" charset="-122"/>
              </a:rPr>
              <a:t>Each sensor individually calibrated at 6 points</a:t>
            </a:r>
          </a:p>
          <a:p>
            <a:pPr>
              <a:lnSpc>
                <a:spcPct val="80000"/>
              </a:lnSpc>
            </a:pPr>
            <a:r>
              <a:rPr lang="en-US" altLang="zh-CN" sz="1800" dirty="0">
                <a:ea typeface="宋体" panose="02010600030101010101" pitchFamily="2" charset="-122"/>
              </a:rPr>
              <a:t>Also measures soil temperature</a:t>
            </a:r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1322189" y="5110298"/>
            <a:ext cx="3200400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b="1" dirty="0"/>
              <a:t>Water Potential is a better indicator of plant available water than water content</a:t>
            </a:r>
          </a:p>
        </p:txBody>
      </p:sp>
      <p:pic>
        <p:nvPicPr>
          <p:cNvPr id="3074" name="Picture 2" descr="http://www.decagon.com/assets/Uploads/MPS-6web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 b="17818"/>
          <a:stretch/>
        </p:blipFill>
        <p:spPr bwMode="auto">
          <a:xfrm>
            <a:off x="1143001" y="2686050"/>
            <a:ext cx="3171999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2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315" name="Picture 2" descr="http://imgc.allpostersimages.com/images/P-473-488-90/20/2098/MOP2D00Z/posters/brent-winebrenner-wheat-fields-palouse-u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7772400" cy="762000"/>
          </a:xfrm>
        </p:spPr>
        <p:txBody>
          <a:bodyPr/>
          <a:lstStyle/>
          <a:p>
            <a:r>
              <a:rPr lang="en-US" altLang="en-US" b="1" smtClean="0"/>
              <a:t>Em50 Data Logger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1398588" y="2017713"/>
            <a:ext cx="3630612" cy="415448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1800" dirty="0" smtClean="0"/>
              <a:t>Weatherproof,-40° to 45°C measurement</a:t>
            </a:r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5 ports</a:t>
            </a:r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Uses 5 AA alkaline batteries, low power usage.</a:t>
            </a:r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Programmed via RS232 cable connected to COM Port.</a:t>
            </a:r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Measures every minute, then averages and stores readings according to how it’s programmed. It can store any interval between 1min. and 1 day.</a:t>
            </a:r>
          </a:p>
          <a:p>
            <a:pPr>
              <a:lnSpc>
                <a:spcPct val="80000"/>
              </a:lnSpc>
            </a:pPr>
            <a:r>
              <a:rPr lang="en-US" altLang="en-US" sz="1800" dirty="0" smtClean="0"/>
              <a:t>Measures other micro-environment sensors that Decagon sells</a:t>
            </a:r>
          </a:p>
        </p:txBody>
      </p:sp>
      <p:sp>
        <p:nvSpPr>
          <p:cNvPr id="69636" name="Text Box 4"/>
          <p:cNvSpPr txBox="1">
            <a:spLocks noChangeArrowheads="1"/>
          </p:cNvSpPr>
          <p:nvPr/>
        </p:nvSpPr>
        <p:spPr bwMode="auto">
          <a:xfrm>
            <a:off x="5257800" y="4343400"/>
            <a:ext cx="3505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 b="1"/>
              <a:t>Storage Capacity: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altLang="en-US" sz="2400"/>
              <a:t>1MB non-volatile flash (28,672 scans on all 5 ports).</a:t>
            </a:r>
          </a:p>
        </p:txBody>
      </p:sp>
      <p:pic>
        <p:nvPicPr>
          <p:cNvPr id="69637" name="Picture 5" descr="em50o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246856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457200" y="461963"/>
            <a:ext cx="8229600" cy="738664"/>
          </a:xfrm>
        </p:spPr>
        <p:txBody>
          <a:bodyPr>
            <a:spAutoFit/>
          </a:bodyPr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Em50G: </a:t>
            </a:r>
            <a:r>
              <a:rPr lang="en-US" altLang="en-US" b="1" dirty="0" smtClean="0">
                <a:solidFill>
                  <a:schemeClr val="tx1"/>
                </a:solidFill>
              </a:rPr>
              <a:t>Remote logger</a:t>
            </a:r>
            <a:endParaRPr lang="en-US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829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47800"/>
            <a:ext cx="38417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Freeform 3"/>
          <p:cNvSpPr>
            <a:spLocks noChangeArrowheads="1"/>
          </p:cNvSpPr>
          <p:nvPr/>
        </p:nvSpPr>
        <p:spPr bwMode="auto">
          <a:xfrm>
            <a:off x="990600" y="2133600"/>
            <a:ext cx="3581400" cy="26987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ea typeface="SimSun" panose="02010600030101010101" pitchFamily="2" charset="-122"/>
              </a:rPr>
              <a:t>4G/LTE-enabled </a:t>
            </a:r>
            <a:r>
              <a:rPr lang="en-US" altLang="en-US" sz="2400" dirty="0">
                <a:solidFill>
                  <a:srgbClr val="000000"/>
                </a:solidFill>
                <a:ea typeface="SimSun" panose="02010600030101010101" pitchFamily="2" charset="-122"/>
              </a:rPr>
              <a:t>logger, delivers data via </a:t>
            </a:r>
            <a:r>
              <a:rPr lang="en-US" altLang="en-US" sz="2400" dirty="0" smtClean="0">
                <a:solidFill>
                  <a:srgbClr val="000000"/>
                </a:solidFill>
                <a:ea typeface="SimSun" panose="02010600030101010101" pitchFamily="2" charset="-122"/>
              </a:rPr>
              <a:t>mobile network </a:t>
            </a:r>
            <a:r>
              <a:rPr lang="en-US" altLang="en-US" sz="2400" dirty="0">
                <a:solidFill>
                  <a:srgbClr val="000000"/>
                </a:solidFill>
                <a:ea typeface="SimSun" panose="02010600030101010101" pitchFamily="2" charset="-122"/>
              </a:rPr>
              <a:t>providers to Decagon’s </a:t>
            </a:r>
            <a:r>
              <a:rPr lang="en-US" altLang="en-US" sz="2400" dirty="0" smtClean="0">
                <a:solidFill>
                  <a:srgbClr val="000000"/>
                </a:solidFill>
                <a:ea typeface="SimSun" panose="02010600030101010101" pitchFamily="2" charset="-122"/>
              </a:rPr>
              <a:t>secure server</a:t>
            </a:r>
            <a:endParaRPr lang="en-US" altLang="en-US" sz="2400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ea typeface="SimSun" panose="02010600030101010101" pitchFamily="2" charset="-122"/>
              </a:rPr>
              <a:t>Data is available at any internet connection</a:t>
            </a:r>
          </a:p>
        </p:txBody>
      </p:sp>
    </p:spTree>
    <p:extLst>
      <p:ext uri="{BB962C8B-B14F-4D97-AF65-F5344CB8AC3E}">
        <p14:creationId xmlns:p14="http://schemas.microsoft.com/office/powerpoint/2010/main" val="270783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55479">
            <a:off x="7467600" y="4343400"/>
            <a:ext cx="10668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Oval 5"/>
          <p:cNvSpPr>
            <a:spLocks/>
          </p:cNvSpPr>
          <p:nvPr/>
        </p:nvSpPr>
        <p:spPr bwMode="auto">
          <a:xfrm>
            <a:off x="739775" y="4648200"/>
            <a:ext cx="533400" cy="5334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0 h 21600"/>
              <a:gd name="T10" fmla="*/ 2147483646 w 21600"/>
              <a:gd name="T11" fmla="*/ 2147483646 h 21600"/>
              <a:gd name="T12" fmla="*/ 0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2147483646 w 21600"/>
              <a:gd name="T21" fmla="*/ 2147483646 h 21600"/>
              <a:gd name="T22" fmla="*/ 2147483646 w 21600"/>
              <a:gd name="T23" fmla="*/ 2147483646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tIns="91440" anchor="ctr"/>
          <a:lstStyle/>
          <a:p>
            <a:endParaRPr lang="en-US"/>
          </a:p>
        </p:txBody>
      </p:sp>
      <p:sp>
        <p:nvSpPr>
          <p:cNvPr id="84996" name="Line 6"/>
          <p:cNvSpPr>
            <a:spLocks noChangeShapeType="1"/>
          </p:cNvSpPr>
          <p:nvPr/>
        </p:nvSpPr>
        <p:spPr bwMode="auto">
          <a:xfrm flipV="1">
            <a:off x="7826375" y="2914650"/>
            <a:ext cx="0" cy="1657350"/>
          </a:xfrm>
          <a:prstGeom prst="line">
            <a:avLst/>
          </a:prstGeom>
          <a:noFill/>
          <a:ln w="76320">
            <a:solidFill>
              <a:srgbClr val="6666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 anchorCtr="1"/>
          <a:lstStyle/>
          <a:p>
            <a:endParaRPr lang="en-US"/>
          </a:p>
        </p:txBody>
      </p:sp>
      <p:sp>
        <p:nvSpPr>
          <p:cNvPr id="84997" name="TextBox 10"/>
          <p:cNvSpPr>
            <a:spLocks noChangeArrowheads="1"/>
          </p:cNvSpPr>
          <p:nvPr/>
        </p:nvSpPr>
        <p:spPr bwMode="auto">
          <a:xfrm>
            <a:off x="46038" y="5221288"/>
            <a:ext cx="2392362" cy="6921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Computer + Software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+ Internet</a:t>
            </a:r>
          </a:p>
        </p:txBody>
      </p:sp>
      <p:sp>
        <p:nvSpPr>
          <p:cNvPr id="84998" name="TextBox 11"/>
          <p:cNvSpPr>
            <a:spLocks noChangeArrowheads="1"/>
          </p:cNvSpPr>
          <p:nvPr/>
        </p:nvSpPr>
        <p:spPr bwMode="auto">
          <a:xfrm>
            <a:off x="6034087" y="5395375"/>
            <a:ext cx="2344738" cy="6921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ea typeface="SimSun" panose="02010600030101010101" pitchFamily="2" charset="-122"/>
              </a:rPr>
              <a:t>Em50G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ea typeface="SimSun" panose="02010600030101010101" pitchFamily="2" charset="-122"/>
              </a:rPr>
              <a:t>Logger + Sensors</a:t>
            </a:r>
          </a:p>
        </p:txBody>
      </p:sp>
      <p:sp>
        <p:nvSpPr>
          <p:cNvPr id="84999" name="TextBox 12"/>
          <p:cNvSpPr>
            <a:spLocks noChangeArrowheads="1"/>
          </p:cNvSpPr>
          <p:nvPr/>
        </p:nvSpPr>
        <p:spPr bwMode="auto">
          <a:xfrm>
            <a:off x="5849938" y="1123950"/>
            <a:ext cx="1285875" cy="6921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GSM/GPRS</a:t>
            </a:r>
            <a:b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</a:b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Cell Tower</a:t>
            </a:r>
          </a:p>
        </p:txBody>
      </p:sp>
      <p:sp>
        <p:nvSpPr>
          <p:cNvPr id="85000" name="Cloud 13"/>
          <p:cNvSpPr>
            <a:spLocks/>
          </p:cNvSpPr>
          <p:nvPr/>
        </p:nvSpPr>
        <p:spPr bwMode="auto">
          <a:xfrm>
            <a:off x="3505200" y="2590800"/>
            <a:ext cx="1981200" cy="19812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3000 w 21600"/>
              <a:gd name="T13" fmla="*/ 3320 h 21600"/>
              <a:gd name="T14" fmla="*/ 17110 w 21600"/>
              <a:gd name="T15" fmla="*/ 173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  <a:path w="21600" h="21600">
                <a:moveTo>
                  <a:pt x="4311" y="19382"/>
                </a:moveTo>
                <a:lnTo>
                  <a:pt x="4310" y="19382"/>
                </a:lnTo>
                <a:cubicBezTo>
                  <a:pt x="3316" y="19382"/>
                  <a:pt x="2511" y="20187"/>
                  <a:pt x="2511" y="21181"/>
                </a:cubicBezTo>
                <a:cubicBezTo>
                  <a:pt x="2511" y="22176"/>
                  <a:pt x="3316" y="22982"/>
                  <a:pt x="4311" y="22982"/>
                </a:cubicBezTo>
                <a:cubicBezTo>
                  <a:pt x="5305" y="22982"/>
                  <a:pt x="6111" y="22176"/>
                  <a:pt x="6111" y="21182"/>
                </a:cubicBezTo>
                <a:cubicBezTo>
                  <a:pt x="6111" y="20187"/>
                  <a:pt x="5305" y="19382"/>
                  <a:pt x="4311" y="19382"/>
                </a:cubicBezTo>
                <a:close/>
              </a:path>
              <a:path w="21600" h="21600">
                <a:moveTo>
                  <a:pt x="2592" y="22733"/>
                </a:moveTo>
                <a:lnTo>
                  <a:pt x="2591" y="22733"/>
                </a:lnTo>
                <a:cubicBezTo>
                  <a:pt x="1929" y="22733"/>
                  <a:pt x="1392" y="23270"/>
                  <a:pt x="1392" y="23932"/>
                </a:cubicBezTo>
                <a:cubicBezTo>
                  <a:pt x="1392" y="24595"/>
                  <a:pt x="1929" y="25133"/>
                  <a:pt x="2592" y="25133"/>
                </a:cubicBezTo>
                <a:cubicBezTo>
                  <a:pt x="3254" y="25133"/>
                  <a:pt x="3792" y="24595"/>
                  <a:pt x="3792" y="23933"/>
                </a:cubicBezTo>
                <a:cubicBezTo>
                  <a:pt x="3792" y="23270"/>
                  <a:pt x="3254" y="22733"/>
                  <a:pt x="2592" y="22733"/>
                </a:cubicBezTo>
                <a:close/>
              </a:path>
              <a:path w="21600" h="21600">
                <a:moveTo>
                  <a:pt x="1350" y="25220"/>
                </a:moveTo>
                <a:lnTo>
                  <a:pt x="1349" y="25220"/>
                </a:lnTo>
                <a:cubicBezTo>
                  <a:pt x="963" y="25220"/>
                  <a:pt x="650" y="25533"/>
                  <a:pt x="650" y="25919"/>
                </a:cubicBezTo>
                <a:cubicBezTo>
                  <a:pt x="650" y="26306"/>
                  <a:pt x="963" y="26620"/>
                  <a:pt x="1350" y="26620"/>
                </a:cubicBezTo>
                <a:cubicBezTo>
                  <a:pt x="1736" y="26620"/>
                  <a:pt x="2050" y="26306"/>
                  <a:pt x="2050" y="25920"/>
                </a:cubicBezTo>
                <a:cubicBezTo>
                  <a:pt x="2050" y="25533"/>
                  <a:pt x="1736" y="25220"/>
                  <a:pt x="1350" y="25220"/>
                </a:cubicBezTo>
                <a:close/>
              </a:path>
            </a:pathLst>
          </a:custGeom>
          <a:gradFill rotWithShape="0">
            <a:gsLst>
              <a:gs pos="0">
                <a:srgbClr val="222267"/>
              </a:gs>
              <a:gs pos="100000">
                <a:srgbClr val="9C9CDF"/>
              </a:gs>
            </a:gsLst>
            <a:lin ang="16200000"/>
          </a:gradFill>
          <a:ln w="9360">
            <a:solidFill>
              <a:srgbClr val="222267"/>
            </a:solidFill>
            <a:prstDash val="solid"/>
            <a:round/>
            <a:headEnd/>
            <a:tailEnd/>
          </a:ln>
        </p:spPr>
        <p:txBody>
          <a:bodyPr tIns="91440" anchor="ctr"/>
          <a:lstStyle/>
          <a:p>
            <a:endParaRPr lang="en-US"/>
          </a:p>
        </p:txBody>
      </p:sp>
      <p:pic>
        <p:nvPicPr>
          <p:cNvPr id="85001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1123950"/>
            <a:ext cx="1277937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2" name="TextBox 19"/>
          <p:cNvSpPr>
            <a:spLocks noChangeArrowheads="1"/>
          </p:cNvSpPr>
          <p:nvPr/>
        </p:nvSpPr>
        <p:spPr bwMode="auto">
          <a:xfrm>
            <a:off x="3956050" y="3352800"/>
            <a:ext cx="1008063" cy="4159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Internet</a:t>
            </a:r>
          </a:p>
        </p:txBody>
      </p:sp>
      <p:sp>
        <p:nvSpPr>
          <p:cNvPr id="85003" name="Magnetic Disk 23"/>
          <p:cNvSpPr>
            <a:spLocks/>
          </p:cNvSpPr>
          <p:nvPr/>
        </p:nvSpPr>
        <p:spPr bwMode="auto">
          <a:xfrm>
            <a:off x="739775" y="1371600"/>
            <a:ext cx="822325" cy="822325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0 h 21600"/>
              <a:gd name="T12" fmla="*/ 0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7694720 60000 65536"/>
              <a:gd name="T23" fmla="*/ 17694720 60000 65536"/>
              <a:gd name="T24" fmla="*/ 17694720 60000 65536"/>
              <a:gd name="T25" fmla="*/ 17694720 60000 65536"/>
              <a:gd name="T26" fmla="*/ 17694720 60000 65536"/>
              <a:gd name="T27" fmla="*/ 0 w 21600"/>
              <a:gd name="T28" fmla="*/ 6800 h 21600"/>
              <a:gd name="T29" fmla="*/ 21600 w 21600"/>
              <a:gd name="T30" fmla="*/ 182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3400"/>
                </a:moveTo>
                <a:lnTo>
                  <a:pt x="0" y="3400"/>
                </a:lnTo>
                <a:cubicBezTo>
                  <a:pt x="0" y="1522"/>
                  <a:pt x="4835" y="0"/>
                  <a:pt x="10799" y="0"/>
                </a:cubicBezTo>
                <a:cubicBezTo>
                  <a:pt x="16764" y="0"/>
                  <a:pt x="21600" y="1522"/>
                  <a:pt x="21600" y="3400"/>
                </a:cubicBezTo>
                <a:lnTo>
                  <a:pt x="21600" y="18200"/>
                </a:lnTo>
                <a:cubicBezTo>
                  <a:pt x="21600" y="20077"/>
                  <a:pt x="16764" y="21599"/>
                  <a:pt x="10800" y="21600"/>
                </a:cubicBezTo>
                <a:cubicBezTo>
                  <a:pt x="4835" y="21600"/>
                  <a:pt x="0" y="20077"/>
                  <a:pt x="0" y="18200"/>
                </a:cubicBezTo>
                <a:lnTo>
                  <a:pt x="0" y="3400"/>
                </a:lnTo>
                <a:close/>
              </a:path>
              <a:path w="21600" h="21600">
                <a:moveTo>
                  <a:pt x="0" y="3400"/>
                </a:moveTo>
                <a:lnTo>
                  <a:pt x="0" y="3400"/>
                </a:lnTo>
                <a:cubicBezTo>
                  <a:pt x="0" y="5277"/>
                  <a:pt x="4835" y="6799"/>
                  <a:pt x="10799" y="6800"/>
                </a:cubicBezTo>
                <a:lnTo>
                  <a:pt x="10800" y="6800"/>
                </a:lnTo>
                <a:cubicBezTo>
                  <a:pt x="16764" y="6799"/>
                  <a:pt x="21600" y="5277"/>
                  <a:pt x="21600" y="3400"/>
                </a:cubicBezTo>
              </a:path>
            </a:pathLst>
          </a:custGeom>
          <a:gradFill rotWithShape="0">
            <a:gsLst>
              <a:gs pos="0">
                <a:srgbClr val="262626"/>
              </a:gs>
              <a:gs pos="100000">
                <a:srgbClr val="A6A6A6"/>
              </a:gs>
            </a:gsLst>
            <a:lin ang="16200000"/>
          </a:gradFill>
          <a:ln w="9360">
            <a:solidFill>
              <a:srgbClr val="595959"/>
            </a:solidFill>
            <a:prstDash val="solid"/>
            <a:round/>
            <a:headEnd/>
            <a:tailEnd/>
          </a:ln>
        </p:spPr>
        <p:txBody>
          <a:bodyPr lIns="90000" tIns="45000" rIns="90000" bIns="45000"/>
          <a:lstStyle/>
          <a:p>
            <a:endParaRPr lang="en-US"/>
          </a:p>
        </p:txBody>
      </p:sp>
      <p:sp>
        <p:nvSpPr>
          <p:cNvPr id="85004" name="TextBox 24"/>
          <p:cNvSpPr>
            <a:spLocks noChangeArrowheads="1"/>
          </p:cNvSpPr>
          <p:nvPr/>
        </p:nvSpPr>
        <p:spPr bwMode="auto">
          <a:xfrm>
            <a:off x="315913" y="2197100"/>
            <a:ext cx="1731962" cy="69215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0 w 21600"/>
              <a:gd name="T7" fmla="*/ 2147483646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9144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Decagon</a:t>
            </a:r>
          </a:p>
          <a:p>
            <a:pPr algn="ctr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ea typeface="SimSun" panose="02010600030101010101" pitchFamily="2" charset="-122"/>
              </a:rPr>
              <a:t>Internet Server</a:t>
            </a:r>
          </a:p>
        </p:txBody>
      </p:sp>
      <p:sp>
        <p:nvSpPr>
          <p:cNvPr id="85005" name="Line 6"/>
          <p:cNvSpPr>
            <a:spLocks noChangeShapeType="1"/>
          </p:cNvSpPr>
          <p:nvPr/>
        </p:nvSpPr>
        <p:spPr bwMode="auto">
          <a:xfrm flipV="1">
            <a:off x="5486400" y="1981200"/>
            <a:ext cx="1766888" cy="1152525"/>
          </a:xfrm>
          <a:prstGeom prst="line">
            <a:avLst/>
          </a:prstGeom>
          <a:noFill/>
          <a:ln w="76320">
            <a:solidFill>
              <a:srgbClr val="6666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 anchorCtr="1"/>
          <a:lstStyle/>
          <a:p>
            <a:endParaRPr lang="en-US"/>
          </a:p>
        </p:txBody>
      </p:sp>
      <p:sp>
        <p:nvSpPr>
          <p:cNvPr id="85006" name="Line 6"/>
          <p:cNvSpPr>
            <a:spLocks noChangeShapeType="1"/>
          </p:cNvSpPr>
          <p:nvPr/>
        </p:nvSpPr>
        <p:spPr bwMode="auto">
          <a:xfrm>
            <a:off x="1600200" y="1770063"/>
            <a:ext cx="2209800" cy="1049337"/>
          </a:xfrm>
          <a:prstGeom prst="line">
            <a:avLst/>
          </a:prstGeom>
          <a:noFill/>
          <a:ln w="76320">
            <a:solidFill>
              <a:srgbClr val="666666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 anchorCtr="1"/>
          <a:lstStyle/>
          <a:p>
            <a:endParaRPr lang="en-US"/>
          </a:p>
        </p:txBody>
      </p:sp>
      <p:sp>
        <p:nvSpPr>
          <p:cNvPr id="85007" name="Line 6"/>
          <p:cNvSpPr>
            <a:spLocks noChangeShapeType="1"/>
          </p:cNvSpPr>
          <p:nvPr/>
        </p:nvSpPr>
        <p:spPr bwMode="auto">
          <a:xfrm flipV="1">
            <a:off x="1273175" y="3722688"/>
            <a:ext cx="2232025" cy="1074737"/>
          </a:xfrm>
          <a:prstGeom prst="line">
            <a:avLst/>
          </a:prstGeom>
          <a:noFill/>
          <a:ln w="76320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 anchorCtr="1"/>
          <a:lstStyle/>
          <a:p>
            <a:endParaRPr lang="en-US"/>
          </a:p>
        </p:txBody>
      </p:sp>
      <p:sp>
        <p:nvSpPr>
          <p:cNvPr id="85008" name="Line 6"/>
          <p:cNvSpPr>
            <a:spLocks noChangeShapeType="1"/>
          </p:cNvSpPr>
          <p:nvPr/>
        </p:nvSpPr>
        <p:spPr bwMode="auto">
          <a:xfrm>
            <a:off x="1600200" y="1981200"/>
            <a:ext cx="2057400" cy="1009650"/>
          </a:xfrm>
          <a:prstGeom prst="line">
            <a:avLst/>
          </a:prstGeom>
          <a:noFill/>
          <a:ln w="76320">
            <a:solidFill>
              <a:srgbClr val="008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tIns="91440" anchorCtr="1"/>
          <a:lstStyle/>
          <a:p>
            <a:endParaRPr lang="en-US"/>
          </a:p>
        </p:txBody>
      </p:sp>
      <p:sp>
        <p:nvSpPr>
          <p:cNvPr id="85009" name="Slide Number Placeholder 30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144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sp>
        <p:nvSpPr>
          <p:cNvPr id="85010" name="Title 17"/>
          <p:cNvSpPr>
            <a:spLocks noGrp="1"/>
          </p:cNvSpPr>
          <p:nvPr>
            <p:ph type="title" idx="4294967295"/>
          </p:nvPr>
        </p:nvSpPr>
        <p:spPr>
          <a:xfrm>
            <a:off x="457200" y="461963"/>
            <a:ext cx="8229600" cy="738664"/>
          </a:xfrm>
        </p:spPr>
        <p:txBody>
          <a:bodyPr>
            <a:spAutoFit/>
          </a:bodyPr>
          <a:lstStyle/>
          <a:p>
            <a:pPr>
              <a:buSzPct val="45000"/>
              <a:buFont typeface="StarSymbol"/>
              <a:buNone/>
            </a:pPr>
            <a:r>
              <a:rPr lang="en-US" altLang="en-US" b="1" dirty="0" smtClean="0">
                <a:solidFill>
                  <a:schemeClr val="tx1"/>
                </a:solidFill>
              </a:rPr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100924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http://www.decagon.com/media/filer_public/d7/f4/d7f4d09e-5bab-4104-ad81-debb0a63c53d/em50g-solar-data-logger-square-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6123" r="12245"/>
          <a:stretch/>
        </p:blipFill>
        <p:spPr bwMode="auto">
          <a:xfrm>
            <a:off x="5943600" y="304800"/>
            <a:ext cx="2209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0" name="Picture 4" descr="http://www.decagon.com/media/filer_public/c9/31/c9315d5d-f6da-4b21-869d-584c87259326/em50-data-logg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5" t="37527" r="17778"/>
          <a:stretch/>
        </p:blipFill>
        <p:spPr bwMode="auto">
          <a:xfrm>
            <a:off x="489155" y="1447800"/>
            <a:ext cx="1600200" cy="21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2" name="Picture 6" descr="http://www.decagon.com/media/filer_public/2b/02/2b02e4d8-1f13-476a-a644-b8176140d0d0/em50g-data-logger-square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20" t="6123" r="17182"/>
          <a:stretch/>
        </p:blipFill>
        <p:spPr bwMode="auto">
          <a:xfrm>
            <a:off x="3429000" y="228600"/>
            <a:ext cx="167640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4" name="Picture 8" descr="http://www.decagon.com/media/filer_public/a8/75/a87534cb-6812-42c4-b7fc-5556a1ecaf49/em5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0" t="53721" r="30581" b="21693"/>
          <a:stretch/>
        </p:blipFill>
        <p:spPr bwMode="auto">
          <a:xfrm>
            <a:off x="914400" y="4724400"/>
            <a:ext cx="1828800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8" name="Picture 12" descr="http://www.decagon.com/media/filer_public/f8/52/f852ffb2-57e5-4ac9-ac4a-8eff4b214b32/procheck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9832"/>
            <a:ext cx="2620963" cy="262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5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510588" cy="990600"/>
          </a:xfrm>
        </p:spPr>
        <p:txBody>
          <a:bodyPr/>
          <a:lstStyle/>
          <a:p>
            <a:r>
              <a:rPr lang="en-US" altLang="en-US" smtClean="0"/>
              <a:t>ECHO Utility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idx="1"/>
          </p:nvPr>
        </p:nvSpPr>
        <p:spPr>
          <a:xfrm>
            <a:off x="6297613" y="2819400"/>
            <a:ext cx="2846387" cy="28876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You can: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tx2"/>
                </a:solidFill>
              </a:rPr>
              <a:t>Configure ports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tx2"/>
                </a:solidFill>
              </a:rPr>
              <a:t>Name logger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tx2"/>
                </a:solidFill>
              </a:rPr>
              <a:t>Set logging interval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tx2"/>
                </a:solidFill>
              </a:rPr>
              <a:t>Download data</a:t>
            </a:r>
          </a:p>
          <a:p>
            <a:pPr>
              <a:lnSpc>
                <a:spcPct val="80000"/>
              </a:lnSpc>
            </a:pPr>
            <a:r>
              <a:rPr lang="en-US" altLang="en-US" sz="2000" dirty="0" smtClean="0">
                <a:solidFill>
                  <a:schemeClr val="tx2"/>
                </a:solidFill>
              </a:rPr>
              <a:t>Scan ports</a:t>
            </a:r>
            <a:br>
              <a:rPr lang="en-US" altLang="en-US" sz="2000" dirty="0" smtClean="0">
                <a:solidFill>
                  <a:schemeClr val="tx2"/>
                </a:solidFill>
              </a:rPr>
            </a:br>
            <a:endParaRPr lang="en-US" altLang="en-US" sz="20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- Does not graph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dirty="0" smtClean="0">
                <a:solidFill>
                  <a:schemeClr val="tx2"/>
                </a:solidFill>
              </a:rPr>
              <a:t>- Cannot apply calibrations in program</a:t>
            </a:r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58674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6167438" y="1066800"/>
            <a:ext cx="29765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Free software that comes with any Em50 and Em5b purchase</a:t>
            </a:r>
          </a:p>
        </p:txBody>
      </p:sp>
    </p:spTree>
    <p:extLst>
      <p:ext uri="{BB962C8B-B14F-4D97-AF65-F5344CB8AC3E}">
        <p14:creationId xmlns:p14="http://schemas.microsoft.com/office/powerpoint/2010/main" val="1650785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DataTrac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51725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Hydrology Equipment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2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V:\WP4C\Marketing\Art\WP4C cut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295400"/>
          </a:xfrm>
        </p:spPr>
        <p:txBody>
          <a:bodyPr/>
          <a:lstStyle/>
          <a:p>
            <a:pPr>
              <a:defRPr/>
            </a:pPr>
            <a:r>
              <a:rPr lang="en-US" sz="4000" b="1" dirty="0" smtClean="0">
                <a:ea typeface="Tahoma" pitchFamily="34" charset="0"/>
                <a:cs typeface="Tahoma" pitchFamily="34" charset="0"/>
              </a:rPr>
              <a:t>WP4C </a:t>
            </a:r>
            <a:r>
              <a:rPr lang="en-US" sz="3600" dirty="0" smtClean="0">
                <a:latin typeface="+mn-lt"/>
              </a:rPr>
              <a:t>Dewpoint Water Potential Meter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828800"/>
            <a:ext cx="8077200" cy="3505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smtClean="0"/>
              <a:t>Measures Water Potential of Soils, Seeds, Organic Matter, etc.directly MPa and Pf (log base 10 of MPa)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Easy to use, more robust than thermocouple psychrometers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Temp. controlled</a:t>
            </a:r>
          </a:p>
          <a:p>
            <a:pPr>
              <a:lnSpc>
                <a:spcPct val="90000"/>
              </a:lnSpc>
            </a:pPr>
            <a:r>
              <a:rPr lang="en-US" altLang="en-US" sz="2800" smtClean="0"/>
              <a:t>Range: -0.05 to -300MPa</a:t>
            </a:r>
          </a:p>
        </p:txBody>
      </p:sp>
    </p:spTree>
    <p:extLst>
      <p:ext uri="{BB962C8B-B14F-4D97-AF65-F5344CB8AC3E}">
        <p14:creationId xmlns:p14="http://schemas.microsoft.com/office/powerpoint/2010/main" val="14782018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5486400" cy="1377950"/>
          </a:xfrm>
        </p:spPr>
        <p:txBody>
          <a:bodyPr/>
          <a:lstStyle/>
          <a:p>
            <a:r>
              <a:rPr lang="en-US" altLang="en-US" sz="3600" b="1" smtClean="0">
                <a:solidFill>
                  <a:srgbClr val="990000"/>
                </a:solidFill>
              </a:rPr>
              <a:t>Chilled-mirror </a:t>
            </a:r>
            <a:br>
              <a:rPr lang="en-US" altLang="en-US" sz="3600" b="1" smtClean="0">
                <a:solidFill>
                  <a:srgbClr val="990000"/>
                </a:solidFill>
              </a:rPr>
            </a:br>
            <a:r>
              <a:rPr lang="en-US" altLang="en-US" sz="3600" b="1" smtClean="0">
                <a:solidFill>
                  <a:srgbClr val="990000"/>
                </a:solidFill>
              </a:rPr>
              <a:t>Dewpoint Technique</a:t>
            </a:r>
          </a:p>
        </p:txBody>
      </p:sp>
      <p:graphicFrame>
        <p:nvGraphicFramePr>
          <p:cNvPr id="29699" name="Object 3"/>
          <p:cNvGraphicFramePr>
            <a:graphicFrameLocks/>
          </p:cNvGraphicFramePr>
          <p:nvPr/>
        </p:nvGraphicFramePr>
        <p:xfrm>
          <a:off x="6019800" y="304800"/>
          <a:ext cx="30734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93" name="Clip" r:id="rId3" imgW="3073400" imgH="1155700" progId="MS_ClipArt_Gallery.2">
                  <p:embed/>
                </p:oleObj>
              </mc:Choice>
              <mc:Fallback>
                <p:oleObj name="Clip" r:id="rId3" imgW="3073400" imgH="115570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04800"/>
                        <a:ext cx="30734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7010400" y="2743200"/>
            <a:ext cx="13049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2"/>
                </a:solidFill>
                <a:latin typeface="Times New Roman" panose="02020603050405020304" pitchFamily="18" charset="0"/>
              </a:rPr>
              <a:t>Infrared Sensor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877050" y="2257425"/>
            <a:ext cx="12001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2"/>
                </a:solidFill>
                <a:latin typeface="Times New Roman" panose="02020603050405020304" pitchFamily="18" charset="0"/>
              </a:rPr>
              <a:t>Optical Sensor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533400" y="1447800"/>
            <a:ext cx="4953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/>
              <a:t>Mirror is chilled until dew is formed. The temperature at which saturation is achieved is determined by observing condensation on a chilled surface (mirror).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09600" y="3886200"/>
            <a:ext cx="46482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 u="sng"/>
              <a:t>Advantages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en-US" sz="2400"/>
              <a:t> Wide measurement range</a:t>
            </a:r>
            <a:endParaRPr lang="en-US" altLang="en-US" sz="2400" baseline="-25000"/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en-US" sz="2400"/>
              <a:t> Rapid measurement ~ 5 min.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en-US" sz="2400"/>
              <a:t> High reliability</a:t>
            </a:r>
          </a:p>
          <a:p>
            <a:pPr>
              <a:spcBef>
                <a:spcPct val="0"/>
              </a:spcBef>
              <a:buClrTx/>
              <a:buFontTx/>
              <a:buChar char="•"/>
            </a:pPr>
            <a:r>
              <a:rPr lang="en-US" altLang="en-US" sz="2400"/>
              <a:t> Low Maintenance</a:t>
            </a:r>
          </a:p>
        </p:txBody>
      </p:sp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5715000" y="1676400"/>
            <a:ext cx="33528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grpSp>
        <p:nvGrpSpPr>
          <p:cNvPr id="29705" name="Group 10"/>
          <p:cNvGrpSpPr>
            <a:grpSpLocks/>
          </p:cNvGrpSpPr>
          <p:nvPr/>
        </p:nvGrpSpPr>
        <p:grpSpPr bwMode="auto">
          <a:xfrm>
            <a:off x="6019800" y="2057400"/>
            <a:ext cx="2847975" cy="2241550"/>
            <a:chOff x="3696" y="1198"/>
            <a:chExt cx="1794" cy="1412"/>
          </a:xfrm>
        </p:grpSpPr>
        <p:sp>
          <p:nvSpPr>
            <p:cNvPr id="29709" name="Rectangle 11"/>
            <p:cNvSpPr>
              <a:spLocks noChangeArrowheads="1"/>
            </p:cNvSpPr>
            <p:nvPr/>
          </p:nvSpPr>
          <p:spPr bwMode="auto">
            <a:xfrm>
              <a:off x="4224" y="1216"/>
              <a:ext cx="869" cy="59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9710" name="Rectangle 12"/>
            <p:cNvSpPr>
              <a:spLocks noChangeArrowheads="1"/>
            </p:cNvSpPr>
            <p:nvPr/>
          </p:nvSpPr>
          <p:spPr bwMode="auto">
            <a:xfrm>
              <a:off x="3697" y="1252"/>
              <a:ext cx="43" cy="50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9711" name="Rectangle 13"/>
            <p:cNvSpPr>
              <a:spLocks noChangeArrowheads="1"/>
            </p:cNvSpPr>
            <p:nvPr/>
          </p:nvSpPr>
          <p:spPr bwMode="auto">
            <a:xfrm>
              <a:off x="4177" y="1292"/>
              <a:ext cx="45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9712" name="Rectangle 14"/>
            <p:cNvSpPr>
              <a:spLocks noChangeArrowheads="1"/>
            </p:cNvSpPr>
            <p:nvPr/>
          </p:nvSpPr>
          <p:spPr bwMode="auto">
            <a:xfrm>
              <a:off x="4413" y="1815"/>
              <a:ext cx="553" cy="5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6002E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9713" name="Line 15"/>
            <p:cNvSpPr>
              <a:spLocks noChangeShapeType="1"/>
            </p:cNvSpPr>
            <p:nvPr/>
          </p:nvSpPr>
          <p:spPr bwMode="auto">
            <a:xfrm flipH="1">
              <a:off x="3776" y="1413"/>
              <a:ext cx="381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16"/>
            <p:cNvSpPr>
              <a:spLocks noChangeShapeType="1"/>
            </p:cNvSpPr>
            <p:nvPr/>
          </p:nvSpPr>
          <p:spPr bwMode="auto">
            <a:xfrm>
              <a:off x="3771" y="1560"/>
              <a:ext cx="36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Freeform 17"/>
            <p:cNvSpPr>
              <a:spLocks/>
            </p:cNvSpPr>
            <p:nvPr/>
          </p:nvSpPr>
          <p:spPr bwMode="auto">
            <a:xfrm>
              <a:off x="4044" y="2454"/>
              <a:ext cx="1229" cy="45"/>
            </a:xfrm>
            <a:custGeom>
              <a:avLst/>
              <a:gdLst>
                <a:gd name="T0" fmla="*/ 45 w 1229"/>
                <a:gd name="T1" fmla="*/ 0 h 45"/>
                <a:gd name="T2" fmla="*/ 75 w 1229"/>
                <a:gd name="T3" fmla="*/ 2 h 45"/>
                <a:gd name="T4" fmla="*/ 96 w 1229"/>
                <a:gd name="T5" fmla="*/ 8 h 45"/>
                <a:gd name="T6" fmla="*/ 118 w 1229"/>
                <a:gd name="T7" fmla="*/ 19 h 45"/>
                <a:gd name="T8" fmla="*/ 144 w 1229"/>
                <a:gd name="T9" fmla="*/ 6 h 45"/>
                <a:gd name="T10" fmla="*/ 165 w 1229"/>
                <a:gd name="T11" fmla="*/ 0 h 45"/>
                <a:gd name="T12" fmla="*/ 187 w 1229"/>
                <a:gd name="T13" fmla="*/ 1 h 45"/>
                <a:gd name="T14" fmla="*/ 205 w 1229"/>
                <a:gd name="T15" fmla="*/ 10 h 45"/>
                <a:gd name="T16" fmla="*/ 216 w 1229"/>
                <a:gd name="T17" fmla="*/ 29 h 45"/>
                <a:gd name="T18" fmla="*/ 248 w 1229"/>
                <a:gd name="T19" fmla="*/ 15 h 45"/>
                <a:gd name="T20" fmla="*/ 258 w 1229"/>
                <a:gd name="T21" fmla="*/ 13 h 45"/>
                <a:gd name="T22" fmla="*/ 268 w 1229"/>
                <a:gd name="T23" fmla="*/ 19 h 45"/>
                <a:gd name="T24" fmla="*/ 285 w 1229"/>
                <a:gd name="T25" fmla="*/ 21 h 45"/>
                <a:gd name="T26" fmla="*/ 289 w 1229"/>
                <a:gd name="T27" fmla="*/ 22 h 45"/>
                <a:gd name="T28" fmla="*/ 327 w 1229"/>
                <a:gd name="T29" fmla="*/ 29 h 45"/>
                <a:gd name="T30" fmla="*/ 358 w 1229"/>
                <a:gd name="T31" fmla="*/ 27 h 45"/>
                <a:gd name="T32" fmla="*/ 386 w 1229"/>
                <a:gd name="T33" fmla="*/ 18 h 45"/>
                <a:gd name="T34" fmla="*/ 405 w 1229"/>
                <a:gd name="T35" fmla="*/ 11 h 45"/>
                <a:gd name="T36" fmla="*/ 415 w 1229"/>
                <a:gd name="T37" fmla="*/ 5 h 45"/>
                <a:gd name="T38" fmla="*/ 425 w 1229"/>
                <a:gd name="T39" fmla="*/ 7 h 45"/>
                <a:gd name="T40" fmla="*/ 431 w 1229"/>
                <a:gd name="T41" fmla="*/ 14 h 45"/>
                <a:gd name="T42" fmla="*/ 472 w 1229"/>
                <a:gd name="T43" fmla="*/ 24 h 45"/>
                <a:gd name="T44" fmla="*/ 512 w 1229"/>
                <a:gd name="T45" fmla="*/ 20 h 45"/>
                <a:gd name="T46" fmla="*/ 520 w 1229"/>
                <a:gd name="T47" fmla="*/ 15 h 45"/>
                <a:gd name="T48" fmla="*/ 512 w 1229"/>
                <a:gd name="T49" fmla="*/ 22 h 45"/>
                <a:gd name="T50" fmla="*/ 520 w 1229"/>
                <a:gd name="T51" fmla="*/ 25 h 45"/>
                <a:gd name="T52" fmla="*/ 537 w 1229"/>
                <a:gd name="T53" fmla="*/ 21 h 45"/>
                <a:gd name="T54" fmla="*/ 565 w 1229"/>
                <a:gd name="T55" fmla="*/ 9 h 45"/>
                <a:gd name="T56" fmla="*/ 571 w 1229"/>
                <a:gd name="T57" fmla="*/ 24 h 45"/>
                <a:gd name="T58" fmla="*/ 579 w 1229"/>
                <a:gd name="T59" fmla="*/ 27 h 45"/>
                <a:gd name="T60" fmla="*/ 610 w 1229"/>
                <a:gd name="T61" fmla="*/ 24 h 45"/>
                <a:gd name="T62" fmla="*/ 636 w 1229"/>
                <a:gd name="T63" fmla="*/ 19 h 45"/>
                <a:gd name="T64" fmla="*/ 655 w 1229"/>
                <a:gd name="T65" fmla="*/ 28 h 45"/>
                <a:gd name="T66" fmla="*/ 667 w 1229"/>
                <a:gd name="T67" fmla="*/ 33 h 45"/>
                <a:gd name="T68" fmla="*/ 683 w 1229"/>
                <a:gd name="T69" fmla="*/ 32 h 45"/>
                <a:gd name="T70" fmla="*/ 769 w 1229"/>
                <a:gd name="T71" fmla="*/ 23 h 45"/>
                <a:gd name="T72" fmla="*/ 815 w 1229"/>
                <a:gd name="T73" fmla="*/ 20 h 45"/>
                <a:gd name="T74" fmla="*/ 827 w 1229"/>
                <a:gd name="T75" fmla="*/ 24 h 45"/>
                <a:gd name="T76" fmla="*/ 840 w 1229"/>
                <a:gd name="T77" fmla="*/ 20 h 45"/>
                <a:gd name="T78" fmla="*/ 866 w 1229"/>
                <a:gd name="T79" fmla="*/ 21 h 45"/>
                <a:gd name="T80" fmla="*/ 897 w 1229"/>
                <a:gd name="T81" fmla="*/ 26 h 45"/>
                <a:gd name="T82" fmla="*/ 964 w 1229"/>
                <a:gd name="T83" fmla="*/ 28 h 45"/>
                <a:gd name="T84" fmla="*/ 1000 w 1229"/>
                <a:gd name="T85" fmla="*/ 23 h 45"/>
                <a:gd name="T86" fmla="*/ 1012 w 1229"/>
                <a:gd name="T87" fmla="*/ 19 h 45"/>
                <a:gd name="T88" fmla="*/ 1019 w 1229"/>
                <a:gd name="T89" fmla="*/ 24 h 45"/>
                <a:gd name="T90" fmla="*/ 1031 w 1229"/>
                <a:gd name="T91" fmla="*/ 30 h 45"/>
                <a:gd name="T92" fmla="*/ 1055 w 1229"/>
                <a:gd name="T93" fmla="*/ 34 h 45"/>
                <a:gd name="T94" fmla="*/ 1078 w 1229"/>
                <a:gd name="T95" fmla="*/ 42 h 45"/>
                <a:gd name="T96" fmla="*/ 1108 w 1229"/>
                <a:gd name="T97" fmla="*/ 31 h 45"/>
                <a:gd name="T98" fmla="*/ 1155 w 1229"/>
                <a:gd name="T99" fmla="*/ 16 h 45"/>
                <a:gd name="T100" fmla="*/ 1200 w 1229"/>
                <a:gd name="T101" fmla="*/ 4 h 45"/>
                <a:gd name="T102" fmla="*/ 1202 w 1229"/>
                <a:gd name="T103" fmla="*/ 24 h 45"/>
                <a:gd name="T104" fmla="*/ 1208 w 1229"/>
                <a:gd name="T105" fmla="*/ 30 h 45"/>
                <a:gd name="T106" fmla="*/ 1222 w 1229"/>
                <a:gd name="T107" fmla="*/ 21 h 45"/>
                <a:gd name="T108" fmla="*/ 1228 w 1229"/>
                <a:gd name="T109" fmla="*/ 14 h 4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29"/>
                <a:gd name="T166" fmla="*/ 0 h 45"/>
                <a:gd name="T167" fmla="*/ 1229 w 1229"/>
                <a:gd name="T168" fmla="*/ 45 h 4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29" h="45">
                  <a:moveTo>
                    <a:pt x="0" y="4"/>
                  </a:moveTo>
                  <a:lnTo>
                    <a:pt x="16" y="2"/>
                  </a:lnTo>
                  <a:lnTo>
                    <a:pt x="24" y="2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1"/>
                  </a:lnTo>
                  <a:lnTo>
                    <a:pt x="71" y="1"/>
                  </a:lnTo>
                  <a:lnTo>
                    <a:pt x="75" y="2"/>
                  </a:lnTo>
                  <a:lnTo>
                    <a:pt x="79" y="2"/>
                  </a:lnTo>
                  <a:lnTo>
                    <a:pt x="83" y="3"/>
                  </a:lnTo>
                  <a:lnTo>
                    <a:pt x="87" y="4"/>
                  </a:lnTo>
                  <a:lnTo>
                    <a:pt x="91" y="5"/>
                  </a:lnTo>
                  <a:lnTo>
                    <a:pt x="92" y="6"/>
                  </a:lnTo>
                  <a:lnTo>
                    <a:pt x="96" y="8"/>
                  </a:lnTo>
                  <a:lnTo>
                    <a:pt x="100" y="9"/>
                  </a:lnTo>
                  <a:lnTo>
                    <a:pt x="104" y="11"/>
                  </a:lnTo>
                  <a:lnTo>
                    <a:pt x="108" y="13"/>
                  </a:lnTo>
                  <a:lnTo>
                    <a:pt x="110" y="15"/>
                  </a:lnTo>
                  <a:lnTo>
                    <a:pt x="114" y="17"/>
                  </a:lnTo>
                  <a:lnTo>
                    <a:pt x="118" y="19"/>
                  </a:lnTo>
                  <a:lnTo>
                    <a:pt x="124" y="15"/>
                  </a:lnTo>
                  <a:lnTo>
                    <a:pt x="130" y="12"/>
                  </a:lnTo>
                  <a:lnTo>
                    <a:pt x="134" y="10"/>
                  </a:lnTo>
                  <a:lnTo>
                    <a:pt x="138" y="8"/>
                  </a:lnTo>
                  <a:lnTo>
                    <a:pt x="140" y="7"/>
                  </a:lnTo>
                  <a:lnTo>
                    <a:pt x="144" y="6"/>
                  </a:lnTo>
                  <a:lnTo>
                    <a:pt x="148" y="4"/>
                  </a:lnTo>
                  <a:lnTo>
                    <a:pt x="152" y="3"/>
                  </a:lnTo>
                  <a:lnTo>
                    <a:pt x="155" y="2"/>
                  </a:lnTo>
                  <a:lnTo>
                    <a:pt x="159" y="2"/>
                  </a:lnTo>
                  <a:lnTo>
                    <a:pt x="161" y="1"/>
                  </a:lnTo>
                  <a:lnTo>
                    <a:pt x="165" y="0"/>
                  </a:lnTo>
                  <a:lnTo>
                    <a:pt x="169" y="0"/>
                  </a:lnTo>
                  <a:lnTo>
                    <a:pt x="173" y="0"/>
                  </a:lnTo>
                  <a:lnTo>
                    <a:pt x="177" y="0"/>
                  </a:lnTo>
                  <a:lnTo>
                    <a:pt x="181" y="0"/>
                  </a:lnTo>
                  <a:lnTo>
                    <a:pt x="183" y="1"/>
                  </a:lnTo>
                  <a:lnTo>
                    <a:pt x="187" y="1"/>
                  </a:lnTo>
                  <a:lnTo>
                    <a:pt x="191" y="2"/>
                  </a:lnTo>
                  <a:lnTo>
                    <a:pt x="193" y="3"/>
                  </a:lnTo>
                  <a:lnTo>
                    <a:pt x="197" y="5"/>
                  </a:lnTo>
                  <a:lnTo>
                    <a:pt x="199" y="6"/>
                  </a:lnTo>
                  <a:lnTo>
                    <a:pt x="203" y="8"/>
                  </a:lnTo>
                  <a:lnTo>
                    <a:pt x="205" y="10"/>
                  </a:lnTo>
                  <a:lnTo>
                    <a:pt x="207" y="13"/>
                  </a:lnTo>
                  <a:lnTo>
                    <a:pt x="209" y="15"/>
                  </a:lnTo>
                  <a:lnTo>
                    <a:pt x="213" y="18"/>
                  </a:lnTo>
                  <a:lnTo>
                    <a:pt x="213" y="22"/>
                  </a:lnTo>
                  <a:lnTo>
                    <a:pt x="215" y="25"/>
                  </a:lnTo>
                  <a:lnTo>
                    <a:pt x="216" y="29"/>
                  </a:lnTo>
                  <a:lnTo>
                    <a:pt x="224" y="26"/>
                  </a:lnTo>
                  <a:lnTo>
                    <a:pt x="232" y="23"/>
                  </a:lnTo>
                  <a:lnTo>
                    <a:pt x="238" y="21"/>
                  </a:lnTo>
                  <a:lnTo>
                    <a:pt x="242" y="18"/>
                  </a:lnTo>
                  <a:lnTo>
                    <a:pt x="246" y="16"/>
                  </a:lnTo>
                  <a:lnTo>
                    <a:pt x="248" y="15"/>
                  </a:lnTo>
                  <a:lnTo>
                    <a:pt x="250" y="14"/>
                  </a:lnTo>
                  <a:lnTo>
                    <a:pt x="252" y="14"/>
                  </a:lnTo>
                  <a:lnTo>
                    <a:pt x="252" y="13"/>
                  </a:lnTo>
                  <a:lnTo>
                    <a:pt x="254" y="13"/>
                  </a:lnTo>
                  <a:lnTo>
                    <a:pt x="256" y="13"/>
                  </a:lnTo>
                  <a:lnTo>
                    <a:pt x="258" y="13"/>
                  </a:lnTo>
                  <a:lnTo>
                    <a:pt x="260" y="14"/>
                  </a:lnTo>
                  <a:lnTo>
                    <a:pt x="262" y="15"/>
                  </a:lnTo>
                  <a:lnTo>
                    <a:pt x="264" y="16"/>
                  </a:lnTo>
                  <a:lnTo>
                    <a:pt x="264" y="17"/>
                  </a:lnTo>
                  <a:lnTo>
                    <a:pt x="266" y="18"/>
                  </a:lnTo>
                  <a:lnTo>
                    <a:pt x="268" y="19"/>
                  </a:lnTo>
                  <a:lnTo>
                    <a:pt x="270" y="21"/>
                  </a:lnTo>
                  <a:lnTo>
                    <a:pt x="272" y="22"/>
                  </a:lnTo>
                  <a:lnTo>
                    <a:pt x="274" y="24"/>
                  </a:lnTo>
                  <a:lnTo>
                    <a:pt x="277" y="23"/>
                  </a:lnTo>
                  <a:lnTo>
                    <a:pt x="281" y="22"/>
                  </a:lnTo>
                  <a:lnTo>
                    <a:pt x="285" y="21"/>
                  </a:lnTo>
                  <a:lnTo>
                    <a:pt x="287" y="20"/>
                  </a:lnTo>
                  <a:lnTo>
                    <a:pt x="289" y="20"/>
                  </a:lnTo>
                  <a:lnTo>
                    <a:pt x="291" y="19"/>
                  </a:lnTo>
                  <a:lnTo>
                    <a:pt x="291" y="20"/>
                  </a:lnTo>
                  <a:lnTo>
                    <a:pt x="289" y="21"/>
                  </a:lnTo>
                  <a:lnTo>
                    <a:pt x="289" y="22"/>
                  </a:lnTo>
                  <a:lnTo>
                    <a:pt x="291" y="24"/>
                  </a:lnTo>
                  <a:lnTo>
                    <a:pt x="293" y="25"/>
                  </a:lnTo>
                  <a:lnTo>
                    <a:pt x="297" y="26"/>
                  </a:lnTo>
                  <a:lnTo>
                    <a:pt x="305" y="27"/>
                  </a:lnTo>
                  <a:lnTo>
                    <a:pt x="315" y="28"/>
                  </a:lnTo>
                  <a:lnTo>
                    <a:pt x="327" y="29"/>
                  </a:lnTo>
                  <a:lnTo>
                    <a:pt x="335" y="29"/>
                  </a:lnTo>
                  <a:lnTo>
                    <a:pt x="344" y="29"/>
                  </a:lnTo>
                  <a:lnTo>
                    <a:pt x="348" y="29"/>
                  </a:lnTo>
                  <a:lnTo>
                    <a:pt x="350" y="29"/>
                  </a:lnTo>
                  <a:lnTo>
                    <a:pt x="354" y="28"/>
                  </a:lnTo>
                  <a:lnTo>
                    <a:pt x="358" y="27"/>
                  </a:lnTo>
                  <a:lnTo>
                    <a:pt x="362" y="26"/>
                  </a:lnTo>
                  <a:lnTo>
                    <a:pt x="364" y="25"/>
                  </a:lnTo>
                  <a:lnTo>
                    <a:pt x="368" y="24"/>
                  </a:lnTo>
                  <a:lnTo>
                    <a:pt x="372" y="23"/>
                  </a:lnTo>
                  <a:lnTo>
                    <a:pt x="380" y="21"/>
                  </a:lnTo>
                  <a:lnTo>
                    <a:pt x="386" y="18"/>
                  </a:lnTo>
                  <a:lnTo>
                    <a:pt x="390" y="17"/>
                  </a:lnTo>
                  <a:lnTo>
                    <a:pt x="394" y="16"/>
                  </a:lnTo>
                  <a:lnTo>
                    <a:pt x="396" y="15"/>
                  </a:lnTo>
                  <a:lnTo>
                    <a:pt x="400" y="14"/>
                  </a:lnTo>
                  <a:lnTo>
                    <a:pt x="401" y="13"/>
                  </a:lnTo>
                  <a:lnTo>
                    <a:pt x="405" y="11"/>
                  </a:lnTo>
                  <a:lnTo>
                    <a:pt x="407" y="10"/>
                  </a:lnTo>
                  <a:lnTo>
                    <a:pt x="409" y="8"/>
                  </a:lnTo>
                  <a:lnTo>
                    <a:pt x="411" y="6"/>
                  </a:lnTo>
                  <a:lnTo>
                    <a:pt x="413" y="6"/>
                  </a:lnTo>
                  <a:lnTo>
                    <a:pt x="413" y="5"/>
                  </a:lnTo>
                  <a:lnTo>
                    <a:pt x="415" y="5"/>
                  </a:lnTo>
                  <a:lnTo>
                    <a:pt x="417" y="4"/>
                  </a:lnTo>
                  <a:lnTo>
                    <a:pt x="419" y="4"/>
                  </a:lnTo>
                  <a:lnTo>
                    <a:pt x="421" y="4"/>
                  </a:lnTo>
                  <a:lnTo>
                    <a:pt x="423" y="5"/>
                  </a:lnTo>
                  <a:lnTo>
                    <a:pt x="423" y="6"/>
                  </a:lnTo>
                  <a:lnTo>
                    <a:pt x="425" y="7"/>
                  </a:lnTo>
                  <a:lnTo>
                    <a:pt x="427" y="8"/>
                  </a:lnTo>
                  <a:lnTo>
                    <a:pt x="427" y="10"/>
                  </a:lnTo>
                  <a:lnTo>
                    <a:pt x="429" y="12"/>
                  </a:lnTo>
                  <a:lnTo>
                    <a:pt x="431" y="12"/>
                  </a:lnTo>
                  <a:lnTo>
                    <a:pt x="431" y="13"/>
                  </a:lnTo>
                  <a:lnTo>
                    <a:pt x="431" y="14"/>
                  </a:lnTo>
                  <a:lnTo>
                    <a:pt x="433" y="14"/>
                  </a:lnTo>
                  <a:lnTo>
                    <a:pt x="441" y="16"/>
                  </a:lnTo>
                  <a:lnTo>
                    <a:pt x="447" y="19"/>
                  </a:lnTo>
                  <a:lnTo>
                    <a:pt x="455" y="21"/>
                  </a:lnTo>
                  <a:lnTo>
                    <a:pt x="464" y="23"/>
                  </a:lnTo>
                  <a:lnTo>
                    <a:pt x="472" y="24"/>
                  </a:lnTo>
                  <a:lnTo>
                    <a:pt x="480" y="26"/>
                  </a:lnTo>
                  <a:lnTo>
                    <a:pt x="494" y="29"/>
                  </a:lnTo>
                  <a:lnTo>
                    <a:pt x="500" y="26"/>
                  </a:lnTo>
                  <a:lnTo>
                    <a:pt x="504" y="24"/>
                  </a:lnTo>
                  <a:lnTo>
                    <a:pt x="508" y="22"/>
                  </a:lnTo>
                  <a:lnTo>
                    <a:pt x="512" y="20"/>
                  </a:lnTo>
                  <a:lnTo>
                    <a:pt x="514" y="19"/>
                  </a:lnTo>
                  <a:lnTo>
                    <a:pt x="516" y="18"/>
                  </a:lnTo>
                  <a:lnTo>
                    <a:pt x="518" y="17"/>
                  </a:lnTo>
                  <a:lnTo>
                    <a:pt x="518" y="16"/>
                  </a:lnTo>
                  <a:lnTo>
                    <a:pt x="520" y="16"/>
                  </a:lnTo>
                  <a:lnTo>
                    <a:pt x="520" y="15"/>
                  </a:lnTo>
                  <a:lnTo>
                    <a:pt x="518" y="16"/>
                  </a:lnTo>
                  <a:lnTo>
                    <a:pt x="518" y="17"/>
                  </a:lnTo>
                  <a:lnTo>
                    <a:pt x="516" y="17"/>
                  </a:lnTo>
                  <a:lnTo>
                    <a:pt x="514" y="18"/>
                  </a:lnTo>
                  <a:lnTo>
                    <a:pt x="512" y="20"/>
                  </a:lnTo>
                  <a:lnTo>
                    <a:pt x="512" y="22"/>
                  </a:lnTo>
                  <a:lnTo>
                    <a:pt x="512" y="23"/>
                  </a:lnTo>
                  <a:lnTo>
                    <a:pt x="512" y="24"/>
                  </a:lnTo>
                  <a:lnTo>
                    <a:pt x="514" y="24"/>
                  </a:lnTo>
                  <a:lnTo>
                    <a:pt x="516" y="25"/>
                  </a:lnTo>
                  <a:lnTo>
                    <a:pt x="518" y="25"/>
                  </a:lnTo>
                  <a:lnTo>
                    <a:pt x="520" y="25"/>
                  </a:lnTo>
                  <a:lnTo>
                    <a:pt x="523" y="25"/>
                  </a:lnTo>
                  <a:lnTo>
                    <a:pt x="527" y="24"/>
                  </a:lnTo>
                  <a:lnTo>
                    <a:pt x="529" y="24"/>
                  </a:lnTo>
                  <a:lnTo>
                    <a:pt x="533" y="23"/>
                  </a:lnTo>
                  <a:lnTo>
                    <a:pt x="535" y="22"/>
                  </a:lnTo>
                  <a:lnTo>
                    <a:pt x="537" y="21"/>
                  </a:lnTo>
                  <a:lnTo>
                    <a:pt x="541" y="20"/>
                  </a:lnTo>
                  <a:lnTo>
                    <a:pt x="547" y="18"/>
                  </a:lnTo>
                  <a:lnTo>
                    <a:pt x="551" y="15"/>
                  </a:lnTo>
                  <a:lnTo>
                    <a:pt x="555" y="13"/>
                  </a:lnTo>
                  <a:lnTo>
                    <a:pt x="559" y="11"/>
                  </a:lnTo>
                  <a:lnTo>
                    <a:pt x="565" y="9"/>
                  </a:lnTo>
                  <a:lnTo>
                    <a:pt x="567" y="13"/>
                  </a:lnTo>
                  <a:lnTo>
                    <a:pt x="567" y="17"/>
                  </a:lnTo>
                  <a:lnTo>
                    <a:pt x="567" y="19"/>
                  </a:lnTo>
                  <a:lnTo>
                    <a:pt x="569" y="21"/>
                  </a:lnTo>
                  <a:lnTo>
                    <a:pt x="569" y="22"/>
                  </a:lnTo>
                  <a:lnTo>
                    <a:pt x="571" y="24"/>
                  </a:lnTo>
                  <a:lnTo>
                    <a:pt x="571" y="25"/>
                  </a:lnTo>
                  <a:lnTo>
                    <a:pt x="573" y="25"/>
                  </a:lnTo>
                  <a:lnTo>
                    <a:pt x="575" y="26"/>
                  </a:lnTo>
                  <a:lnTo>
                    <a:pt x="577" y="26"/>
                  </a:lnTo>
                  <a:lnTo>
                    <a:pt x="577" y="27"/>
                  </a:lnTo>
                  <a:lnTo>
                    <a:pt x="579" y="27"/>
                  </a:lnTo>
                  <a:lnTo>
                    <a:pt x="584" y="27"/>
                  </a:lnTo>
                  <a:lnTo>
                    <a:pt x="588" y="27"/>
                  </a:lnTo>
                  <a:lnTo>
                    <a:pt x="594" y="27"/>
                  </a:lnTo>
                  <a:lnTo>
                    <a:pt x="598" y="26"/>
                  </a:lnTo>
                  <a:lnTo>
                    <a:pt x="604" y="25"/>
                  </a:lnTo>
                  <a:lnTo>
                    <a:pt x="610" y="24"/>
                  </a:lnTo>
                  <a:lnTo>
                    <a:pt x="616" y="23"/>
                  </a:lnTo>
                  <a:lnTo>
                    <a:pt x="626" y="21"/>
                  </a:lnTo>
                  <a:lnTo>
                    <a:pt x="630" y="21"/>
                  </a:lnTo>
                  <a:lnTo>
                    <a:pt x="632" y="20"/>
                  </a:lnTo>
                  <a:lnTo>
                    <a:pt x="634" y="19"/>
                  </a:lnTo>
                  <a:lnTo>
                    <a:pt x="636" y="19"/>
                  </a:lnTo>
                  <a:lnTo>
                    <a:pt x="640" y="21"/>
                  </a:lnTo>
                  <a:lnTo>
                    <a:pt x="644" y="23"/>
                  </a:lnTo>
                  <a:lnTo>
                    <a:pt x="647" y="24"/>
                  </a:lnTo>
                  <a:lnTo>
                    <a:pt x="649" y="26"/>
                  </a:lnTo>
                  <a:lnTo>
                    <a:pt x="653" y="27"/>
                  </a:lnTo>
                  <a:lnTo>
                    <a:pt x="655" y="28"/>
                  </a:lnTo>
                  <a:lnTo>
                    <a:pt x="657" y="29"/>
                  </a:lnTo>
                  <a:lnTo>
                    <a:pt x="659" y="30"/>
                  </a:lnTo>
                  <a:lnTo>
                    <a:pt x="661" y="31"/>
                  </a:lnTo>
                  <a:lnTo>
                    <a:pt x="663" y="32"/>
                  </a:lnTo>
                  <a:lnTo>
                    <a:pt x="665" y="33"/>
                  </a:lnTo>
                  <a:lnTo>
                    <a:pt x="667" y="33"/>
                  </a:lnTo>
                  <a:lnTo>
                    <a:pt x="669" y="34"/>
                  </a:lnTo>
                  <a:lnTo>
                    <a:pt x="671" y="34"/>
                  </a:lnTo>
                  <a:lnTo>
                    <a:pt x="673" y="34"/>
                  </a:lnTo>
                  <a:lnTo>
                    <a:pt x="675" y="33"/>
                  </a:lnTo>
                  <a:lnTo>
                    <a:pt x="679" y="33"/>
                  </a:lnTo>
                  <a:lnTo>
                    <a:pt x="683" y="32"/>
                  </a:lnTo>
                  <a:lnTo>
                    <a:pt x="687" y="31"/>
                  </a:lnTo>
                  <a:lnTo>
                    <a:pt x="703" y="29"/>
                  </a:lnTo>
                  <a:lnTo>
                    <a:pt x="718" y="27"/>
                  </a:lnTo>
                  <a:lnTo>
                    <a:pt x="734" y="26"/>
                  </a:lnTo>
                  <a:lnTo>
                    <a:pt x="752" y="24"/>
                  </a:lnTo>
                  <a:lnTo>
                    <a:pt x="769" y="23"/>
                  </a:lnTo>
                  <a:lnTo>
                    <a:pt x="785" y="21"/>
                  </a:lnTo>
                  <a:lnTo>
                    <a:pt x="799" y="20"/>
                  </a:lnTo>
                  <a:lnTo>
                    <a:pt x="803" y="20"/>
                  </a:lnTo>
                  <a:lnTo>
                    <a:pt x="807" y="19"/>
                  </a:lnTo>
                  <a:lnTo>
                    <a:pt x="811" y="19"/>
                  </a:lnTo>
                  <a:lnTo>
                    <a:pt x="815" y="20"/>
                  </a:lnTo>
                  <a:lnTo>
                    <a:pt x="819" y="21"/>
                  </a:lnTo>
                  <a:lnTo>
                    <a:pt x="821" y="22"/>
                  </a:lnTo>
                  <a:lnTo>
                    <a:pt x="823" y="22"/>
                  </a:lnTo>
                  <a:lnTo>
                    <a:pt x="825" y="23"/>
                  </a:lnTo>
                  <a:lnTo>
                    <a:pt x="827" y="23"/>
                  </a:lnTo>
                  <a:lnTo>
                    <a:pt x="827" y="24"/>
                  </a:lnTo>
                  <a:lnTo>
                    <a:pt x="829" y="24"/>
                  </a:lnTo>
                  <a:lnTo>
                    <a:pt x="829" y="23"/>
                  </a:lnTo>
                  <a:lnTo>
                    <a:pt x="829" y="22"/>
                  </a:lnTo>
                  <a:lnTo>
                    <a:pt x="830" y="21"/>
                  </a:lnTo>
                  <a:lnTo>
                    <a:pt x="834" y="20"/>
                  </a:lnTo>
                  <a:lnTo>
                    <a:pt x="840" y="20"/>
                  </a:lnTo>
                  <a:lnTo>
                    <a:pt x="846" y="19"/>
                  </a:lnTo>
                  <a:lnTo>
                    <a:pt x="856" y="19"/>
                  </a:lnTo>
                  <a:lnTo>
                    <a:pt x="858" y="19"/>
                  </a:lnTo>
                  <a:lnTo>
                    <a:pt x="862" y="20"/>
                  </a:lnTo>
                  <a:lnTo>
                    <a:pt x="864" y="20"/>
                  </a:lnTo>
                  <a:lnTo>
                    <a:pt x="866" y="21"/>
                  </a:lnTo>
                  <a:lnTo>
                    <a:pt x="870" y="22"/>
                  </a:lnTo>
                  <a:lnTo>
                    <a:pt x="872" y="23"/>
                  </a:lnTo>
                  <a:lnTo>
                    <a:pt x="874" y="24"/>
                  </a:lnTo>
                  <a:lnTo>
                    <a:pt x="876" y="24"/>
                  </a:lnTo>
                  <a:lnTo>
                    <a:pt x="886" y="25"/>
                  </a:lnTo>
                  <a:lnTo>
                    <a:pt x="897" y="26"/>
                  </a:lnTo>
                  <a:lnTo>
                    <a:pt x="907" y="26"/>
                  </a:lnTo>
                  <a:lnTo>
                    <a:pt x="919" y="27"/>
                  </a:lnTo>
                  <a:lnTo>
                    <a:pt x="939" y="28"/>
                  </a:lnTo>
                  <a:lnTo>
                    <a:pt x="951" y="28"/>
                  </a:lnTo>
                  <a:lnTo>
                    <a:pt x="960" y="29"/>
                  </a:lnTo>
                  <a:lnTo>
                    <a:pt x="964" y="28"/>
                  </a:lnTo>
                  <a:lnTo>
                    <a:pt x="970" y="28"/>
                  </a:lnTo>
                  <a:lnTo>
                    <a:pt x="980" y="26"/>
                  </a:lnTo>
                  <a:lnTo>
                    <a:pt x="988" y="25"/>
                  </a:lnTo>
                  <a:lnTo>
                    <a:pt x="994" y="25"/>
                  </a:lnTo>
                  <a:lnTo>
                    <a:pt x="998" y="24"/>
                  </a:lnTo>
                  <a:lnTo>
                    <a:pt x="1000" y="23"/>
                  </a:lnTo>
                  <a:lnTo>
                    <a:pt x="1002" y="23"/>
                  </a:lnTo>
                  <a:lnTo>
                    <a:pt x="1004" y="22"/>
                  </a:lnTo>
                  <a:lnTo>
                    <a:pt x="1006" y="21"/>
                  </a:lnTo>
                  <a:lnTo>
                    <a:pt x="1008" y="20"/>
                  </a:lnTo>
                  <a:lnTo>
                    <a:pt x="1010" y="19"/>
                  </a:lnTo>
                  <a:lnTo>
                    <a:pt x="1012" y="19"/>
                  </a:lnTo>
                  <a:lnTo>
                    <a:pt x="1014" y="19"/>
                  </a:lnTo>
                  <a:lnTo>
                    <a:pt x="1014" y="20"/>
                  </a:lnTo>
                  <a:lnTo>
                    <a:pt x="1015" y="20"/>
                  </a:lnTo>
                  <a:lnTo>
                    <a:pt x="1015" y="21"/>
                  </a:lnTo>
                  <a:lnTo>
                    <a:pt x="1017" y="22"/>
                  </a:lnTo>
                  <a:lnTo>
                    <a:pt x="1019" y="24"/>
                  </a:lnTo>
                  <a:lnTo>
                    <a:pt x="1021" y="25"/>
                  </a:lnTo>
                  <a:lnTo>
                    <a:pt x="1023" y="27"/>
                  </a:lnTo>
                  <a:lnTo>
                    <a:pt x="1025" y="28"/>
                  </a:lnTo>
                  <a:lnTo>
                    <a:pt x="1025" y="29"/>
                  </a:lnTo>
                  <a:lnTo>
                    <a:pt x="1027" y="29"/>
                  </a:lnTo>
                  <a:lnTo>
                    <a:pt x="1031" y="30"/>
                  </a:lnTo>
                  <a:lnTo>
                    <a:pt x="1033" y="31"/>
                  </a:lnTo>
                  <a:lnTo>
                    <a:pt x="1037" y="31"/>
                  </a:lnTo>
                  <a:lnTo>
                    <a:pt x="1041" y="32"/>
                  </a:lnTo>
                  <a:lnTo>
                    <a:pt x="1047" y="33"/>
                  </a:lnTo>
                  <a:lnTo>
                    <a:pt x="1051" y="33"/>
                  </a:lnTo>
                  <a:lnTo>
                    <a:pt x="1055" y="34"/>
                  </a:lnTo>
                  <a:lnTo>
                    <a:pt x="1059" y="35"/>
                  </a:lnTo>
                  <a:lnTo>
                    <a:pt x="1063" y="37"/>
                  </a:lnTo>
                  <a:lnTo>
                    <a:pt x="1069" y="38"/>
                  </a:lnTo>
                  <a:lnTo>
                    <a:pt x="1073" y="40"/>
                  </a:lnTo>
                  <a:lnTo>
                    <a:pt x="1076" y="42"/>
                  </a:lnTo>
                  <a:lnTo>
                    <a:pt x="1078" y="42"/>
                  </a:lnTo>
                  <a:lnTo>
                    <a:pt x="1080" y="43"/>
                  </a:lnTo>
                  <a:lnTo>
                    <a:pt x="1082" y="44"/>
                  </a:lnTo>
                  <a:lnTo>
                    <a:pt x="1088" y="41"/>
                  </a:lnTo>
                  <a:lnTo>
                    <a:pt x="1094" y="37"/>
                  </a:lnTo>
                  <a:lnTo>
                    <a:pt x="1100" y="34"/>
                  </a:lnTo>
                  <a:lnTo>
                    <a:pt x="1108" y="31"/>
                  </a:lnTo>
                  <a:lnTo>
                    <a:pt x="1116" y="29"/>
                  </a:lnTo>
                  <a:lnTo>
                    <a:pt x="1124" y="26"/>
                  </a:lnTo>
                  <a:lnTo>
                    <a:pt x="1132" y="23"/>
                  </a:lnTo>
                  <a:lnTo>
                    <a:pt x="1139" y="21"/>
                  </a:lnTo>
                  <a:lnTo>
                    <a:pt x="1147" y="18"/>
                  </a:lnTo>
                  <a:lnTo>
                    <a:pt x="1155" y="16"/>
                  </a:lnTo>
                  <a:lnTo>
                    <a:pt x="1163" y="14"/>
                  </a:lnTo>
                  <a:lnTo>
                    <a:pt x="1171" y="11"/>
                  </a:lnTo>
                  <a:lnTo>
                    <a:pt x="1179" y="10"/>
                  </a:lnTo>
                  <a:lnTo>
                    <a:pt x="1187" y="8"/>
                  </a:lnTo>
                  <a:lnTo>
                    <a:pt x="1195" y="6"/>
                  </a:lnTo>
                  <a:lnTo>
                    <a:pt x="1200" y="4"/>
                  </a:lnTo>
                  <a:lnTo>
                    <a:pt x="1200" y="7"/>
                  </a:lnTo>
                  <a:lnTo>
                    <a:pt x="1200" y="10"/>
                  </a:lnTo>
                  <a:lnTo>
                    <a:pt x="1202" y="14"/>
                  </a:lnTo>
                  <a:lnTo>
                    <a:pt x="1202" y="17"/>
                  </a:lnTo>
                  <a:lnTo>
                    <a:pt x="1202" y="21"/>
                  </a:lnTo>
                  <a:lnTo>
                    <a:pt x="1202" y="24"/>
                  </a:lnTo>
                  <a:lnTo>
                    <a:pt x="1202" y="27"/>
                  </a:lnTo>
                  <a:lnTo>
                    <a:pt x="1204" y="28"/>
                  </a:lnTo>
                  <a:lnTo>
                    <a:pt x="1204" y="29"/>
                  </a:lnTo>
                  <a:lnTo>
                    <a:pt x="1204" y="30"/>
                  </a:lnTo>
                  <a:lnTo>
                    <a:pt x="1206" y="30"/>
                  </a:lnTo>
                  <a:lnTo>
                    <a:pt x="1208" y="30"/>
                  </a:lnTo>
                  <a:lnTo>
                    <a:pt x="1210" y="30"/>
                  </a:lnTo>
                  <a:lnTo>
                    <a:pt x="1212" y="29"/>
                  </a:lnTo>
                  <a:lnTo>
                    <a:pt x="1214" y="27"/>
                  </a:lnTo>
                  <a:lnTo>
                    <a:pt x="1216" y="26"/>
                  </a:lnTo>
                  <a:lnTo>
                    <a:pt x="1218" y="25"/>
                  </a:lnTo>
                  <a:lnTo>
                    <a:pt x="1222" y="21"/>
                  </a:lnTo>
                  <a:lnTo>
                    <a:pt x="1222" y="20"/>
                  </a:lnTo>
                  <a:lnTo>
                    <a:pt x="1224" y="18"/>
                  </a:lnTo>
                  <a:lnTo>
                    <a:pt x="1226" y="17"/>
                  </a:lnTo>
                  <a:lnTo>
                    <a:pt x="1226" y="15"/>
                  </a:lnTo>
                  <a:lnTo>
                    <a:pt x="1228" y="15"/>
                  </a:lnTo>
                  <a:lnTo>
                    <a:pt x="1228" y="14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16" name="Group 18"/>
            <p:cNvGrpSpPr>
              <a:grpSpLocks/>
            </p:cNvGrpSpPr>
            <p:nvPr/>
          </p:nvGrpSpPr>
          <p:grpSpPr bwMode="auto">
            <a:xfrm>
              <a:off x="3696" y="1198"/>
              <a:ext cx="1794" cy="1077"/>
              <a:chOff x="3696" y="1198"/>
              <a:chExt cx="1794" cy="1077"/>
            </a:xfrm>
          </p:grpSpPr>
          <p:sp>
            <p:nvSpPr>
              <p:cNvPr id="29728" name="Line 19"/>
              <p:cNvSpPr>
                <a:spLocks noChangeShapeType="1"/>
              </p:cNvSpPr>
              <p:nvPr/>
            </p:nvSpPr>
            <p:spPr bwMode="auto">
              <a:xfrm flipV="1">
                <a:off x="3696" y="1198"/>
                <a:ext cx="0" cy="107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9" name="Line 20"/>
              <p:cNvSpPr>
                <a:spLocks noChangeShapeType="1"/>
              </p:cNvSpPr>
              <p:nvPr/>
            </p:nvSpPr>
            <p:spPr bwMode="auto">
              <a:xfrm>
                <a:off x="3696" y="1200"/>
                <a:ext cx="179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0" name="Line 21"/>
              <p:cNvSpPr>
                <a:spLocks noChangeShapeType="1"/>
              </p:cNvSpPr>
              <p:nvPr/>
            </p:nvSpPr>
            <p:spPr bwMode="auto">
              <a:xfrm>
                <a:off x="5490" y="1205"/>
                <a:ext cx="0" cy="107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1" name="Line 22"/>
              <p:cNvSpPr>
                <a:spLocks noChangeShapeType="1"/>
              </p:cNvSpPr>
              <p:nvPr/>
            </p:nvSpPr>
            <p:spPr bwMode="auto">
              <a:xfrm>
                <a:off x="3696" y="2275"/>
                <a:ext cx="334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2" name="Line 23"/>
              <p:cNvSpPr>
                <a:spLocks noChangeShapeType="1"/>
              </p:cNvSpPr>
              <p:nvPr/>
            </p:nvSpPr>
            <p:spPr bwMode="auto">
              <a:xfrm>
                <a:off x="5297" y="2275"/>
                <a:ext cx="193" cy="0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17" name="Group 24"/>
            <p:cNvGrpSpPr>
              <a:grpSpLocks/>
            </p:cNvGrpSpPr>
            <p:nvPr/>
          </p:nvGrpSpPr>
          <p:grpSpPr bwMode="auto">
            <a:xfrm>
              <a:off x="4030" y="2273"/>
              <a:ext cx="1262" cy="337"/>
              <a:chOff x="4030" y="2273"/>
              <a:chExt cx="1262" cy="337"/>
            </a:xfrm>
          </p:grpSpPr>
          <p:sp>
            <p:nvSpPr>
              <p:cNvPr id="29725" name="Line 25"/>
              <p:cNvSpPr>
                <a:spLocks noChangeShapeType="1"/>
              </p:cNvSpPr>
              <p:nvPr/>
            </p:nvSpPr>
            <p:spPr bwMode="auto">
              <a:xfrm>
                <a:off x="4030" y="2275"/>
                <a:ext cx="0" cy="3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6" name="Line 26"/>
              <p:cNvSpPr>
                <a:spLocks noChangeShapeType="1"/>
              </p:cNvSpPr>
              <p:nvPr/>
            </p:nvSpPr>
            <p:spPr bwMode="auto">
              <a:xfrm>
                <a:off x="4030" y="2610"/>
                <a:ext cx="126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7" name="Line 27"/>
              <p:cNvSpPr>
                <a:spLocks noChangeShapeType="1"/>
              </p:cNvSpPr>
              <p:nvPr/>
            </p:nvSpPr>
            <p:spPr bwMode="auto">
              <a:xfrm flipV="1">
                <a:off x="5292" y="2273"/>
                <a:ext cx="0" cy="33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18" name="Group 28"/>
            <p:cNvGrpSpPr>
              <a:grpSpLocks/>
            </p:cNvGrpSpPr>
            <p:nvPr/>
          </p:nvGrpSpPr>
          <p:grpSpPr bwMode="auto">
            <a:xfrm>
              <a:off x="5167" y="1397"/>
              <a:ext cx="240" cy="225"/>
              <a:chOff x="5167" y="1397"/>
              <a:chExt cx="240" cy="225"/>
            </a:xfrm>
          </p:grpSpPr>
          <p:sp>
            <p:nvSpPr>
              <p:cNvPr id="29722" name="Freeform 29"/>
              <p:cNvSpPr>
                <a:spLocks/>
              </p:cNvSpPr>
              <p:nvPr/>
            </p:nvSpPr>
            <p:spPr bwMode="auto">
              <a:xfrm>
                <a:off x="5167" y="1421"/>
                <a:ext cx="127" cy="68"/>
              </a:xfrm>
              <a:custGeom>
                <a:avLst/>
                <a:gdLst>
                  <a:gd name="T0" fmla="*/ 125 w 127"/>
                  <a:gd name="T1" fmla="*/ 66 h 68"/>
                  <a:gd name="T2" fmla="*/ 122 w 127"/>
                  <a:gd name="T3" fmla="*/ 67 h 68"/>
                  <a:gd name="T4" fmla="*/ 117 w 127"/>
                  <a:gd name="T5" fmla="*/ 67 h 68"/>
                  <a:gd name="T6" fmla="*/ 110 w 127"/>
                  <a:gd name="T7" fmla="*/ 66 h 68"/>
                  <a:gd name="T8" fmla="*/ 103 w 127"/>
                  <a:gd name="T9" fmla="*/ 65 h 68"/>
                  <a:gd name="T10" fmla="*/ 94 w 127"/>
                  <a:gd name="T11" fmla="*/ 64 h 68"/>
                  <a:gd name="T12" fmla="*/ 76 w 127"/>
                  <a:gd name="T13" fmla="*/ 61 h 68"/>
                  <a:gd name="T14" fmla="*/ 56 w 127"/>
                  <a:gd name="T15" fmla="*/ 57 h 68"/>
                  <a:gd name="T16" fmla="*/ 37 w 127"/>
                  <a:gd name="T17" fmla="*/ 52 h 68"/>
                  <a:gd name="T18" fmla="*/ 29 w 127"/>
                  <a:gd name="T19" fmla="*/ 50 h 68"/>
                  <a:gd name="T20" fmla="*/ 22 w 127"/>
                  <a:gd name="T21" fmla="*/ 47 h 68"/>
                  <a:gd name="T22" fmla="*/ 16 w 127"/>
                  <a:gd name="T23" fmla="*/ 45 h 68"/>
                  <a:gd name="T24" fmla="*/ 12 w 127"/>
                  <a:gd name="T25" fmla="*/ 43 h 68"/>
                  <a:gd name="T26" fmla="*/ 9 w 127"/>
                  <a:gd name="T27" fmla="*/ 41 h 68"/>
                  <a:gd name="T28" fmla="*/ 6 w 127"/>
                  <a:gd name="T29" fmla="*/ 38 h 68"/>
                  <a:gd name="T30" fmla="*/ 2 w 127"/>
                  <a:gd name="T31" fmla="*/ 32 h 68"/>
                  <a:gd name="T32" fmla="*/ 0 w 127"/>
                  <a:gd name="T33" fmla="*/ 24 h 68"/>
                  <a:gd name="T34" fmla="*/ 0 w 127"/>
                  <a:gd name="T35" fmla="*/ 17 h 68"/>
                  <a:gd name="T36" fmla="*/ 1 w 127"/>
                  <a:gd name="T37" fmla="*/ 10 h 68"/>
                  <a:gd name="T38" fmla="*/ 4 w 127"/>
                  <a:gd name="T39" fmla="*/ 5 h 68"/>
                  <a:gd name="T40" fmla="*/ 5 w 127"/>
                  <a:gd name="T41" fmla="*/ 3 h 68"/>
                  <a:gd name="T42" fmla="*/ 8 w 127"/>
                  <a:gd name="T43" fmla="*/ 1 h 68"/>
                  <a:gd name="T44" fmla="*/ 10 w 127"/>
                  <a:gd name="T45" fmla="*/ 0 h 68"/>
                  <a:gd name="T46" fmla="*/ 13 w 127"/>
                  <a:gd name="T47" fmla="*/ 0 h 68"/>
                  <a:gd name="T48" fmla="*/ 17 w 127"/>
                  <a:gd name="T49" fmla="*/ 1 h 68"/>
                  <a:gd name="T50" fmla="*/ 22 w 127"/>
                  <a:gd name="T51" fmla="*/ 2 h 68"/>
                  <a:gd name="T52" fmla="*/ 28 w 127"/>
                  <a:gd name="T53" fmla="*/ 5 h 68"/>
                  <a:gd name="T54" fmla="*/ 35 w 127"/>
                  <a:gd name="T55" fmla="*/ 9 h 68"/>
                  <a:gd name="T56" fmla="*/ 44 w 127"/>
                  <a:gd name="T57" fmla="*/ 13 h 68"/>
                  <a:gd name="T58" fmla="*/ 58 w 127"/>
                  <a:gd name="T59" fmla="*/ 20 h 68"/>
                  <a:gd name="T60" fmla="*/ 77 w 127"/>
                  <a:gd name="T61" fmla="*/ 31 h 68"/>
                  <a:gd name="T62" fmla="*/ 95 w 127"/>
                  <a:gd name="T63" fmla="*/ 42 h 68"/>
                  <a:gd name="T64" fmla="*/ 104 w 127"/>
                  <a:gd name="T65" fmla="*/ 48 h 68"/>
                  <a:gd name="T66" fmla="*/ 111 w 127"/>
                  <a:gd name="T67" fmla="*/ 52 h 68"/>
                  <a:gd name="T68" fmla="*/ 117 w 127"/>
                  <a:gd name="T69" fmla="*/ 57 h 68"/>
                  <a:gd name="T70" fmla="*/ 122 w 127"/>
                  <a:gd name="T71" fmla="*/ 60 h 68"/>
                  <a:gd name="T72" fmla="*/ 125 w 127"/>
                  <a:gd name="T73" fmla="*/ 63 h 68"/>
                  <a:gd name="T74" fmla="*/ 126 w 127"/>
                  <a:gd name="T75" fmla="*/ 65 h 6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27"/>
                  <a:gd name="T115" fmla="*/ 0 h 68"/>
                  <a:gd name="T116" fmla="*/ 127 w 127"/>
                  <a:gd name="T117" fmla="*/ 68 h 6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27" h="68">
                    <a:moveTo>
                      <a:pt x="126" y="65"/>
                    </a:moveTo>
                    <a:lnTo>
                      <a:pt x="125" y="66"/>
                    </a:lnTo>
                    <a:lnTo>
                      <a:pt x="123" y="66"/>
                    </a:lnTo>
                    <a:lnTo>
                      <a:pt x="122" y="67"/>
                    </a:lnTo>
                    <a:lnTo>
                      <a:pt x="119" y="67"/>
                    </a:lnTo>
                    <a:lnTo>
                      <a:pt x="117" y="67"/>
                    </a:lnTo>
                    <a:lnTo>
                      <a:pt x="114" y="66"/>
                    </a:lnTo>
                    <a:lnTo>
                      <a:pt x="110" y="66"/>
                    </a:lnTo>
                    <a:lnTo>
                      <a:pt x="107" y="66"/>
                    </a:lnTo>
                    <a:lnTo>
                      <a:pt x="103" y="65"/>
                    </a:lnTo>
                    <a:lnTo>
                      <a:pt x="99" y="65"/>
                    </a:lnTo>
                    <a:lnTo>
                      <a:pt x="94" y="64"/>
                    </a:lnTo>
                    <a:lnTo>
                      <a:pt x="85" y="63"/>
                    </a:lnTo>
                    <a:lnTo>
                      <a:pt x="76" y="61"/>
                    </a:lnTo>
                    <a:lnTo>
                      <a:pt x="66" y="59"/>
                    </a:lnTo>
                    <a:lnTo>
                      <a:pt x="56" y="57"/>
                    </a:lnTo>
                    <a:lnTo>
                      <a:pt x="46" y="54"/>
                    </a:lnTo>
                    <a:lnTo>
                      <a:pt x="37" y="52"/>
                    </a:lnTo>
                    <a:lnTo>
                      <a:pt x="33" y="51"/>
                    </a:lnTo>
                    <a:lnTo>
                      <a:pt x="29" y="50"/>
                    </a:lnTo>
                    <a:lnTo>
                      <a:pt x="26" y="49"/>
                    </a:lnTo>
                    <a:lnTo>
                      <a:pt x="22" y="47"/>
                    </a:lnTo>
                    <a:lnTo>
                      <a:pt x="19" y="46"/>
                    </a:lnTo>
                    <a:lnTo>
                      <a:pt x="16" y="45"/>
                    </a:lnTo>
                    <a:lnTo>
                      <a:pt x="14" y="44"/>
                    </a:lnTo>
                    <a:lnTo>
                      <a:pt x="12" y="43"/>
                    </a:lnTo>
                    <a:lnTo>
                      <a:pt x="10" y="42"/>
                    </a:lnTo>
                    <a:lnTo>
                      <a:pt x="9" y="41"/>
                    </a:lnTo>
                    <a:lnTo>
                      <a:pt x="7" y="40"/>
                    </a:lnTo>
                    <a:lnTo>
                      <a:pt x="6" y="38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3" y="7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2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1"/>
                    </a:lnTo>
                    <a:lnTo>
                      <a:pt x="22" y="2"/>
                    </a:lnTo>
                    <a:lnTo>
                      <a:pt x="25" y="4"/>
                    </a:lnTo>
                    <a:lnTo>
                      <a:pt x="28" y="5"/>
                    </a:lnTo>
                    <a:lnTo>
                      <a:pt x="32" y="7"/>
                    </a:lnTo>
                    <a:lnTo>
                      <a:pt x="35" y="9"/>
                    </a:lnTo>
                    <a:lnTo>
                      <a:pt x="40" y="11"/>
                    </a:lnTo>
                    <a:lnTo>
                      <a:pt x="44" y="13"/>
                    </a:lnTo>
                    <a:lnTo>
                      <a:pt x="48" y="15"/>
                    </a:lnTo>
                    <a:lnTo>
                      <a:pt x="58" y="20"/>
                    </a:lnTo>
                    <a:lnTo>
                      <a:pt x="67" y="26"/>
                    </a:lnTo>
                    <a:lnTo>
                      <a:pt x="77" y="31"/>
                    </a:lnTo>
                    <a:lnTo>
                      <a:pt x="86" y="37"/>
                    </a:lnTo>
                    <a:lnTo>
                      <a:pt x="95" y="42"/>
                    </a:lnTo>
                    <a:lnTo>
                      <a:pt x="100" y="45"/>
                    </a:lnTo>
                    <a:lnTo>
                      <a:pt x="104" y="48"/>
                    </a:lnTo>
                    <a:lnTo>
                      <a:pt x="107" y="50"/>
                    </a:lnTo>
                    <a:lnTo>
                      <a:pt x="111" y="52"/>
                    </a:lnTo>
                    <a:lnTo>
                      <a:pt x="114" y="55"/>
                    </a:lnTo>
                    <a:lnTo>
                      <a:pt x="117" y="57"/>
                    </a:lnTo>
                    <a:lnTo>
                      <a:pt x="120" y="59"/>
                    </a:lnTo>
                    <a:lnTo>
                      <a:pt x="122" y="60"/>
                    </a:lnTo>
                    <a:lnTo>
                      <a:pt x="124" y="62"/>
                    </a:lnTo>
                    <a:lnTo>
                      <a:pt x="125" y="63"/>
                    </a:lnTo>
                    <a:lnTo>
                      <a:pt x="126" y="64"/>
                    </a:lnTo>
                    <a:lnTo>
                      <a:pt x="126" y="6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3" name="Freeform 30"/>
              <p:cNvSpPr>
                <a:spLocks/>
              </p:cNvSpPr>
              <p:nvPr/>
            </p:nvSpPr>
            <p:spPr bwMode="auto">
              <a:xfrm>
                <a:off x="5294" y="1397"/>
                <a:ext cx="113" cy="94"/>
              </a:xfrm>
              <a:custGeom>
                <a:avLst/>
                <a:gdLst>
                  <a:gd name="T0" fmla="*/ 1 w 113"/>
                  <a:gd name="T1" fmla="*/ 93 h 94"/>
                  <a:gd name="T2" fmla="*/ 1 w 113"/>
                  <a:gd name="T3" fmla="*/ 90 h 94"/>
                  <a:gd name="T4" fmla="*/ 2 w 113"/>
                  <a:gd name="T5" fmla="*/ 87 h 94"/>
                  <a:gd name="T6" fmla="*/ 5 w 113"/>
                  <a:gd name="T7" fmla="*/ 82 h 94"/>
                  <a:gd name="T8" fmla="*/ 9 w 113"/>
                  <a:gd name="T9" fmla="*/ 76 h 94"/>
                  <a:gd name="T10" fmla="*/ 13 w 113"/>
                  <a:gd name="T11" fmla="*/ 70 h 94"/>
                  <a:gd name="T12" fmla="*/ 22 w 113"/>
                  <a:gd name="T13" fmla="*/ 59 h 94"/>
                  <a:gd name="T14" fmla="*/ 34 w 113"/>
                  <a:gd name="T15" fmla="*/ 43 h 94"/>
                  <a:gd name="T16" fmla="*/ 47 w 113"/>
                  <a:gd name="T17" fmla="*/ 28 h 94"/>
                  <a:gd name="T18" fmla="*/ 53 w 113"/>
                  <a:gd name="T19" fmla="*/ 21 h 94"/>
                  <a:gd name="T20" fmla="*/ 59 w 113"/>
                  <a:gd name="T21" fmla="*/ 15 h 94"/>
                  <a:gd name="T22" fmla="*/ 64 w 113"/>
                  <a:gd name="T23" fmla="*/ 10 h 94"/>
                  <a:gd name="T24" fmla="*/ 69 w 113"/>
                  <a:gd name="T25" fmla="*/ 6 h 94"/>
                  <a:gd name="T26" fmla="*/ 73 w 113"/>
                  <a:gd name="T27" fmla="*/ 3 h 94"/>
                  <a:gd name="T28" fmla="*/ 77 w 113"/>
                  <a:gd name="T29" fmla="*/ 1 h 94"/>
                  <a:gd name="T30" fmla="*/ 84 w 113"/>
                  <a:gd name="T31" fmla="*/ 0 h 94"/>
                  <a:gd name="T32" fmla="*/ 92 w 113"/>
                  <a:gd name="T33" fmla="*/ 1 h 94"/>
                  <a:gd name="T34" fmla="*/ 99 w 113"/>
                  <a:gd name="T35" fmla="*/ 3 h 94"/>
                  <a:gd name="T36" fmla="*/ 105 w 113"/>
                  <a:gd name="T37" fmla="*/ 7 h 94"/>
                  <a:gd name="T38" fmla="*/ 110 w 113"/>
                  <a:gd name="T39" fmla="*/ 12 h 94"/>
                  <a:gd name="T40" fmla="*/ 112 w 113"/>
                  <a:gd name="T41" fmla="*/ 18 h 94"/>
                  <a:gd name="T42" fmla="*/ 112 w 113"/>
                  <a:gd name="T43" fmla="*/ 22 h 94"/>
                  <a:gd name="T44" fmla="*/ 111 w 113"/>
                  <a:gd name="T45" fmla="*/ 25 h 94"/>
                  <a:gd name="T46" fmla="*/ 108 w 113"/>
                  <a:gd name="T47" fmla="*/ 27 h 94"/>
                  <a:gd name="T48" fmla="*/ 105 w 113"/>
                  <a:gd name="T49" fmla="*/ 31 h 94"/>
                  <a:gd name="T50" fmla="*/ 99 w 113"/>
                  <a:gd name="T51" fmla="*/ 35 h 94"/>
                  <a:gd name="T52" fmla="*/ 93 w 113"/>
                  <a:gd name="T53" fmla="*/ 40 h 94"/>
                  <a:gd name="T54" fmla="*/ 85 w 113"/>
                  <a:gd name="T55" fmla="*/ 46 h 94"/>
                  <a:gd name="T56" fmla="*/ 72 w 113"/>
                  <a:gd name="T57" fmla="*/ 54 h 94"/>
                  <a:gd name="T58" fmla="*/ 53 w 113"/>
                  <a:gd name="T59" fmla="*/ 66 h 94"/>
                  <a:gd name="T60" fmla="*/ 35 w 113"/>
                  <a:gd name="T61" fmla="*/ 77 h 94"/>
                  <a:gd name="T62" fmla="*/ 22 w 113"/>
                  <a:gd name="T63" fmla="*/ 84 h 94"/>
                  <a:gd name="T64" fmla="*/ 15 w 113"/>
                  <a:gd name="T65" fmla="*/ 88 h 94"/>
                  <a:gd name="T66" fmla="*/ 9 w 113"/>
                  <a:gd name="T67" fmla="*/ 91 h 94"/>
                  <a:gd name="T68" fmla="*/ 5 w 113"/>
                  <a:gd name="T69" fmla="*/ 93 h 94"/>
                  <a:gd name="T70" fmla="*/ 2 w 113"/>
                  <a:gd name="T71" fmla="*/ 93 h 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3"/>
                  <a:gd name="T109" fmla="*/ 0 h 94"/>
                  <a:gd name="T110" fmla="*/ 113 w 113"/>
                  <a:gd name="T111" fmla="*/ 94 h 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3" h="94">
                    <a:moveTo>
                      <a:pt x="1" y="93"/>
                    </a:moveTo>
                    <a:lnTo>
                      <a:pt x="1" y="93"/>
                    </a:lnTo>
                    <a:lnTo>
                      <a:pt x="0" y="92"/>
                    </a:lnTo>
                    <a:lnTo>
                      <a:pt x="1" y="90"/>
                    </a:lnTo>
                    <a:lnTo>
                      <a:pt x="1" y="89"/>
                    </a:lnTo>
                    <a:lnTo>
                      <a:pt x="2" y="87"/>
                    </a:lnTo>
                    <a:lnTo>
                      <a:pt x="3" y="85"/>
                    </a:lnTo>
                    <a:lnTo>
                      <a:pt x="5" y="82"/>
                    </a:lnTo>
                    <a:lnTo>
                      <a:pt x="7" y="79"/>
                    </a:lnTo>
                    <a:lnTo>
                      <a:pt x="9" y="76"/>
                    </a:lnTo>
                    <a:lnTo>
                      <a:pt x="11" y="73"/>
                    </a:lnTo>
                    <a:lnTo>
                      <a:pt x="13" y="70"/>
                    </a:lnTo>
                    <a:lnTo>
                      <a:pt x="16" y="66"/>
                    </a:lnTo>
                    <a:lnTo>
                      <a:pt x="22" y="59"/>
                    </a:lnTo>
                    <a:lnTo>
                      <a:pt x="28" y="51"/>
                    </a:lnTo>
                    <a:lnTo>
                      <a:pt x="34" y="43"/>
                    </a:lnTo>
                    <a:lnTo>
                      <a:pt x="40" y="36"/>
                    </a:lnTo>
                    <a:lnTo>
                      <a:pt x="47" y="28"/>
                    </a:lnTo>
                    <a:lnTo>
                      <a:pt x="50" y="25"/>
                    </a:lnTo>
                    <a:lnTo>
                      <a:pt x="53" y="21"/>
                    </a:lnTo>
                    <a:lnTo>
                      <a:pt x="56" y="18"/>
                    </a:lnTo>
                    <a:lnTo>
                      <a:pt x="59" y="15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7" y="8"/>
                    </a:lnTo>
                    <a:lnTo>
                      <a:pt x="69" y="6"/>
                    </a:lnTo>
                    <a:lnTo>
                      <a:pt x="71" y="4"/>
                    </a:lnTo>
                    <a:lnTo>
                      <a:pt x="73" y="3"/>
                    </a:lnTo>
                    <a:lnTo>
                      <a:pt x="75" y="2"/>
                    </a:lnTo>
                    <a:lnTo>
                      <a:pt x="77" y="1"/>
                    </a:lnTo>
                    <a:lnTo>
                      <a:pt x="80" y="0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2" y="1"/>
                    </a:lnTo>
                    <a:lnTo>
                      <a:pt x="96" y="2"/>
                    </a:lnTo>
                    <a:lnTo>
                      <a:pt x="99" y="3"/>
                    </a:lnTo>
                    <a:lnTo>
                      <a:pt x="102" y="5"/>
                    </a:lnTo>
                    <a:lnTo>
                      <a:pt x="105" y="7"/>
                    </a:lnTo>
                    <a:lnTo>
                      <a:pt x="108" y="10"/>
                    </a:lnTo>
                    <a:lnTo>
                      <a:pt x="110" y="12"/>
                    </a:lnTo>
                    <a:lnTo>
                      <a:pt x="111" y="15"/>
                    </a:lnTo>
                    <a:lnTo>
                      <a:pt x="112" y="18"/>
                    </a:lnTo>
                    <a:lnTo>
                      <a:pt x="112" y="20"/>
                    </a:lnTo>
                    <a:lnTo>
                      <a:pt x="112" y="22"/>
                    </a:lnTo>
                    <a:lnTo>
                      <a:pt x="112" y="23"/>
                    </a:lnTo>
                    <a:lnTo>
                      <a:pt x="111" y="25"/>
                    </a:lnTo>
                    <a:lnTo>
                      <a:pt x="110" y="26"/>
                    </a:lnTo>
                    <a:lnTo>
                      <a:pt x="108" y="27"/>
                    </a:lnTo>
                    <a:lnTo>
                      <a:pt x="107" y="29"/>
                    </a:lnTo>
                    <a:lnTo>
                      <a:pt x="105" y="31"/>
                    </a:lnTo>
                    <a:lnTo>
                      <a:pt x="102" y="33"/>
                    </a:lnTo>
                    <a:lnTo>
                      <a:pt x="99" y="35"/>
                    </a:lnTo>
                    <a:lnTo>
                      <a:pt x="96" y="38"/>
                    </a:lnTo>
                    <a:lnTo>
                      <a:pt x="93" y="40"/>
                    </a:lnTo>
                    <a:lnTo>
                      <a:pt x="89" y="43"/>
                    </a:lnTo>
                    <a:lnTo>
                      <a:pt x="85" y="46"/>
                    </a:lnTo>
                    <a:lnTo>
                      <a:pt x="81" y="48"/>
                    </a:lnTo>
                    <a:lnTo>
                      <a:pt x="72" y="54"/>
                    </a:lnTo>
                    <a:lnTo>
                      <a:pt x="63" y="60"/>
                    </a:lnTo>
                    <a:lnTo>
                      <a:pt x="53" y="66"/>
                    </a:lnTo>
                    <a:lnTo>
                      <a:pt x="44" y="72"/>
                    </a:lnTo>
                    <a:lnTo>
                      <a:pt x="35" y="77"/>
                    </a:lnTo>
                    <a:lnTo>
                      <a:pt x="27" y="82"/>
                    </a:lnTo>
                    <a:lnTo>
                      <a:pt x="22" y="84"/>
                    </a:lnTo>
                    <a:lnTo>
                      <a:pt x="19" y="86"/>
                    </a:lnTo>
                    <a:lnTo>
                      <a:pt x="15" y="88"/>
                    </a:lnTo>
                    <a:lnTo>
                      <a:pt x="12" y="90"/>
                    </a:lnTo>
                    <a:lnTo>
                      <a:pt x="9" y="91"/>
                    </a:lnTo>
                    <a:lnTo>
                      <a:pt x="7" y="92"/>
                    </a:lnTo>
                    <a:lnTo>
                      <a:pt x="5" y="93"/>
                    </a:lnTo>
                    <a:lnTo>
                      <a:pt x="3" y="93"/>
                    </a:lnTo>
                    <a:lnTo>
                      <a:pt x="2" y="93"/>
                    </a:lnTo>
                    <a:lnTo>
                      <a:pt x="1" y="93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4" name="Freeform 31"/>
              <p:cNvSpPr>
                <a:spLocks/>
              </p:cNvSpPr>
              <p:nvPr/>
            </p:nvSpPr>
            <p:spPr bwMode="auto">
              <a:xfrm>
                <a:off x="5284" y="1485"/>
                <a:ext cx="43" cy="137"/>
              </a:xfrm>
              <a:custGeom>
                <a:avLst/>
                <a:gdLst>
                  <a:gd name="T0" fmla="*/ 14 w 43"/>
                  <a:gd name="T1" fmla="*/ 0 h 137"/>
                  <a:gd name="T2" fmla="*/ 15 w 43"/>
                  <a:gd name="T3" fmla="*/ 2 h 137"/>
                  <a:gd name="T4" fmla="*/ 17 w 43"/>
                  <a:gd name="T5" fmla="*/ 5 h 137"/>
                  <a:gd name="T6" fmla="*/ 19 w 43"/>
                  <a:gd name="T7" fmla="*/ 10 h 137"/>
                  <a:gd name="T8" fmla="*/ 21 w 43"/>
                  <a:gd name="T9" fmla="*/ 17 h 137"/>
                  <a:gd name="T10" fmla="*/ 24 w 43"/>
                  <a:gd name="T11" fmla="*/ 24 h 137"/>
                  <a:gd name="T12" fmla="*/ 28 w 43"/>
                  <a:gd name="T13" fmla="*/ 38 h 137"/>
                  <a:gd name="T14" fmla="*/ 33 w 43"/>
                  <a:gd name="T15" fmla="*/ 57 h 137"/>
                  <a:gd name="T16" fmla="*/ 37 w 43"/>
                  <a:gd name="T17" fmla="*/ 76 h 137"/>
                  <a:gd name="T18" fmla="*/ 39 w 43"/>
                  <a:gd name="T19" fmla="*/ 85 h 137"/>
                  <a:gd name="T20" fmla="*/ 40 w 43"/>
                  <a:gd name="T21" fmla="*/ 94 h 137"/>
                  <a:gd name="T22" fmla="*/ 41 w 43"/>
                  <a:gd name="T23" fmla="*/ 101 h 137"/>
                  <a:gd name="T24" fmla="*/ 42 w 43"/>
                  <a:gd name="T25" fmla="*/ 107 h 137"/>
                  <a:gd name="T26" fmla="*/ 42 w 43"/>
                  <a:gd name="T27" fmla="*/ 112 h 137"/>
                  <a:gd name="T28" fmla="*/ 41 w 43"/>
                  <a:gd name="T29" fmla="*/ 116 h 137"/>
                  <a:gd name="T30" fmla="*/ 40 w 43"/>
                  <a:gd name="T31" fmla="*/ 119 h 137"/>
                  <a:gd name="T32" fmla="*/ 38 w 43"/>
                  <a:gd name="T33" fmla="*/ 123 h 137"/>
                  <a:gd name="T34" fmla="*/ 35 w 43"/>
                  <a:gd name="T35" fmla="*/ 126 h 137"/>
                  <a:gd name="T36" fmla="*/ 32 w 43"/>
                  <a:gd name="T37" fmla="*/ 129 h 137"/>
                  <a:gd name="T38" fmla="*/ 29 w 43"/>
                  <a:gd name="T39" fmla="*/ 131 h 137"/>
                  <a:gd name="T40" fmla="*/ 22 w 43"/>
                  <a:gd name="T41" fmla="*/ 135 h 137"/>
                  <a:gd name="T42" fmla="*/ 15 w 43"/>
                  <a:gd name="T43" fmla="*/ 136 h 137"/>
                  <a:gd name="T44" fmla="*/ 10 w 43"/>
                  <a:gd name="T45" fmla="*/ 136 h 137"/>
                  <a:gd name="T46" fmla="*/ 7 w 43"/>
                  <a:gd name="T47" fmla="*/ 136 h 137"/>
                  <a:gd name="T48" fmla="*/ 5 w 43"/>
                  <a:gd name="T49" fmla="*/ 134 h 137"/>
                  <a:gd name="T50" fmla="*/ 3 w 43"/>
                  <a:gd name="T51" fmla="*/ 132 h 137"/>
                  <a:gd name="T52" fmla="*/ 1 w 43"/>
                  <a:gd name="T53" fmla="*/ 130 h 137"/>
                  <a:gd name="T54" fmla="*/ 1 w 43"/>
                  <a:gd name="T55" fmla="*/ 126 h 137"/>
                  <a:gd name="T56" fmla="*/ 0 w 43"/>
                  <a:gd name="T57" fmla="*/ 121 h 137"/>
                  <a:gd name="T58" fmla="*/ 0 w 43"/>
                  <a:gd name="T59" fmla="*/ 114 h 137"/>
                  <a:gd name="T60" fmla="*/ 0 w 43"/>
                  <a:gd name="T61" fmla="*/ 105 h 137"/>
                  <a:gd name="T62" fmla="*/ 0 w 43"/>
                  <a:gd name="T63" fmla="*/ 96 h 137"/>
                  <a:gd name="T64" fmla="*/ 1 w 43"/>
                  <a:gd name="T65" fmla="*/ 80 h 137"/>
                  <a:gd name="T66" fmla="*/ 3 w 43"/>
                  <a:gd name="T67" fmla="*/ 58 h 137"/>
                  <a:gd name="T68" fmla="*/ 5 w 43"/>
                  <a:gd name="T69" fmla="*/ 37 h 137"/>
                  <a:gd name="T70" fmla="*/ 6 w 43"/>
                  <a:gd name="T71" fmla="*/ 27 h 137"/>
                  <a:gd name="T72" fmla="*/ 8 w 43"/>
                  <a:gd name="T73" fmla="*/ 18 h 137"/>
                  <a:gd name="T74" fmla="*/ 9 w 43"/>
                  <a:gd name="T75" fmla="*/ 11 h 137"/>
                  <a:gd name="T76" fmla="*/ 10 w 43"/>
                  <a:gd name="T77" fmla="*/ 5 h 137"/>
                  <a:gd name="T78" fmla="*/ 12 w 43"/>
                  <a:gd name="T79" fmla="*/ 2 h 137"/>
                  <a:gd name="T80" fmla="*/ 13 w 43"/>
                  <a:gd name="T81" fmla="*/ 0 h 13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3"/>
                  <a:gd name="T124" fmla="*/ 0 h 137"/>
                  <a:gd name="T125" fmla="*/ 43 w 43"/>
                  <a:gd name="T126" fmla="*/ 137 h 13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3" h="137">
                    <a:moveTo>
                      <a:pt x="13" y="0"/>
                    </a:moveTo>
                    <a:lnTo>
                      <a:pt x="14" y="0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7" y="5"/>
                    </a:lnTo>
                    <a:lnTo>
                      <a:pt x="18" y="8"/>
                    </a:lnTo>
                    <a:lnTo>
                      <a:pt x="19" y="10"/>
                    </a:lnTo>
                    <a:lnTo>
                      <a:pt x="20" y="13"/>
                    </a:lnTo>
                    <a:lnTo>
                      <a:pt x="21" y="17"/>
                    </a:lnTo>
                    <a:lnTo>
                      <a:pt x="23" y="21"/>
                    </a:lnTo>
                    <a:lnTo>
                      <a:pt x="24" y="24"/>
                    </a:lnTo>
                    <a:lnTo>
                      <a:pt x="25" y="29"/>
                    </a:lnTo>
                    <a:lnTo>
                      <a:pt x="28" y="38"/>
                    </a:lnTo>
                    <a:lnTo>
                      <a:pt x="30" y="47"/>
                    </a:lnTo>
                    <a:lnTo>
                      <a:pt x="33" y="57"/>
                    </a:lnTo>
                    <a:lnTo>
                      <a:pt x="35" y="67"/>
                    </a:lnTo>
                    <a:lnTo>
                      <a:pt x="37" y="76"/>
                    </a:lnTo>
                    <a:lnTo>
                      <a:pt x="38" y="81"/>
                    </a:lnTo>
                    <a:lnTo>
                      <a:pt x="39" y="85"/>
                    </a:lnTo>
                    <a:lnTo>
                      <a:pt x="39" y="90"/>
                    </a:lnTo>
                    <a:lnTo>
                      <a:pt x="40" y="94"/>
                    </a:lnTo>
                    <a:lnTo>
                      <a:pt x="41" y="98"/>
                    </a:lnTo>
                    <a:lnTo>
                      <a:pt x="41" y="101"/>
                    </a:lnTo>
                    <a:lnTo>
                      <a:pt x="42" y="104"/>
                    </a:lnTo>
                    <a:lnTo>
                      <a:pt x="42" y="107"/>
                    </a:lnTo>
                    <a:lnTo>
                      <a:pt x="42" y="110"/>
                    </a:lnTo>
                    <a:lnTo>
                      <a:pt x="42" y="112"/>
                    </a:lnTo>
                    <a:lnTo>
                      <a:pt x="42" y="114"/>
                    </a:lnTo>
                    <a:lnTo>
                      <a:pt x="41" y="116"/>
                    </a:lnTo>
                    <a:lnTo>
                      <a:pt x="41" y="118"/>
                    </a:lnTo>
                    <a:lnTo>
                      <a:pt x="40" y="119"/>
                    </a:lnTo>
                    <a:lnTo>
                      <a:pt x="39" y="121"/>
                    </a:lnTo>
                    <a:lnTo>
                      <a:pt x="38" y="123"/>
                    </a:lnTo>
                    <a:lnTo>
                      <a:pt x="37" y="124"/>
                    </a:lnTo>
                    <a:lnTo>
                      <a:pt x="35" y="126"/>
                    </a:lnTo>
                    <a:lnTo>
                      <a:pt x="34" y="127"/>
                    </a:lnTo>
                    <a:lnTo>
                      <a:pt x="32" y="129"/>
                    </a:lnTo>
                    <a:lnTo>
                      <a:pt x="31" y="130"/>
                    </a:lnTo>
                    <a:lnTo>
                      <a:pt x="29" y="131"/>
                    </a:lnTo>
                    <a:lnTo>
                      <a:pt x="26" y="133"/>
                    </a:lnTo>
                    <a:lnTo>
                      <a:pt x="22" y="135"/>
                    </a:lnTo>
                    <a:lnTo>
                      <a:pt x="19" y="136"/>
                    </a:lnTo>
                    <a:lnTo>
                      <a:pt x="15" y="136"/>
                    </a:lnTo>
                    <a:lnTo>
                      <a:pt x="12" y="136"/>
                    </a:lnTo>
                    <a:lnTo>
                      <a:pt x="10" y="136"/>
                    </a:lnTo>
                    <a:lnTo>
                      <a:pt x="9" y="136"/>
                    </a:lnTo>
                    <a:lnTo>
                      <a:pt x="7" y="136"/>
                    </a:lnTo>
                    <a:lnTo>
                      <a:pt x="6" y="135"/>
                    </a:lnTo>
                    <a:lnTo>
                      <a:pt x="5" y="134"/>
                    </a:lnTo>
                    <a:lnTo>
                      <a:pt x="4" y="133"/>
                    </a:lnTo>
                    <a:lnTo>
                      <a:pt x="3" y="132"/>
                    </a:lnTo>
                    <a:lnTo>
                      <a:pt x="2" y="131"/>
                    </a:lnTo>
                    <a:lnTo>
                      <a:pt x="1" y="130"/>
                    </a:lnTo>
                    <a:lnTo>
                      <a:pt x="1" y="128"/>
                    </a:lnTo>
                    <a:lnTo>
                      <a:pt x="1" y="126"/>
                    </a:lnTo>
                    <a:lnTo>
                      <a:pt x="0" y="124"/>
                    </a:lnTo>
                    <a:lnTo>
                      <a:pt x="0" y="121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0" y="110"/>
                    </a:lnTo>
                    <a:lnTo>
                      <a:pt x="0" y="105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1" y="91"/>
                    </a:lnTo>
                    <a:lnTo>
                      <a:pt x="1" y="80"/>
                    </a:lnTo>
                    <a:lnTo>
                      <a:pt x="2" y="69"/>
                    </a:lnTo>
                    <a:lnTo>
                      <a:pt x="3" y="58"/>
                    </a:lnTo>
                    <a:lnTo>
                      <a:pt x="4" y="47"/>
                    </a:lnTo>
                    <a:lnTo>
                      <a:pt x="5" y="37"/>
                    </a:lnTo>
                    <a:lnTo>
                      <a:pt x="6" y="32"/>
                    </a:lnTo>
                    <a:lnTo>
                      <a:pt x="6" y="27"/>
                    </a:lnTo>
                    <a:lnTo>
                      <a:pt x="7" y="22"/>
                    </a:lnTo>
                    <a:lnTo>
                      <a:pt x="8" y="18"/>
                    </a:lnTo>
                    <a:lnTo>
                      <a:pt x="8" y="15"/>
                    </a:lnTo>
                    <a:lnTo>
                      <a:pt x="9" y="11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11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9" name="Line 32"/>
            <p:cNvSpPr>
              <a:spLocks noChangeShapeType="1"/>
            </p:cNvSpPr>
            <p:nvPr/>
          </p:nvSpPr>
          <p:spPr bwMode="auto">
            <a:xfrm flipH="1">
              <a:off x="4143" y="1890"/>
              <a:ext cx="292" cy="5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0" name="Line 33"/>
            <p:cNvSpPr>
              <a:spLocks noChangeShapeType="1"/>
            </p:cNvSpPr>
            <p:nvPr/>
          </p:nvSpPr>
          <p:spPr bwMode="auto">
            <a:xfrm>
              <a:off x="4963" y="1910"/>
              <a:ext cx="268" cy="5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1" name="Line 34"/>
            <p:cNvSpPr>
              <a:spLocks noChangeShapeType="1"/>
            </p:cNvSpPr>
            <p:nvPr/>
          </p:nvSpPr>
          <p:spPr bwMode="auto">
            <a:xfrm>
              <a:off x="4685" y="1915"/>
              <a:ext cx="0" cy="49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6" name="Rectangle 35"/>
          <p:cNvSpPr>
            <a:spLocks noChangeArrowheads="1"/>
          </p:cNvSpPr>
          <p:nvPr/>
        </p:nvSpPr>
        <p:spPr bwMode="auto">
          <a:xfrm>
            <a:off x="7239000" y="4076700"/>
            <a:ext cx="73342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2"/>
                </a:solidFill>
                <a:latin typeface="Times New Roman" panose="02020603050405020304" pitchFamily="18" charset="0"/>
              </a:rPr>
              <a:t>Sample</a:t>
            </a:r>
          </a:p>
        </p:txBody>
      </p:sp>
      <p:sp>
        <p:nvSpPr>
          <p:cNvPr id="29707" name="Rectangle 36"/>
          <p:cNvSpPr>
            <a:spLocks noChangeArrowheads="1"/>
          </p:cNvSpPr>
          <p:nvPr/>
        </p:nvSpPr>
        <p:spPr bwMode="auto">
          <a:xfrm>
            <a:off x="6115050" y="2647950"/>
            <a:ext cx="7143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2"/>
                </a:solidFill>
                <a:latin typeface="Times New Roman" panose="02020603050405020304" pitchFamily="18" charset="0"/>
              </a:rPr>
              <a:t>Mirror</a:t>
            </a:r>
          </a:p>
        </p:txBody>
      </p:sp>
      <p:sp>
        <p:nvSpPr>
          <p:cNvPr id="29708" name="Rectangle 37"/>
          <p:cNvSpPr>
            <a:spLocks noChangeArrowheads="1"/>
          </p:cNvSpPr>
          <p:nvPr/>
        </p:nvSpPr>
        <p:spPr bwMode="auto">
          <a:xfrm>
            <a:off x="8305800" y="20955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bg2"/>
                </a:solidFill>
                <a:latin typeface="Times New Roman" panose="02020603050405020304" pitchFamily="18" charset="0"/>
              </a:rPr>
              <a:t>Fan</a:t>
            </a:r>
          </a:p>
        </p:txBody>
      </p:sp>
    </p:spTree>
    <p:extLst>
      <p:ext uri="{BB962C8B-B14F-4D97-AF65-F5344CB8AC3E}">
        <p14:creationId xmlns:p14="http://schemas.microsoft.com/office/powerpoint/2010/main" val="20852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Moisture Release Curves</a:t>
            </a:r>
          </a:p>
        </p:txBody>
      </p:sp>
      <p:pic>
        <p:nvPicPr>
          <p:cNvPr id="30723" name="Picture 3" descr="moisturerele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1025"/>
            <a:ext cx="65532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34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93038" cy="838200"/>
          </a:xfrm>
        </p:spPr>
        <p:txBody>
          <a:bodyPr/>
          <a:lstStyle/>
          <a:p>
            <a:r>
              <a:rPr lang="en-US" altLang="en-US" smtClean="0"/>
              <a:t>Decagon History</a:t>
            </a:r>
          </a:p>
        </p:txBody>
      </p:sp>
      <p:pic>
        <p:nvPicPr>
          <p:cNvPr id="14339" name="Picture 5" descr="gladi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6772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pF Plot to get Soil Swelling </a:t>
            </a:r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88938" y="1752600"/>
          <a:ext cx="7680325" cy="4078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17" name="Worksheet" r:id="rId3" imgW="4603680" imgH="2445480" progId="Excel.Sheet.8">
                  <p:embed/>
                </p:oleObj>
              </mc:Choice>
              <mc:Fallback>
                <p:oleObj name="Worksheet" r:id="rId3" imgW="4603680" imgH="24454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752600"/>
                        <a:ext cx="7680325" cy="4078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06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57225" y="533400"/>
            <a:ext cx="8486775" cy="1004888"/>
          </a:xfrm>
        </p:spPr>
        <p:txBody>
          <a:bodyPr/>
          <a:lstStyle/>
          <a:p>
            <a:r>
              <a:rPr lang="en-US" altLang="en-US" sz="3200" smtClean="0"/>
              <a:t>Expansive Soil Classification from McKeen(1992)</a:t>
            </a:r>
            <a:r>
              <a:rPr lang="en-US" altLang="en-US" smtClean="0"/>
              <a:t> </a:t>
            </a:r>
          </a:p>
        </p:txBody>
      </p:sp>
      <p:graphicFrame>
        <p:nvGraphicFramePr>
          <p:cNvPr id="216068" name="Group 4"/>
          <p:cNvGraphicFramePr>
            <a:graphicFrameLocks noGrp="1"/>
          </p:cNvGraphicFramePr>
          <p:nvPr>
            <p:ph type="tbl" idx="1"/>
          </p:nvPr>
        </p:nvGraphicFramePr>
        <p:xfrm>
          <a:off x="457200" y="1981200"/>
          <a:ext cx="7269163" cy="4114800"/>
        </p:xfrm>
        <a:graphic>
          <a:graphicData uri="http://schemas.openxmlformats.org/drawingml/2006/table">
            <a:tbl>
              <a:tblPr/>
              <a:tblGrid>
                <a:gridCol w="1701800"/>
                <a:gridCol w="2825750"/>
                <a:gridCol w="2741613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Slope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Expansion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&gt; 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special case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-6 to 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-10 to -13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-13 to 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&lt; 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6002E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non-expansive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19986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5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04813" y="261938"/>
            <a:ext cx="8229600" cy="1143000"/>
          </a:xfrm>
        </p:spPr>
        <p:txBody>
          <a:bodyPr/>
          <a:lstStyle/>
          <a:p>
            <a:r>
              <a:rPr lang="en-US" altLang="en-US" sz="4000" b="1" smtClean="0"/>
              <a:t>Vapor Sorption Analyzer (VSA)</a:t>
            </a:r>
          </a:p>
        </p:txBody>
      </p:sp>
      <p:pic>
        <p:nvPicPr>
          <p:cNvPr id="33798" name="Content Placeholder 9" descr="VSA cutou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05000"/>
            <a:ext cx="2097088" cy="2306638"/>
          </a:xfrm>
        </p:spPr>
      </p:pic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694E17-B1A6-407E-A055-FA3E720E226E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 smtClean="0"/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4876800" y="4876800"/>
            <a:ext cx="3787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1"/>
              <a:t>Range: </a:t>
            </a:r>
            <a:r>
              <a:rPr lang="en-US" altLang="en-US" sz="1600"/>
              <a:t>-10 to -475 MPa.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1"/>
              <a:t>Accuracy: </a:t>
            </a:r>
            <a:r>
              <a:rPr lang="en-US" altLang="en-US" sz="1600"/>
              <a:t>±1MPa or ±1%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 b="1"/>
              <a:t>Operating Temperature: </a:t>
            </a:r>
            <a:r>
              <a:rPr lang="en-US" altLang="en-US" sz="1600"/>
              <a:t>15 to 40°C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1752600"/>
            <a:ext cx="4087812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10"/>
          <p:cNvSpPr txBox="1">
            <a:spLocks noChangeArrowheads="1"/>
          </p:cNvSpPr>
          <p:nvPr/>
        </p:nvSpPr>
        <p:spPr bwMode="auto">
          <a:xfrm>
            <a:off x="533400" y="4267200"/>
            <a:ext cx="38671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/>
              <a:t>Auto-generated moisture release curves</a:t>
            </a:r>
            <a:br>
              <a:rPr lang="en-US" altLang="en-US" sz="1800"/>
            </a:br>
            <a:endParaRPr lang="en-US" altLang="en-US" sz="1800"/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Char char="•"/>
            </a:pPr>
            <a:r>
              <a:rPr lang="en-US" altLang="en-US" sz="1800"/>
              <a:t>Static humidity feature to watch how soil adsorbs water over time</a:t>
            </a:r>
          </a:p>
        </p:txBody>
      </p:sp>
    </p:spTree>
    <p:extLst>
      <p:ext uri="{BB962C8B-B14F-4D97-AF65-F5344CB8AC3E}">
        <p14:creationId xmlns:p14="http://schemas.microsoft.com/office/powerpoint/2010/main" val="6821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VSA data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4724400" y="3395663"/>
            <a:ext cx="4419600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0" y="1612900"/>
            <a:ext cx="47244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065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7793038" cy="1462088"/>
          </a:xfrm>
        </p:spPr>
        <p:txBody>
          <a:bodyPr/>
          <a:lstStyle/>
          <a:p>
            <a:r>
              <a:rPr lang="en-US" altLang="en-US" smtClean="0"/>
              <a:t>Vapor Sorption Analyzer</a:t>
            </a:r>
          </a:p>
        </p:txBody>
      </p:sp>
      <p:graphicFrame>
        <p:nvGraphicFramePr>
          <p:cNvPr id="3584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1266825" y="1417638"/>
          <a:ext cx="45974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1" name="Chart" r:id="rId3" imgW="7753463" imgH="5334135" progId="Excel.Sheet.8">
                  <p:embed/>
                </p:oleObj>
              </mc:Choice>
              <mc:Fallback>
                <p:oleObj name="Chart" r:id="rId3" imgW="7753463" imgH="5334135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1417638"/>
                        <a:ext cx="4597400" cy="316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smtClean="0"/>
              <a:t>Decagon Devices, Inc.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smtClean="0"/>
              <a:t>Confidential and Proprietary</a:t>
            </a:r>
            <a:br>
              <a:rPr lang="en-US" altLang="en-US" sz="1400" smtClean="0"/>
            </a:br>
            <a:r>
              <a:rPr lang="en-US" altLang="en-US" sz="1400" smtClean="0"/>
              <a:t>Do Not Copy or Redistribute</a:t>
            </a:r>
          </a:p>
        </p:txBody>
      </p:sp>
      <p:sp>
        <p:nvSpPr>
          <p:cNvPr id="358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2768F1A-40FB-4CBF-8290-74CF4C0FF375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 smtClean="0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201738" y="4906963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Static humidity feature to watch water adsorption vs. time</a:t>
            </a:r>
          </a:p>
        </p:txBody>
      </p:sp>
    </p:spTree>
    <p:extLst>
      <p:ext uri="{BB962C8B-B14F-4D97-AF65-F5344CB8AC3E}">
        <p14:creationId xmlns:p14="http://schemas.microsoft.com/office/powerpoint/2010/main" val="25896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4013" y="1098550"/>
            <a:ext cx="5337175" cy="5667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b="1" dirty="0" smtClean="0"/>
              <a:t>Mini-Disk </a:t>
            </a:r>
            <a:r>
              <a:rPr lang="en-US" altLang="en-US" b="1" dirty="0" err="1" smtClean="0"/>
              <a:t>Infiltrometer</a:t>
            </a:r>
            <a:endParaRPr lang="en-US" altLang="en-US" b="1" dirty="0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idx="1"/>
          </p:nvPr>
        </p:nvSpPr>
        <p:spPr>
          <a:xfrm>
            <a:off x="2919413" y="1722438"/>
            <a:ext cx="4446587" cy="217170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None/>
            </a:pPr>
            <a:r>
              <a:rPr lang="en-US" altLang="en-US" sz="1800" smtClean="0"/>
              <a:t>Measures Soil Hydraulic Conductivity for:</a:t>
            </a:r>
          </a:p>
          <a:p>
            <a:pPr marL="457200" indent="-457200"/>
            <a:r>
              <a:rPr lang="en-US" altLang="en-US" sz="1800" smtClean="0"/>
              <a:t>Soil Hydrology Studies</a:t>
            </a:r>
          </a:p>
          <a:p>
            <a:pPr marL="457200" indent="-457200"/>
            <a:r>
              <a:rPr lang="en-US" altLang="en-US" sz="1800" smtClean="0"/>
              <a:t>Erosion Studies</a:t>
            </a:r>
          </a:p>
          <a:p>
            <a:pPr marL="457200" indent="-457200"/>
            <a:r>
              <a:rPr lang="en-US" altLang="en-US" sz="1800" smtClean="0"/>
              <a:t>Classroom Instruction</a:t>
            </a:r>
          </a:p>
          <a:p>
            <a:pPr marL="457200" indent="-457200"/>
            <a:endParaRPr lang="en-US" altLang="en-US" smtClean="0"/>
          </a:p>
        </p:txBody>
      </p:sp>
      <p:pic>
        <p:nvPicPr>
          <p:cNvPr id="91140" name="Picture 4" descr="productimg14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709738"/>
            <a:ext cx="2354262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919413" y="3552825"/>
            <a:ext cx="382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800"/>
              <a:t>FEATURES:</a:t>
            </a:r>
          </a:p>
          <a:p>
            <a:pPr>
              <a:spcBef>
                <a:spcPts val="75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</a:rPr>
              <a:t>Adjustable suction rate (0.5 to 6cm)</a:t>
            </a:r>
          </a:p>
          <a:p>
            <a:pPr>
              <a:spcBef>
                <a:spcPts val="75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</a:rPr>
              <a:t>Sintered stainless steel disk</a:t>
            </a:r>
          </a:p>
          <a:p>
            <a:pPr>
              <a:spcBef>
                <a:spcPts val="75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</a:rPr>
              <a:t>Removable parts</a:t>
            </a:r>
          </a:p>
          <a:p>
            <a:pPr eaLnBrk="1" hangingPunct="1">
              <a:buClr>
                <a:srgbClr val="FFFF00"/>
              </a:buClr>
              <a:buSzPct val="80000"/>
              <a:buFont typeface="Wingdings" panose="05000000000000000000" pitchFamily="2" charset="2"/>
              <a:buNone/>
            </a:pPr>
            <a:endParaRPr lang="en-US" alt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053263" cy="1050925"/>
          </a:xfrm>
        </p:spPr>
        <p:txBody>
          <a:bodyPr/>
          <a:lstStyle/>
          <a:p>
            <a:r>
              <a:rPr lang="en-US" altLang="en-US" smtClean="0"/>
              <a:t>Dual-head Infiltrometer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2646363" cy="31242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1800" dirty="0" smtClean="0"/>
              <a:t>For In-situ saturated hydraulic water content</a:t>
            </a:r>
          </a:p>
          <a:p>
            <a:pPr>
              <a:defRPr/>
            </a:pPr>
            <a:r>
              <a:rPr lang="en-US" sz="1800" dirty="0" smtClean="0"/>
              <a:t>Automated falling-head method, measures flux rate at a set water level and 2 pressure heads to calculate infiltration rate</a:t>
            </a:r>
          </a:p>
          <a:p>
            <a:pPr>
              <a:defRPr/>
            </a:pPr>
            <a:r>
              <a:rPr lang="en-US" sz="1800" dirty="0" smtClean="0"/>
              <a:t>Hydrologists, civil and </a:t>
            </a:r>
            <a:r>
              <a:rPr lang="en-US" sz="1800" dirty="0" err="1" smtClean="0"/>
              <a:t>geotech</a:t>
            </a:r>
            <a:r>
              <a:rPr lang="en-US" sz="1800" dirty="0" smtClean="0"/>
              <a:t> engineering</a:t>
            </a:r>
          </a:p>
          <a:p>
            <a:pPr>
              <a:defRPr/>
            </a:pPr>
            <a:r>
              <a:rPr lang="en-US" sz="1800" dirty="0" smtClean="0"/>
              <a:t>EPA/pollution monitoring</a:t>
            </a:r>
          </a:p>
          <a:p>
            <a:pPr>
              <a:defRPr/>
            </a:pPr>
            <a:r>
              <a:rPr lang="en-US" sz="1800" dirty="0" smtClean="0"/>
              <a:t>Automated!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92164" name="Picture 2" descr="http://www.decagon.com/assets/Uploads/MG47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52600"/>
            <a:ext cx="5668963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Maintain constant water level at 5 cm</a:t>
            </a:r>
          </a:p>
          <a:p>
            <a:r>
              <a:rPr lang="en-US" dirty="0" smtClean="0"/>
              <a:t>Capacitance water level sensor</a:t>
            </a:r>
          </a:p>
          <a:p>
            <a:r>
              <a:rPr lang="en-US" dirty="0" smtClean="0"/>
              <a:t>Use air pressure to simulate different pressure heads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</a:t>
            </a:r>
            <a:endParaRPr lang="en-US" dirty="0"/>
          </a:p>
        </p:txBody>
      </p:sp>
      <p:pic>
        <p:nvPicPr>
          <p:cNvPr id="5" name="Content Placeholder 6" descr="DHI2.png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762000"/>
            <a:ext cx="3520700" cy="5203673"/>
          </a:xfrm>
        </p:spPr>
      </p:pic>
    </p:spTree>
    <p:extLst>
      <p:ext uri="{BB962C8B-B14F-4D97-AF65-F5344CB8AC3E}">
        <p14:creationId xmlns:p14="http://schemas.microsoft.com/office/powerpoint/2010/main" val="46834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Configure test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8"/>
          <a:stretch/>
        </p:blipFill>
        <p:spPr>
          <a:xfrm>
            <a:off x="479090" y="2643188"/>
            <a:ext cx="3681350" cy="2902588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Walk away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15" y="2643188"/>
            <a:ext cx="4281885" cy="2854589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in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5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29596" y="1800985"/>
            <a:ext cx="3298112" cy="576262"/>
          </a:xfrm>
        </p:spPr>
        <p:txBody>
          <a:bodyPr/>
          <a:lstStyle/>
          <a:p>
            <a:r>
              <a:rPr lang="en-US" dirty="0" smtClean="0"/>
              <a:t>Pressure</a:t>
            </a:r>
            <a:endParaRPr lang="en-US" dirty="0"/>
          </a:p>
        </p:txBody>
      </p:sp>
      <p:graphicFrame>
        <p:nvGraphicFramePr>
          <p:cNvPr id="5" name="Content Placeholder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67713202"/>
              </p:ext>
            </p:extLst>
          </p:nvPr>
        </p:nvGraphicFramePr>
        <p:xfrm>
          <a:off x="495708" y="2201298"/>
          <a:ext cx="4040188" cy="364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351106" y="1842727"/>
            <a:ext cx="3298113" cy="576262"/>
          </a:xfrm>
        </p:spPr>
        <p:txBody>
          <a:bodyPr/>
          <a:lstStyle/>
          <a:p>
            <a:r>
              <a:rPr lang="en-US" dirty="0" smtClean="0"/>
              <a:t>Flux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4645025" y="2174875"/>
          <a:ext cx="4041775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use the data?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36" y="1267677"/>
            <a:ext cx="2671143" cy="87776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688777" y="1365662"/>
            <a:ext cx="1292430" cy="2361211"/>
            <a:chOff x="6688777" y="1365662"/>
            <a:chExt cx="1292430" cy="2361211"/>
          </a:xfrm>
        </p:grpSpPr>
        <p:grpSp>
          <p:nvGrpSpPr>
            <p:cNvPr id="15" name="Group 14"/>
            <p:cNvGrpSpPr/>
            <p:nvPr/>
          </p:nvGrpSpPr>
          <p:grpSpPr>
            <a:xfrm>
              <a:off x="6688777" y="2643188"/>
              <a:ext cx="1292430" cy="1083685"/>
              <a:chOff x="6688777" y="2643188"/>
              <a:chExt cx="1292430" cy="1083685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6688777" y="2643188"/>
                <a:ext cx="570015" cy="39188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7411192" y="3334988"/>
                <a:ext cx="570015" cy="39188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258792" y="1365662"/>
              <a:ext cx="722415" cy="29688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185060" y="1683554"/>
            <a:ext cx="5872347" cy="2043319"/>
            <a:chOff x="2185060" y="1683554"/>
            <a:chExt cx="5872347" cy="2043319"/>
          </a:xfrm>
        </p:grpSpPr>
        <p:sp>
          <p:nvSpPr>
            <p:cNvPr id="11" name="Oval 10"/>
            <p:cNvSpPr/>
            <p:nvPr/>
          </p:nvSpPr>
          <p:spPr>
            <a:xfrm>
              <a:off x="2185060" y="2553195"/>
              <a:ext cx="570015" cy="3918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907475" y="3334988"/>
              <a:ext cx="570015" cy="39188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030193" y="1683554"/>
              <a:ext cx="1027214" cy="335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626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hcs.osu.edu/hcs604/images/psychrometer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39102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457200" y="157163"/>
            <a:ext cx="8686800" cy="1143000"/>
          </a:xfrm>
        </p:spPr>
        <p:txBody>
          <a:bodyPr/>
          <a:lstStyle/>
          <a:p>
            <a:r>
              <a:rPr lang="en-US" altLang="en-US" b="1" smtClean="0">
                <a:ea typeface="MS PGothic" panose="020B0600070205080204" pitchFamily="34" charset="-128"/>
              </a:rPr>
              <a:t>CTD Sensor</a:t>
            </a:r>
            <a:r>
              <a:rPr lang="en-US" altLang="en-US" sz="3600" b="1" smtClean="0">
                <a:ea typeface="MS PGothic" panose="020B0600070205080204" pitchFamily="34" charset="-128"/>
              </a:rPr>
              <a:t/>
            </a:r>
            <a:br>
              <a:rPr lang="en-US" altLang="en-US" sz="3600" b="1" smtClean="0">
                <a:ea typeface="MS PGothic" panose="020B0600070205080204" pitchFamily="34" charset="-128"/>
              </a:rPr>
            </a:br>
            <a:r>
              <a:rPr lang="en-US" altLang="en-US" sz="3600" smtClean="0">
                <a:ea typeface="MS PGothic" panose="020B0600070205080204" pitchFamily="34" charset="-128"/>
              </a:rPr>
              <a:t>(conductivity, temp., depth sensor)</a:t>
            </a:r>
          </a:p>
        </p:txBody>
      </p:sp>
      <p:sp>
        <p:nvSpPr>
          <p:cNvPr id="93187" name="TextBox 7"/>
          <p:cNvSpPr txBox="1">
            <a:spLocks noChangeArrowheads="1"/>
          </p:cNvSpPr>
          <p:nvPr/>
        </p:nvSpPr>
        <p:spPr bwMode="auto">
          <a:xfrm>
            <a:off x="5181600" y="1905000"/>
            <a:ext cx="3370263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Water Depth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Range 0 -5 or 0-10 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Accuracy ±0.2 % of span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Resolution 1 mm from 0-5, 2mm from 5-10</a:t>
            </a:r>
            <a:r>
              <a:rPr lang="en-US" altLang="en-US" sz="1800" b="1"/>
              <a:t/>
            </a:r>
            <a:br>
              <a:rPr lang="en-US" altLang="en-US" sz="1800" b="1"/>
            </a:br>
            <a:endParaRPr lang="en-US" altLang="en-US" sz="1800" b="1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Electrical Conductivity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Range 0 to 120 dS/m (mS/cm)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Accuracy ±5% of reading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Resolution 1.2% of reading</a:t>
            </a:r>
            <a:r>
              <a:rPr lang="en-US" altLang="en-US" sz="1800" b="1"/>
              <a:t/>
            </a:r>
            <a:br>
              <a:rPr lang="en-US" altLang="en-US" sz="1800" b="1"/>
            </a:br>
            <a:endParaRPr lang="en-US" altLang="en-US" sz="1800" b="1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Temperature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Range -40 to + 50 °C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Accuracy ±1 °C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Resolution 0.1 °C</a:t>
            </a:r>
          </a:p>
        </p:txBody>
      </p:sp>
      <p:pic>
        <p:nvPicPr>
          <p:cNvPr id="93188" name="Picture 7" descr="V:\ECH2O Products\CTD Sensor\Marketing\Art\CTD 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513"/>
            <a:ext cx="452278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smtClean="0"/>
              <a:t>CTD Uses</a:t>
            </a: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392113" y="1871663"/>
            <a:ext cx="3578225" cy="661987"/>
          </a:xfrm>
        </p:spPr>
        <p:txBody>
          <a:bodyPr/>
          <a:lstStyle/>
          <a:p>
            <a:r>
              <a:rPr lang="en-US" altLang="en-US" smtClean="0"/>
              <a:t>Streambeds</a:t>
            </a:r>
          </a:p>
        </p:txBody>
      </p:sp>
      <p:sp>
        <p:nvSpPr>
          <p:cNvPr id="942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smtClean="0"/>
              <a:t>Decagon Devices, Inc.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smtClean="0"/>
              <a:t>Confidential and Proprietary</a:t>
            </a:r>
            <a:br>
              <a:rPr lang="en-US" altLang="en-US" sz="1400" smtClean="0"/>
            </a:br>
            <a:r>
              <a:rPr lang="en-US" altLang="en-US" sz="1400" smtClean="0"/>
              <a:t>Do Not Copy or Redistribute</a:t>
            </a:r>
          </a:p>
        </p:txBody>
      </p:sp>
      <p:sp>
        <p:nvSpPr>
          <p:cNvPr id="942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D63DEB0-9BA4-43C4-8642-24E2284B77F5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 smtClean="0"/>
          </a:p>
        </p:txBody>
      </p:sp>
      <p:pic>
        <p:nvPicPr>
          <p:cNvPr id="94214" name="Picture 2" descr="https://encrypted-tbn0.google.com/images?q=tbn:ANd9GcRORdjmczW59x3XD3e1dhkl3qzVbdnJxhWhMjpubNJkTxQ0f-P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2716213"/>
            <a:ext cx="3762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Picture 7" descr="piezome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2689225"/>
            <a:ext cx="4179888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054600" y="1920875"/>
            <a:ext cx="3684588" cy="892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   Piezometer wells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793038" cy="762000"/>
          </a:xfrm>
        </p:spPr>
        <p:txBody>
          <a:bodyPr/>
          <a:lstStyle/>
          <a:p>
            <a:r>
              <a:rPr lang="en-US" altLang="en-US" b="1" smtClean="0"/>
              <a:t>ES-2: EC and T sensor  </a:t>
            </a:r>
          </a:p>
        </p:txBody>
      </p:sp>
      <p:sp>
        <p:nvSpPr>
          <p:cNvPr id="95235" name="Content Placeholder 2"/>
          <p:cNvSpPr>
            <a:spLocks noGrp="1"/>
          </p:cNvSpPr>
          <p:nvPr>
            <p:ph idx="1"/>
          </p:nvPr>
        </p:nvSpPr>
        <p:spPr>
          <a:xfrm>
            <a:off x="2514600" y="2017713"/>
            <a:ext cx="6440488" cy="1182687"/>
          </a:xfrm>
        </p:spPr>
        <p:txBody>
          <a:bodyPr/>
          <a:lstStyle/>
          <a:p>
            <a:r>
              <a:rPr lang="en-US" altLang="en-US" smtClean="0"/>
              <a:t> For monitoring EC and temperature in liquid water</a:t>
            </a:r>
          </a:p>
        </p:txBody>
      </p:sp>
      <p:pic>
        <p:nvPicPr>
          <p:cNvPr id="95236" name="Picture 2" descr="http://www.decagon.com/assets/Images/Product-Images/Sensors/ES-2-sens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0" r="36000"/>
          <a:stretch>
            <a:fillRect/>
          </a:stretch>
        </p:blipFill>
        <p:spPr bwMode="auto">
          <a:xfrm>
            <a:off x="1066800" y="1828800"/>
            <a:ext cx="1295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2743200" y="3505200"/>
            <a:ext cx="5715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Range: </a:t>
            </a:r>
            <a:r>
              <a:rPr lang="en-US" altLang="en-US" sz="1800"/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Electrical Conductivity: 0 to 120 dS/m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Temperature: -40 to 50°C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Resolution:</a:t>
            </a:r>
            <a:r>
              <a:rPr lang="en-US" altLang="en-US" sz="1800"/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Electrical Conductivity: 0.001 dS/m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Temperature: 0.1°C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Accuracy:</a:t>
            </a:r>
            <a:r>
              <a:rPr lang="en-US" altLang="en-US" sz="1800"/>
              <a:t> 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Electrical Conductivity: </a:t>
            </a:r>
            <a:r>
              <a:rPr lang="en-US" altLang="en-US" sz="1800" u="sng"/>
              <a:t>+</a:t>
            </a:r>
            <a:r>
              <a:rPr lang="en-US" altLang="en-US" sz="1800"/>
              <a:t> 0.01 dS/m or </a:t>
            </a:r>
            <a:r>
              <a:rPr lang="en-US" altLang="en-US" sz="1800" u="sng"/>
              <a:t>+</a:t>
            </a:r>
            <a:r>
              <a:rPr lang="en-US" altLang="en-US" sz="1800"/>
              <a:t> 10 % (whichever is greater)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Temperature: </a:t>
            </a:r>
            <a:r>
              <a:rPr lang="en-US" altLang="en-US" sz="1800" u="sng"/>
              <a:t>+</a:t>
            </a:r>
            <a:r>
              <a:rPr lang="en-US" altLang="en-US" sz="1800"/>
              <a:t> 1°C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93038" cy="1233488"/>
          </a:xfrm>
        </p:spPr>
        <p:txBody>
          <a:bodyPr/>
          <a:lstStyle/>
          <a:p>
            <a:r>
              <a:rPr lang="en-US" altLang="en-US" b="1" dirty="0" smtClean="0"/>
              <a:t>Drain Gauge: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800" dirty="0" smtClean="0"/>
              <a:t>Passive Capillary </a:t>
            </a:r>
            <a:r>
              <a:rPr lang="en-US" altLang="en-US" sz="2800" dirty="0" err="1" smtClean="0"/>
              <a:t>Lysimeter</a:t>
            </a:r>
            <a:endParaRPr lang="en-US" altLang="en-US" sz="2800" dirty="0" smtClean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3048000" cy="3733800"/>
          </a:xfrm>
        </p:spPr>
        <p:txBody>
          <a:bodyPr/>
          <a:lstStyle/>
          <a:p>
            <a:r>
              <a:rPr lang="en-US" altLang="en-US" sz="2800" dirty="0" smtClean="0"/>
              <a:t>Purpose: to measure deep drainage (flux and solute analysis) below the root zone</a:t>
            </a:r>
          </a:p>
        </p:txBody>
      </p:sp>
      <p:pic>
        <p:nvPicPr>
          <p:cNvPr id="96261" name="Picture 2" descr="C:\Users\Matt\rep stuff\Rep CD content\Drain Gauge\Images\G3productim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2749550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2" name="TextBox 5"/>
          <p:cNvSpPr txBox="1">
            <a:spLocks noChangeArrowheads="1"/>
          </p:cNvSpPr>
          <p:nvPr/>
        </p:nvSpPr>
        <p:spPr bwMode="auto">
          <a:xfrm>
            <a:off x="4419600" y="56388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Model G3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7BF6F8C-B32D-47C3-A77C-1140CEE4A514}" type="slidenum">
              <a:rPr lang="en-US" altLang="en-US" sz="1400" smtClean="0"/>
              <a:pPr>
                <a:spcBef>
                  <a:spcPct val="0"/>
                </a:spcBef>
                <a:buClrTx/>
                <a:buFontTx/>
                <a:buNone/>
              </a:pPr>
              <a:t>74</a:t>
            </a:fld>
            <a:endParaRPr lang="en-US" altLang="en-US" sz="1400" smtClean="0"/>
          </a:p>
        </p:txBody>
      </p:sp>
      <p:pic>
        <p:nvPicPr>
          <p:cNvPr id="100356" name="Picture 6" descr="DrainGaugeMai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Thermal Properties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50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idx="1"/>
          </p:nvPr>
        </p:nvSpPr>
        <p:spPr>
          <a:xfrm>
            <a:off x="381000" y="2209800"/>
            <a:ext cx="3906838" cy="3962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 smtClean="0"/>
              <a:t>Thermal Conductivity/Resistivity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Thermal Diffusivity</a:t>
            </a:r>
          </a:p>
          <a:p>
            <a:pPr>
              <a:lnSpc>
                <a:spcPct val="80000"/>
              </a:lnSpc>
            </a:pPr>
            <a:r>
              <a:rPr lang="en-US" altLang="en-US" sz="2400" dirty="0" smtClean="0"/>
              <a:t>Specific Heat Capacity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400" dirty="0" smtClean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 smtClean="0"/>
              <a:t>Liquid or Solid Samples, manually or unattended measurement.</a:t>
            </a:r>
          </a:p>
        </p:txBody>
      </p:sp>
      <p:pic>
        <p:nvPicPr>
          <p:cNvPr id="101379" name="Picture 5" descr="Decagon-kd2 p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304800"/>
            <a:ext cx="4214812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6"/>
          <p:cNvSpPr>
            <a:spLocks noChangeArrowheads="1"/>
          </p:cNvSpPr>
          <p:nvPr/>
        </p:nvSpPr>
        <p:spPr bwMode="auto">
          <a:xfrm>
            <a:off x="152400" y="304800"/>
            <a:ext cx="48768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400" b="1">
                <a:latin typeface="+mj-lt"/>
              </a:rPr>
              <a:t>KD2 Pro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+mj-lt"/>
              </a:rPr>
              <a:t>Thermal Properties Analyzer</a:t>
            </a:r>
            <a:r>
              <a:rPr lang="en-US" altLang="en-US" sz="2800" b="1">
                <a:latin typeface="+mj-lt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214313"/>
            <a:ext cx="7793037" cy="852487"/>
          </a:xfrm>
        </p:spPr>
        <p:txBody>
          <a:bodyPr/>
          <a:lstStyle/>
          <a:p>
            <a:r>
              <a:rPr lang="en-US" altLang="en-US" smtClean="0"/>
              <a:t>KD2 Pro Applications: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532313" y="2133600"/>
            <a:ext cx="4611687" cy="1487488"/>
          </a:xfrm>
        </p:spPr>
        <p:txBody>
          <a:bodyPr/>
          <a:lstStyle/>
          <a:p>
            <a:r>
              <a:rPr lang="en-US" altLang="en-US" smtClean="0"/>
              <a:t> Soil heat flux for biological processes</a:t>
            </a:r>
          </a:p>
        </p:txBody>
      </p:sp>
      <p:pic>
        <p:nvPicPr>
          <p:cNvPr id="102404" name="Picture 7" descr="http://content.answcdn.com/main/content/img/McGrawHill/Encyclopedia/images/CE317700FG0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4381500"/>
            <a:ext cx="493395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9" descr="http://kvvu.images.worldnow.com/images/22925754_B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KD2 Pro Applications: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4800600" y="2133600"/>
            <a:ext cx="2935288" cy="1447800"/>
          </a:xfrm>
        </p:spPr>
        <p:txBody>
          <a:bodyPr/>
          <a:lstStyle/>
          <a:p>
            <a:r>
              <a:rPr lang="en-US" altLang="en-US" smtClean="0"/>
              <a:t>Insulation</a:t>
            </a:r>
          </a:p>
        </p:txBody>
      </p:sp>
      <p:pic>
        <p:nvPicPr>
          <p:cNvPr id="103428" name="Picture 5" descr="ins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733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KD2 Pro Applications: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Nanofluids</a:t>
            </a:r>
          </a:p>
        </p:txBody>
      </p:sp>
      <p:pic>
        <p:nvPicPr>
          <p:cNvPr id="104452" name="Picture 5" descr="nanoflu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38100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304800" y="5029200"/>
            <a:ext cx="518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/>
              <a:t>Now </a:t>
            </a:r>
            <a:r>
              <a:rPr lang="en-US" altLang="en-US" sz="2400" b="1" dirty="0" smtClean="0"/>
              <a:t>180+ </a:t>
            </a:r>
            <a:r>
              <a:rPr lang="en-US" altLang="en-US" sz="2400" b="1" dirty="0"/>
              <a:t>employees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endParaRPr lang="en-US" altLang="en-US" sz="2400" dirty="0"/>
          </a:p>
        </p:txBody>
      </p:sp>
      <p:pic>
        <p:nvPicPr>
          <p:cNvPr id="17411" name="Picture 4" descr="V:\Decagon Corporate\Pictures\Building3 light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91440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KD2 Pro Applications: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4343400" y="2133600"/>
            <a:ext cx="4383088" cy="990600"/>
          </a:xfrm>
        </p:spPr>
        <p:txBody>
          <a:bodyPr/>
          <a:lstStyle/>
          <a:p>
            <a:r>
              <a:rPr lang="en-US" altLang="en-US" smtClean="0"/>
              <a:t>Petroleum products</a:t>
            </a:r>
          </a:p>
        </p:txBody>
      </p:sp>
      <p:pic>
        <p:nvPicPr>
          <p:cNvPr id="105476" name="Picture 7" descr="image of petroleum products in test tubes and flasks -- Since 1952, Southwest Research Institute has offered extensive petroleum products research services providing both chemical and physical analyses as well as most standard ASTM, federal, and industrial test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5877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KD2 Pro Applications: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>
          <a:xfrm>
            <a:off x="6400800" y="1905000"/>
            <a:ext cx="2514600" cy="1219200"/>
          </a:xfrm>
        </p:spPr>
        <p:txBody>
          <a:bodyPr/>
          <a:lstStyle/>
          <a:p>
            <a:r>
              <a:rPr lang="en-US" altLang="en-US" smtClean="0"/>
              <a:t>Thermal Backfill</a:t>
            </a:r>
          </a:p>
        </p:txBody>
      </p:sp>
      <p:pic>
        <p:nvPicPr>
          <p:cNvPr id="10650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66950"/>
            <a:ext cx="565308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IMG_1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0754156"/>
              </p:ext>
            </p:extLst>
          </p:nvPr>
        </p:nvGraphicFramePr>
        <p:xfrm>
          <a:off x="2438400" y="2630567"/>
          <a:ext cx="3468688" cy="314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Clip" r:id="rId4" imgW="1355928" imgH="1301419" progId="MS_ClipArt_Gallery.2">
                  <p:embed/>
                </p:oleObj>
              </mc:Choice>
              <mc:Fallback>
                <p:oleObj name="Clip" r:id="rId4" imgW="1355928" imgH="130141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70000" contrast="-7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630567"/>
                        <a:ext cx="3468688" cy="3148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Decagon’s </a:t>
            </a:r>
            <a:r>
              <a:rPr lang="en-US" altLang="en-US" dirty="0" smtClean="0"/>
              <a:t>Mission</a:t>
            </a:r>
            <a:endParaRPr lang="en-US" altLang="en-US" dirty="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25191"/>
            <a:ext cx="8095456" cy="1600200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marL="0" indent="0" eaLnBrk="1" hangingPunct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dirty="0" smtClean="0"/>
              <a:t>Develop innovative, simple, and accurate </a:t>
            </a:r>
            <a:r>
              <a:rPr lang="en-US" altLang="en-US" dirty="0" smtClean="0"/>
              <a:t>instruments </a:t>
            </a:r>
            <a:r>
              <a:rPr lang="en-US" altLang="en-US" dirty="0" smtClean="0"/>
              <a:t>that solve problems for environmental researchers</a:t>
            </a:r>
            <a:endParaRPr lang="en-US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3.xml><?xml version="1.0" encoding="utf-8"?>
<a:theme xmlns:a="http://schemas.openxmlformats.org/drawingml/2006/main" name="2_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5452</TotalTime>
  <Words>1917</Words>
  <Application>Microsoft Office PowerPoint</Application>
  <PresentationFormat>On-screen Show (4:3)</PresentationFormat>
  <Paragraphs>394</Paragraphs>
  <Slides>82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82</vt:i4>
      </vt:variant>
    </vt:vector>
  </HeadingPairs>
  <TitlesOfParts>
    <vt:vector size="106" baseType="lpstr">
      <vt:lpstr>Tahoma</vt:lpstr>
      <vt:lpstr>Arial</vt:lpstr>
      <vt:lpstr>Wingdings</vt:lpstr>
      <vt:lpstr>Times New Roman</vt:lpstr>
      <vt:lpstr>Symbol</vt:lpstr>
      <vt:lpstr>Verdana</vt:lpstr>
      <vt:lpstr>Calibri</vt:lpstr>
      <vt:lpstr>Aharoni</vt:lpstr>
      <vt:lpstr>Cambria Math</vt:lpstr>
      <vt:lpstr>SimSun</vt:lpstr>
      <vt:lpstr>Lucida Sans Unicode</vt:lpstr>
      <vt:lpstr>StarSymbol</vt:lpstr>
      <vt:lpstr>Century Gothic</vt:lpstr>
      <vt:lpstr>Trebuchet MS</vt:lpstr>
      <vt:lpstr>Wingdings 3</vt:lpstr>
      <vt:lpstr>MS PGothic</vt:lpstr>
      <vt:lpstr>Ion</vt:lpstr>
      <vt:lpstr>1_Ion</vt:lpstr>
      <vt:lpstr>2_Ion</vt:lpstr>
      <vt:lpstr>Microsoft Clip Gallery</vt:lpstr>
      <vt:lpstr>Equation</vt:lpstr>
      <vt:lpstr>Clip</vt:lpstr>
      <vt:lpstr>Microsoft Excel Worksheet</vt:lpstr>
      <vt:lpstr>Chart</vt:lpstr>
      <vt:lpstr>Decagon Devices Environmental  Research Instruments</vt:lpstr>
      <vt:lpstr>Where is Decagon?</vt:lpstr>
      <vt:lpstr>PowerPoint Presentation</vt:lpstr>
      <vt:lpstr>PowerPoint Presentation</vt:lpstr>
      <vt:lpstr>PowerPoint Presentation</vt:lpstr>
      <vt:lpstr>Decagon History</vt:lpstr>
      <vt:lpstr>PowerPoint Presentation</vt:lpstr>
      <vt:lpstr>PowerPoint Presentation</vt:lpstr>
      <vt:lpstr>Decagon’s Mission</vt:lpstr>
      <vt:lpstr>PowerPoint Presentation</vt:lpstr>
      <vt:lpstr>Decagon’s Assets:  改善: Kaizen</vt:lpstr>
      <vt:lpstr>Decagon’s Thermal and Electrical Conductivity Probe (TECP):       2007 Mars Lander</vt:lpstr>
      <vt:lpstr>TECP objectives</vt:lpstr>
      <vt:lpstr>Plant Canopy Measurements</vt:lpstr>
      <vt:lpstr>AccuPAR Ceptometer model LP-80</vt:lpstr>
      <vt:lpstr>What is PAR?</vt:lpstr>
      <vt:lpstr>Leaf Area Index (LAI)</vt:lpstr>
      <vt:lpstr>Calculating LAI</vt:lpstr>
      <vt:lpstr>Comparison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Leaf Porometer</vt:lpstr>
      <vt:lpstr>How does it work?</vt:lpstr>
      <vt:lpstr>What can I do with a porometer?</vt:lpstr>
      <vt:lpstr>Case study:  Washington State University wheat</vt:lpstr>
      <vt:lpstr>Case Study: Stress in wine grapes</vt:lpstr>
      <vt:lpstr>VP-4 RH/Temp/Barometric pressure Sensor</vt:lpstr>
      <vt:lpstr>RT-1 Temperature Sensor</vt:lpstr>
      <vt:lpstr>Leaf Wetness Sensor</vt:lpstr>
      <vt:lpstr>Leaf Wetness applications</vt:lpstr>
      <vt:lpstr>Pyranometer / PAR sensor</vt:lpstr>
      <vt:lpstr>ECRN-100 Rain Gauge</vt:lpstr>
      <vt:lpstr>DS-2 Sonic Anemometer</vt:lpstr>
      <vt:lpstr>PowerPoint Presentation</vt:lpstr>
      <vt:lpstr>Soil Water Content /Water Potential</vt:lpstr>
      <vt:lpstr>Dielectric Soil Moisture Sensors</vt:lpstr>
      <vt:lpstr>Analog soil moisture sensors</vt:lpstr>
      <vt:lpstr>Digital Sensors</vt:lpstr>
      <vt:lpstr>Applications: Plant–water relations</vt:lpstr>
      <vt:lpstr>Applications: Irrigation Scheduling</vt:lpstr>
      <vt:lpstr>Applications: Hydrologic monitoring</vt:lpstr>
      <vt:lpstr>Applications: Hazardous waste monitoring</vt:lpstr>
      <vt:lpstr>Applications: monitoring slope stability</vt:lpstr>
      <vt:lpstr>MPS-6 Matric Potential Sensor</vt:lpstr>
      <vt:lpstr>Sensor Theory</vt:lpstr>
      <vt:lpstr>MPS-6 Advantages</vt:lpstr>
      <vt:lpstr>Em50 Data Logger</vt:lpstr>
      <vt:lpstr>Em50G: Remote logger</vt:lpstr>
      <vt:lpstr>How does it work?</vt:lpstr>
      <vt:lpstr>PowerPoint Presentation</vt:lpstr>
      <vt:lpstr>ECHO Utility</vt:lpstr>
      <vt:lpstr>DataTrac</vt:lpstr>
      <vt:lpstr>Hydrology Equipment</vt:lpstr>
      <vt:lpstr>WP4C Dewpoint Water Potential Meter</vt:lpstr>
      <vt:lpstr>Chilled-mirror  Dewpoint Technique</vt:lpstr>
      <vt:lpstr>Moisture Release Curves</vt:lpstr>
      <vt:lpstr>pF Plot to get Soil Swelling </vt:lpstr>
      <vt:lpstr>Expansive Soil Classification from McKeen(1992) </vt:lpstr>
      <vt:lpstr>Vapor Sorption Analyzer (VSA)</vt:lpstr>
      <vt:lpstr>VSA data</vt:lpstr>
      <vt:lpstr>Vapor Sorption Analyzer</vt:lpstr>
      <vt:lpstr>Mini-Disk Infiltrometer</vt:lpstr>
      <vt:lpstr>Dual-head Infiltrometer</vt:lpstr>
      <vt:lpstr>Design</vt:lpstr>
      <vt:lpstr>Setup in Field</vt:lpstr>
      <vt:lpstr>How we use the data?</vt:lpstr>
      <vt:lpstr>CTD Sensor (conductivity, temp., depth sensor)</vt:lpstr>
      <vt:lpstr>CTD Uses</vt:lpstr>
      <vt:lpstr>ES-2: EC and T sensor  </vt:lpstr>
      <vt:lpstr>Drain Gauge: Passive Capillary Lysimeter</vt:lpstr>
      <vt:lpstr>PowerPoint Presentation</vt:lpstr>
      <vt:lpstr>Thermal Properties</vt:lpstr>
      <vt:lpstr>PowerPoint Presentation</vt:lpstr>
      <vt:lpstr>KD2 Pro Applications:</vt:lpstr>
      <vt:lpstr>KD2 Pro Applications:</vt:lpstr>
      <vt:lpstr>KD2 Pro Applications:</vt:lpstr>
      <vt:lpstr>KD2 Pro Applications:</vt:lpstr>
      <vt:lpstr>KD2 Pro Applications:</vt:lpstr>
      <vt:lpstr>PowerPoint Presentation</vt:lpstr>
    </vt:vector>
  </TitlesOfParts>
  <Company>Decagon Devices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Decagon Devices, Inc.</dc:title>
  <dc:creator>Tamsin Campbell</dc:creator>
  <cp:lastModifiedBy>Matt Galloway</cp:lastModifiedBy>
  <cp:revision>197</cp:revision>
  <dcterms:created xsi:type="dcterms:W3CDTF">2001-01-03T19:41:35Z</dcterms:created>
  <dcterms:modified xsi:type="dcterms:W3CDTF">2016-09-14T00:26:01Z</dcterms:modified>
</cp:coreProperties>
</file>