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99" r:id="rId9"/>
    <p:sldId id="266" r:id="rId10"/>
    <p:sldId id="300" r:id="rId11"/>
    <p:sldId id="267" r:id="rId12"/>
    <p:sldId id="268" r:id="rId13"/>
    <p:sldId id="277" r:id="rId14"/>
    <p:sldId id="301" r:id="rId15"/>
    <p:sldId id="302" r:id="rId16"/>
    <p:sldId id="322" r:id="rId17"/>
    <p:sldId id="303" r:id="rId18"/>
    <p:sldId id="304" r:id="rId19"/>
    <p:sldId id="272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324" r:id="rId34"/>
    <p:sldId id="296" r:id="rId35"/>
    <p:sldId id="297" r:id="rId36"/>
    <p:sldId id="298" r:id="rId37"/>
    <p:sldId id="278" r:id="rId38"/>
    <p:sldId id="326" r:id="rId39"/>
    <p:sldId id="327" r:id="rId40"/>
    <p:sldId id="316" r:id="rId41"/>
    <p:sldId id="313" r:id="rId42"/>
    <p:sldId id="314" r:id="rId43"/>
    <p:sldId id="315" r:id="rId44"/>
    <p:sldId id="310" r:id="rId45"/>
    <p:sldId id="311" r:id="rId46"/>
    <p:sldId id="312" r:id="rId47"/>
    <p:sldId id="329" r:id="rId48"/>
    <p:sldId id="307" r:id="rId49"/>
    <p:sldId id="308" r:id="rId50"/>
    <p:sldId id="281" r:id="rId51"/>
    <p:sldId id="317" r:id="rId52"/>
    <p:sldId id="318" r:id="rId53"/>
    <p:sldId id="320" r:id="rId54"/>
    <p:sldId id="319" r:id="rId55"/>
    <p:sldId id="321" r:id="rId56"/>
    <p:sldId id="323" r:id="rId57"/>
    <p:sldId id="325" r:id="rId58"/>
    <p:sldId id="328" r:id="rId59"/>
    <p:sldId id="309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mcp\DecaDoc\Vapor%20Sorption%20Analyzer\Testing%20and%20Verification\Alpha%20Testing\Test%208%20vs%20Test%209%20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0.12131563554555702"/>
          <c:y val="9.9523622047244895E-2"/>
          <c:w val="0.83631106111735676"/>
          <c:h val="0.7310640857392815"/>
        </c:manualLayout>
      </c:layout>
      <c:scatterChart>
        <c:scatterStyle val="lineMarker"/>
        <c:ser>
          <c:idx val="1"/>
          <c:order val="0"/>
          <c:tx>
            <c:v>Static Method</c:v>
          </c:tx>
          <c:spPr>
            <a:ln w="28575">
              <a:noFill/>
            </a:ln>
          </c:spPr>
          <c:marker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Isotherm!$L$2:$L$300</c:f>
              <c:numCache>
                <c:formatCode>0.0000</c:formatCode>
                <c:ptCount val="299"/>
                <c:pt idx="0">
                  <c:v>9.8900000000000376E-2</c:v>
                </c:pt>
                <c:pt idx="1">
                  <c:v>0.19950000000000032</c:v>
                </c:pt>
                <c:pt idx="2">
                  <c:v>0.29960000000000031</c:v>
                </c:pt>
                <c:pt idx="3">
                  <c:v>0.40060000000000001</c:v>
                </c:pt>
                <c:pt idx="4">
                  <c:v>0.50029999999999997</c:v>
                </c:pt>
                <c:pt idx="5">
                  <c:v>0.60040000000000004</c:v>
                </c:pt>
                <c:pt idx="6">
                  <c:v>0.70140000000000002</c:v>
                </c:pt>
                <c:pt idx="7">
                  <c:v>0.80049999999999999</c:v>
                </c:pt>
                <c:pt idx="8">
                  <c:v>0.70050000000000001</c:v>
                </c:pt>
                <c:pt idx="9">
                  <c:v>0.60040000000000004</c:v>
                </c:pt>
                <c:pt idx="10">
                  <c:v>0.50019999999999998</c:v>
                </c:pt>
                <c:pt idx="11">
                  <c:v>0.39810000000000162</c:v>
                </c:pt>
                <c:pt idx="12">
                  <c:v>0.30050000000000032</c:v>
                </c:pt>
                <c:pt idx="13">
                  <c:v>0.2001</c:v>
                </c:pt>
                <c:pt idx="14">
                  <c:v>9.8900000000000376E-2</c:v>
                </c:pt>
              </c:numCache>
            </c:numRef>
          </c:xVal>
          <c:yVal>
            <c:numRef>
              <c:f>Isotherm!$O$2:$O$300</c:f>
              <c:numCache>
                <c:formatCode>0.00"%"</c:formatCode>
                <c:ptCount val="299"/>
                <c:pt idx="0">
                  <c:v>3.2162905888827811</c:v>
                </c:pt>
                <c:pt idx="1">
                  <c:v>3.8249931637954582</c:v>
                </c:pt>
                <c:pt idx="2">
                  <c:v>4.4260869565217265</c:v>
                </c:pt>
                <c:pt idx="3">
                  <c:v>5.3265141318976745</c:v>
                </c:pt>
                <c:pt idx="4">
                  <c:v>6.4180931263858119</c:v>
                </c:pt>
                <c:pt idx="5">
                  <c:v>7.3059826056399846</c:v>
                </c:pt>
                <c:pt idx="6">
                  <c:v>8.3844751237301409</c:v>
                </c:pt>
                <c:pt idx="7">
                  <c:v>9.6552787053686195</c:v>
                </c:pt>
                <c:pt idx="8">
                  <c:v>8.8120300751880656</c:v>
                </c:pt>
                <c:pt idx="9">
                  <c:v>7.9127247338104363</c:v>
                </c:pt>
                <c:pt idx="10">
                  <c:v>6.9791060565987806</c:v>
                </c:pt>
                <c:pt idx="11">
                  <c:v>6.1767739640761112</c:v>
                </c:pt>
                <c:pt idx="12">
                  <c:v>5.3689686098654539</c:v>
                </c:pt>
                <c:pt idx="13">
                  <c:v>4.4780010863661124</c:v>
                </c:pt>
                <c:pt idx="14">
                  <c:v>3.3846717333577461</c:v>
                </c:pt>
              </c:numCache>
            </c:numRef>
          </c:yVal>
        </c:ser>
        <c:ser>
          <c:idx val="2"/>
          <c:order val="1"/>
          <c:tx>
            <c:v>Dynamic Method</c:v>
          </c:tx>
          <c:spPr>
            <a:ln w="28575">
              <a:noFill/>
            </a:ln>
          </c:spPr>
          <c:marker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Isotherm!$D$17:$D$178</c:f>
              <c:numCache>
                <c:formatCode>0.0000</c:formatCode>
                <c:ptCount val="162"/>
                <c:pt idx="0">
                  <c:v>9.9100000000000202E-2</c:v>
                </c:pt>
                <c:pt idx="1">
                  <c:v>0.20900000000000021</c:v>
                </c:pt>
                <c:pt idx="2">
                  <c:v>0.21010000000000001</c:v>
                </c:pt>
                <c:pt idx="3">
                  <c:v>0.22290000000000032</c:v>
                </c:pt>
                <c:pt idx="4">
                  <c:v>0.23050000000000001</c:v>
                </c:pt>
                <c:pt idx="5">
                  <c:v>0.24010000000000001</c:v>
                </c:pt>
                <c:pt idx="6">
                  <c:v>0.24770000000000131</c:v>
                </c:pt>
                <c:pt idx="7">
                  <c:v>0.255</c:v>
                </c:pt>
                <c:pt idx="8">
                  <c:v>0.26480000000000031</c:v>
                </c:pt>
                <c:pt idx="9">
                  <c:v>0.27</c:v>
                </c:pt>
                <c:pt idx="10">
                  <c:v>0.28030000000000038</c:v>
                </c:pt>
                <c:pt idx="11">
                  <c:v>0.28700000000000031</c:v>
                </c:pt>
                <c:pt idx="12">
                  <c:v>0.29680000000000162</c:v>
                </c:pt>
                <c:pt idx="13">
                  <c:v>0.30300000000000032</c:v>
                </c:pt>
                <c:pt idx="14">
                  <c:v>0.31150000000000155</c:v>
                </c:pt>
                <c:pt idx="15">
                  <c:v>0.31920000000000032</c:v>
                </c:pt>
                <c:pt idx="16">
                  <c:v>0.32580000000000187</c:v>
                </c:pt>
                <c:pt idx="17">
                  <c:v>0.33500000000000174</c:v>
                </c:pt>
                <c:pt idx="18">
                  <c:v>0.3417000000000005</c:v>
                </c:pt>
                <c:pt idx="19">
                  <c:v>0.35080000000000156</c:v>
                </c:pt>
                <c:pt idx="20">
                  <c:v>0.35560000000000008</c:v>
                </c:pt>
                <c:pt idx="21">
                  <c:v>0.36750000000000038</c:v>
                </c:pt>
                <c:pt idx="22">
                  <c:v>0.37310000000000032</c:v>
                </c:pt>
                <c:pt idx="23">
                  <c:v>0.38360000000000138</c:v>
                </c:pt>
                <c:pt idx="24">
                  <c:v>0.38960000000000156</c:v>
                </c:pt>
                <c:pt idx="25">
                  <c:v>0.39830000000000293</c:v>
                </c:pt>
                <c:pt idx="26">
                  <c:v>0.40710000000000002</c:v>
                </c:pt>
                <c:pt idx="27">
                  <c:v>0.41380000000000156</c:v>
                </c:pt>
                <c:pt idx="28">
                  <c:v>0.42180000000000162</c:v>
                </c:pt>
                <c:pt idx="29">
                  <c:v>0.42950000000000038</c:v>
                </c:pt>
                <c:pt idx="30">
                  <c:v>0.43640000000000162</c:v>
                </c:pt>
                <c:pt idx="31">
                  <c:v>0.44470000000000032</c:v>
                </c:pt>
                <c:pt idx="32">
                  <c:v>0.45300000000000001</c:v>
                </c:pt>
                <c:pt idx="33">
                  <c:v>0.45980000000000032</c:v>
                </c:pt>
                <c:pt idx="34">
                  <c:v>0.46740000000000032</c:v>
                </c:pt>
                <c:pt idx="35">
                  <c:v>0.47470000000000001</c:v>
                </c:pt>
                <c:pt idx="36">
                  <c:v>0.48290000000000038</c:v>
                </c:pt>
                <c:pt idx="37">
                  <c:v>0.49020000000000002</c:v>
                </c:pt>
                <c:pt idx="38">
                  <c:v>0.49830000000000174</c:v>
                </c:pt>
                <c:pt idx="39">
                  <c:v>0.50549999999999951</c:v>
                </c:pt>
                <c:pt idx="40">
                  <c:v>0.51280000000000003</c:v>
                </c:pt>
                <c:pt idx="41">
                  <c:v>0.52160000000000062</c:v>
                </c:pt>
                <c:pt idx="42">
                  <c:v>0.5282</c:v>
                </c:pt>
                <c:pt idx="43">
                  <c:v>0.53620000000000001</c:v>
                </c:pt>
                <c:pt idx="44">
                  <c:v>0.54380000000000062</c:v>
                </c:pt>
                <c:pt idx="45">
                  <c:v>0.55170000000000163</c:v>
                </c:pt>
                <c:pt idx="46">
                  <c:v>0.55070000000000163</c:v>
                </c:pt>
                <c:pt idx="47">
                  <c:v>0.58000000000000063</c:v>
                </c:pt>
                <c:pt idx="48">
                  <c:v>0.58790000000000064</c:v>
                </c:pt>
                <c:pt idx="49">
                  <c:v>0.59660000000000102</c:v>
                </c:pt>
                <c:pt idx="50">
                  <c:v>0.60280000000000322</c:v>
                </c:pt>
                <c:pt idx="51">
                  <c:v>0.61310000000000164</c:v>
                </c:pt>
                <c:pt idx="52">
                  <c:v>0.61830000000000163</c:v>
                </c:pt>
                <c:pt idx="53">
                  <c:v>0.62830000000000163</c:v>
                </c:pt>
                <c:pt idx="54">
                  <c:v>0.63630000000000164</c:v>
                </c:pt>
                <c:pt idx="55">
                  <c:v>0.64440000000000164</c:v>
                </c:pt>
                <c:pt idx="56">
                  <c:v>0.65040000000000164</c:v>
                </c:pt>
                <c:pt idx="57">
                  <c:v>0.66020000000000323</c:v>
                </c:pt>
                <c:pt idx="58">
                  <c:v>0.6659000000000046</c:v>
                </c:pt>
                <c:pt idx="59">
                  <c:v>0.67450000000000165</c:v>
                </c:pt>
                <c:pt idx="60">
                  <c:v>0.68330000000000102</c:v>
                </c:pt>
                <c:pt idx="61">
                  <c:v>0.68960000000000199</c:v>
                </c:pt>
                <c:pt idx="62">
                  <c:v>0.69910000000000139</c:v>
                </c:pt>
                <c:pt idx="63">
                  <c:v>0.70420000000000005</c:v>
                </c:pt>
                <c:pt idx="64">
                  <c:v>0.71460000000000323</c:v>
                </c:pt>
                <c:pt idx="65">
                  <c:v>0.72200000000000164</c:v>
                </c:pt>
                <c:pt idx="66">
                  <c:v>0.72910000000000164</c:v>
                </c:pt>
                <c:pt idx="67">
                  <c:v>0.73650000000000004</c:v>
                </c:pt>
                <c:pt idx="68">
                  <c:v>0.74410000000000165</c:v>
                </c:pt>
                <c:pt idx="69">
                  <c:v>0.75480000000000436</c:v>
                </c:pt>
                <c:pt idx="70">
                  <c:v>0.75840000000000163</c:v>
                </c:pt>
                <c:pt idx="71">
                  <c:v>0.7724000000000002</c:v>
                </c:pt>
                <c:pt idx="72">
                  <c:v>0.77750000000000019</c:v>
                </c:pt>
                <c:pt idx="73">
                  <c:v>0.78749999999999998</c:v>
                </c:pt>
                <c:pt idx="74">
                  <c:v>0.79349999999999998</c:v>
                </c:pt>
                <c:pt idx="75">
                  <c:v>0.80210000000000004</c:v>
                </c:pt>
                <c:pt idx="76">
                  <c:v>0.79190000000000005</c:v>
                </c:pt>
                <c:pt idx="77">
                  <c:v>0.77650000000000019</c:v>
                </c:pt>
                <c:pt idx="78">
                  <c:v>0.76320000000000265</c:v>
                </c:pt>
                <c:pt idx="79">
                  <c:v>0.74970000000000436</c:v>
                </c:pt>
                <c:pt idx="80">
                  <c:v>0.73730000000000162</c:v>
                </c:pt>
                <c:pt idx="81">
                  <c:v>0.72580000000000311</c:v>
                </c:pt>
                <c:pt idx="82">
                  <c:v>0.71410000000000162</c:v>
                </c:pt>
                <c:pt idx="83">
                  <c:v>0.70230000000000004</c:v>
                </c:pt>
                <c:pt idx="84">
                  <c:v>0.69230000000000114</c:v>
                </c:pt>
                <c:pt idx="85">
                  <c:v>0.68290000000000151</c:v>
                </c:pt>
                <c:pt idx="86">
                  <c:v>0.67280000000000473</c:v>
                </c:pt>
                <c:pt idx="87">
                  <c:v>0.66350000000000164</c:v>
                </c:pt>
                <c:pt idx="88">
                  <c:v>0.65290000000000437</c:v>
                </c:pt>
                <c:pt idx="89">
                  <c:v>0.64460000000000173</c:v>
                </c:pt>
                <c:pt idx="90">
                  <c:v>0.63540000000000163</c:v>
                </c:pt>
                <c:pt idx="91">
                  <c:v>0.62590000000000323</c:v>
                </c:pt>
                <c:pt idx="92">
                  <c:v>0.61670000000000336</c:v>
                </c:pt>
                <c:pt idx="93">
                  <c:v>0.60860000000000336</c:v>
                </c:pt>
                <c:pt idx="94">
                  <c:v>0.60060000000000324</c:v>
                </c:pt>
                <c:pt idx="95">
                  <c:v>0.59310000000000063</c:v>
                </c:pt>
                <c:pt idx="96">
                  <c:v>0.58500000000000063</c:v>
                </c:pt>
                <c:pt idx="97">
                  <c:v>0.57820000000000005</c:v>
                </c:pt>
                <c:pt idx="98">
                  <c:v>0.56990000000000163</c:v>
                </c:pt>
                <c:pt idx="99">
                  <c:v>0.56200000000000105</c:v>
                </c:pt>
                <c:pt idx="100">
                  <c:v>0.55520000000000003</c:v>
                </c:pt>
                <c:pt idx="101">
                  <c:v>0.54790000000000005</c:v>
                </c:pt>
                <c:pt idx="102">
                  <c:v>0.53900000000000003</c:v>
                </c:pt>
                <c:pt idx="103">
                  <c:v>0.53300000000000003</c:v>
                </c:pt>
                <c:pt idx="104">
                  <c:v>0.52500000000000002</c:v>
                </c:pt>
                <c:pt idx="105">
                  <c:v>0.51639999999999997</c:v>
                </c:pt>
                <c:pt idx="106">
                  <c:v>0.5091</c:v>
                </c:pt>
                <c:pt idx="107">
                  <c:v>0.5014999999999995</c:v>
                </c:pt>
                <c:pt idx="108">
                  <c:v>0.49390000000000162</c:v>
                </c:pt>
                <c:pt idx="109">
                  <c:v>0.48670000000000002</c:v>
                </c:pt>
                <c:pt idx="110">
                  <c:v>0.47860000000000008</c:v>
                </c:pt>
                <c:pt idx="111">
                  <c:v>0.47140000000000032</c:v>
                </c:pt>
                <c:pt idx="112">
                  <c:v>0.46390000000000031</c:v>
                </c:pt>
                <c:pt idx="113">
                  <c:v>0.45680000000000032</c:v>
                </c:pt>
                <c:pt idx="114">
                  <c:v>0.44820000000000032</c:v>
                </c:pt>
                <c:pt idx="115">
                  <c:v>0.44230000000000064</c:v>
                </c:pt>
                <c:pt idx="116">
                  <c:v>0.43360000000000032</c:v>
                </c:pt>
                <c:pt idx="117">
                  <c:v>0.42500000000000032</c:v>
                </c:pt>
                <c:pt idx="118">
                  <c:v>0.41810000000000008</c:v>
                </c:pt>
                <c:pt idx="119">
                  <c:v>0.40960000000000002</c:v>
                </c:pt>
                <c:pt idx="120">
                  <c:v>0.4032</c:v>
                </c:pt>
                <c:pt idx="121">
                  <c:v>0.39480000000000293</c:v>
                </c:pt>
                <c:pt idx="122">
                  <c:v>0.38730000000000186</c:v>
                </c:pt>
                <c:pt idx="123">
                  <c:v>0.37980000000000186</c:v>
                </c:pt>
                <c:pt idx="124">
                  <c:v>0.37320000000000031</c:v>
                </c:pt>
                <c:pt idx="125">
                  <c:v>0.36460000000000031</c:v>
                </c:pt>
                <c:pt idx="126">
                  <c:v>0.35760000000000008</c:v>
                </c:pt>
                <c:pt idx="127">
                  <c:v>0.34920000000000051</c:v>
                </c:pt>
                <c:pt idx="128">
                  <c:v>0.34280000000000094</c:v>
                </c:pt>
                <c:pt idx="129">
                  <c:v>0.33560000000000162</c:v>
                </c:pt>
                <c:pt idx="130">
                  <c:v>0.32540000000000174</c:v>
                </c:pt>
                <c:pt idx="131">
                  <c:v>0.32100000000000162</c:v>
                </c:pt>
                <c:pt idx="132">
                  <c:v>0.30960000000000032</c:v>
                </c:pt>
                <c:pt idx="133">
                  <c:v>0.30210000000000031</c:v>
                </c:pt>
                <c:pt idx="134">
                  <c:v>0.29330000000000161</c:v>
                </c:pt>
                <c:pt idx="135">
                  <c:v>0.28700000000000031</c:v>
                </c:pt>
                <c:pt idx="136">
                  <c:v>0.27940000000000031</c:v>
                </c:pt>
                <c:pt idx="137">
                  <c:v>0.27140000000000031</c:v>
                </c:pt>
                <c:pt idx="138">
                  <c:v>0.26440000000000002</c:v>
                </c:pt>
                <c:pt idx="139">
                  <c:v>0.25630000000000008</c:v>
                </c:pt>
                <c:pt idx="140">
                  <c:v>0.24920000000000134</c:v>
                </c:pt>
                <c:pt idx="141">
                  <c:v>0.24170000000000028</c:v>
                </c:pt>
                <c:pt idx="142">
                  <c:v>0.23470000000000021</c:v>
                </c:pt>
                <c:pt idx="143">
                  <c:v>0.22680000000000025</c:v>
                </c:pt>
                <c:pt idx="144">
                  <c:v>0.21950000000000031</c:v>
                </c:pt>
                <c:pt idx="145">
                  <c:v>0.21180000000000004</c:v>
                </c:pt>
                <c:pt idx="146">
                  <c:v>0.20520000000000024</c:v>
                </c:pt>
                <c:pt idx="147">
                  <c:v>0.19740000000000044</c:v>
                </c:pt>
                <c:pt idx="148">
                  <c:v>0.19040000000000032</c:v>
                </c:pt>
                <c:pt idx="149">
                  <c:v>0.18270000000000131</c:v>
                </c:pt>
                <c:pt idx="150">
                  <c:v>0.17520000000000024</c:v>
                </c:pt>
                <c:pt idx="151">
                  <c:v>0.16870000000000038</c:v>
                </c:pt>
                <c:pt idx="152">
                  <c:v>0.16080000000000025</c:v>
                </c:pt>
                <c:pt idx="153">
                  <c:v>0.15410000000000001</c:v>
                </c:pt>
                <c:pt idx="154">
                  <c:v>0.14670000000000027</c:v>
                </c:pt>
                <c:pt idx="155">
                  <c:v>0.1396</c:v>
                </c:pt>
                <c:pt idx="156">
                  <c:v>0.13270000000000001</c:v>
                </c:pt>
                <c:pt idx="157">
                  <c:v>0.12529999999999999</c:v>
                </c:pt>
                <c:pt idx="158">
                  <c:v>0.11820000000000024</c:v>
                </c:pt>
                <c:pt idx="159">
                  <c:v>0.11120000000000015</c:v>
                </c:pt>
                <c:pt idx="160">
                  <c:v>0.10460000000000012</c:v>
                </c:pt>
                <c:pt idx="161">
                  <c:v>9.8000000000000392E-2</c:v>
                </c:pt>
              </c:numCache>
            </c:numRef>
          </c:xVal>
          <c:yVal>
            <c:numRef>
              <c:f>Isotherm!$G$17:$G$178</c:f>
              <c:numCache>
                <c:formatCode>0.00"%"</c:formatCode>
                <c:ptCount val="162"/>
                <c:pt idx="0">
                  <c:v>3.2211153332648577</c:v>
                </c:pt>
                <c:pt idx="1">
                  <c:v>4.0879389312976846</c:v>
                </c:pt>
                <c:pt idx="2">
                  <c:v>4.1562245728234366</c:v>
                </c:pt>
                <c:pt idx="3">
                  <c:v>4.2341463414634086</c:v>
                </c:pt>
                <c:pt idx="4">
                  <c:v>4.3702049928962818</c:v>
                </c:pt>
                <c:pt idx="5">
                  <c:v>4.3604993403024386</c:v>
                </c:pt>
                <c:pt idx="6">
                  <c:v>4.4283975659229204</c:v>
                </c:pt>
                <c:pt idx="7">
                  <c:v>4.5349002127443976</c:v>
                </c:pt>
                <c:pt idx="8">
                  <c:v>4.6025511237092447</c:v>
                </c:pt>
                <c:pt idx="9">
                  <c:v>4.6508145300009183</c:v>
                </c:pt>
                <c:pt idx="10">
                  <c:v>4.7375657096643824</c:v>
                </c:pt>
                <c:pt idx="11">
                  <c:v>4.7664477008590183</c:v>
                </c:pt>
                <c:pt idx="12">
                  <c:v>4.8529886914377665</c:v>
                </c:pt>
                <c:pt idx="13">
                  <c:v>4.8818007469466069</c:v>
                </c:pt>
                <c:pt idx="14">
                  <c:v>4.9777150347887495</c:v>
                </c:pt>
                <c:pt idx="15">
                  <c:v>5.0064516129032324</c:v>
                </c:pt>
                <c:pt idx="16">
                  <c:v>5.0447400241837927</c:v>
                </c:pt>
                <c:pt idx="17">
                  <c:v>5.1021148036253035</c:v>
                </c:pt>
                <c:pt idx="18">
                  <c:v>5.1594202898550741</c:v>
                </c:pt>
                <c:pt idx="19">
                  <c:v>5.2547757892620162</c:v>
                </c:pt>
                <c:pt idx="20">
                  <c:v>5.2833450598050016</c:v>
                </c:pt>
                <c:pt idx="21">
                  <c:v>5.3309222423146432</c:v>
                </c:pt>
                <c:pt idx="22">
                  <c:v>5.4164408310749721</c:v>
                </c:pt>
                <c:pt idx="23">
                  <c:v>5.4638844301765346</c:v>
                </c:pt>
                <c:pt idx="24">
                  <c:v>5.5207539602967666</c:v>
                </c:pt>
                <c:pt idx="25">
                  <c:v>5.6059300811379247</c:v>
                </c:pt>
                <c:pt idx="26">
                  <c:v>5.6531838205846947</c:v>
                </c:pt>
                <c:pt idx="27">
                  <c:v>5.70982589553733</c:v>
                </c:pt>
                <c:pt idx="28">
                  <c:v>5.7852429514097334</c:v>
                </c:pt>
                <c:pt idx="29">
                  <c:v>5.8511339794184742</c:v>
                </c:pt>
                <c:pt idx="30">
                  <c:v>5.8793447862564951</c:v>
                </c:pt>
                <c:pt idx="31">
                  <c:v>5.9169329073482366</c:v>
                </c:pt>
                <c:pt idx="32">
                  <c:v>5.9826399281652147</c:v>
                </c:pt>
                <c:pt idx="33">
                  <c:v>6.0763480514302834</c:v>
                </c:pt>
                <c:pt idx="34">
                  <c:v>6.0857085907913104</c:v>
                </c:pt>
                <c:pt idx="35">
                  <c:v>6.1605257916749681</c:v>
                </c:pt>
                <c:pt idx="36">
                  <c:v>6.2258931236939024</c:v>
                </c:pt>
                <c:pt idx="37">
                  <c:v>6.2538798249104683</c:v>
                </c:pt>
                <c:pt idx="38">
                  <c:v>6.3284294234592426</c:v>
                </c:pt>
                <c:pt idx="39">
                  <c:v>6.4400317712470274</c:v>
                </c:pt>
                <c:pt idx="40">
                  <c:v>6.4771734815403388</c:v>
                </c:pt>
                <c:pt idx="41">
                  <c:v>6.5328307875421574</c:v>
                </c:pt>
                <c:pt idx="42">
                  <c:v>6.5606346058502716</c:v>
                </c:pt>
                <c:pt idx="43">
                  <c:v>6.6254458977407387</c:v>
                </c:pt>
                <c:pt idx="44">
                  <c:v>6.727110759180376</c:v>
                </c:pt>
                <c:pt idx="45">
                  <c:v>6.791691394658792</c:v>
                </c:pt>
                <c:pt idx="46">
                  <c:v>6.8285544789400161</c:v>
                </c:pt>
                <c:pt idx="47">
                  <c:v>7.0032566860751944</c:v>
                </c:pt>
                <c:pt idx="48">
                  <c:v>7.0674556213017645</c:v>
                </c:pt>
                <c:pt idx="49">
                  <c:v>7.1224127735067384</c:v>
                </c:pt>
                <c:pt idx="50">
                  <c:v>7.2412639039275959</c:v>
                </c:pt>
                <c:pt idx="51">
                  <c:v>7.2777723113253909</c:v>
                </c:pt>
                <c:pt idx="52">
                  <c:v>7.3324810699183756</c:v>
                </c:pt>
                <c:pt idx="53">
                  <c:v>7.4235190097258865</c:v>
                </c:pt>
                <c:pt idx="54">
                  <c:v>7.4871392106813284</c:v>
                </c:pt>
                <c:pt idx="55">
                  <c:v>7.5506720298243923</c:v>
                </c:pt>
                <c:pt idx="56">
                  <c:v>7.6322289747108503</c:v>
                </c:pt>
                <c:pt idx="57">
                  <c:v>7.6593826555609956</c:v>
                </c:pt>
                <c:pt idx="58">
                  <c:v>7.8039330789550538</c:v>
                </c:pt>
                <c:pt idx="59">
                  <c:v>7.839999999999999</c:v>
                </c:pt>
                <c:pt idx="60">
                  <c:v>7.9480316498974286</c:v>
                </c:pt>
                <c:pt idx="61">
                  <c:v>8.0109332292073567</c:v>
                </c:pt>
                <c:pt idx="62">
                  <c:v>8.0558103229583526</c:v>
                </c:pt>
                <c:pt idx="63">
                  <c:v>8.1722861040732848</c:v>
                </c:pt>
                <c:pt idx="64">
                  <c:v>8.2884671532846692</c:v>
                </c:pt>
                <c:pt idx="65">
                  <c:v>8.3687281213534472</c:v>
                </c:pt>
                <c:pt idx="66">
                  <c:v>8.4043545878693564</c:v>
                </c:pt>
                <c:pt idx="67">
                  <c:v>8.4577423741985704</c:v>
                </c:pt>
                <c:pt idx="68">
                  <c:v>8.5465838509316843</c:v>
                </c:pt>
                <c:pt idx="69">
                  <c:v>8.661820296597849</c:v>
                </c:pt>
                <c:pt idx="70">
                  <c:v>8.6795232096133468</c:v>
                </c:pt>
                <c:pt idx="71">
                  <c:v>8.8385411628130939</c:v>
                </c:pt>
                <c:pt idx="72">
                  <c:v>8.9090381826969534</c:v>
                </c:pt>
                <c:pt idx="73">
                  <c:v>9.0497056268699847</c:v>
                </c:pt>
                <c:pt idx="74">
                  <c:v>9.1286403085824475</c:v>
                </c:pt>
                <c:pt idx="75">
                  <c:v>9.2598940779971208</c:v>
                </c:pt>
                <c:pt idx="76">
                  <c:v>9.1899392888118001</c:v>
                </c:pt>
                <c:pt idx="77">
                  <c:v>9.0935751495272967</c:v>
                </c:pt>
                <c:pt idx="78">
                  <c:v>8.9970062771608248</c:v>
                </c:pt>
                <c:pt idx="79">
                  <c:v>8.9178426445002827</c:v>
                </c:pt>
                <c:pt idx="80">
                  <c:v>8.8208998548621267</c:v>
                </c:pt>
                <c:pt idx="81">
                  <c:v>8.7502662922436567</c:v>
                </c:pt>
                <c:pt idx="82">
                  <c:v>8.6706726109711134</c:v>
                </c:pt>
                <c:pt idx="83">
                  <c:v>8.5732026777917945</c:v>
                </c:pt>
                <c:pt idx="84">
                  <c:v>8.5465838509316843</c:v>
                </c:pt>
                <c:pt idx="85">
                  <c:v>8.439953361834398</c:v>
                </c:pt>
                <c:pt idx="86">
                  <c:v>8.3241560463080226</c:v>
                </c:pt>
                <c:pt idx="87">
                  <c:v>8.2706122846296068</c:v>
                </c:pt>
                <c:pt idx="88">
                  <c:v>8.1722861040732848</c:v>
                </c:pt>
                <c:pt idx="89">
                  <c:v>8.1006436512580535</c:v>
                </c:pt>
                <c:pt idx="90">
                  <c:v>8.0378647408997459</c:v>
                </c:pt>
                <c:pt idx="91">
                  <c:v>7.9749999999999988</c:v>
                </c:pt>
                <c:pt idx="92">
                  <c:v>7.9300439667806533</c:v>
                </c:pt>
                <c:pt idx="93">
                  <c:v>7.8490123215333503</c:v>
                </c:pt>
                <c:pt idx="94">
                  <c:v>7.7678379171967702</c:v>
                </c:pt>
                <c:pt idx="95">
                  <c:v>7.7046033300685588</c:v>
                </c:pt>
                <c:pt idx="96">
                  <c:v>7.6050593195411302</c:v>
                </c:pt>
                <c:pt idx="97">
                  <c:v>7.5778736759513574</c:v>
                </c:pt>
                <c:pt idx="98">
                  <c:v>7.4962206734072874</c:v>
                </c:pt>
                <c:pt idx="99">
                  <c:v>7.4507955215085477</c:v>
                </c:pt>
                <c:pt idx="100">
                  <c:v>7.3507029790581067</c:v>
                </c:pt>
                <c:pt idx="101">
                  <c:v>7.2595217006200299</c:v>
                </c:pt>
                <c:pt idx="102">
                  <c:v>7.2686479039559169</c:v>
                </c:pt>
                <c:pt idx="103">
                  <c:v>7.1955879456371665</c:v>
                </c:pt>
                <c:pt idx="104">
                  <c:v>7.1315659800926534</c:v>
                </c:pt>
                <c:pt idx="105">
                  <c:v>7.0857818970617261</c:v>
                </c:pt>
                <c:pt idx="106">
                  <c:v>7.0124333925399611</c:v>
                </c:pt>
                <c:pt idx="107">
                  <c:v>6.8929947633633057</c:v>
                </c:pt>
                <c:pt idx="108">
                  <c:v>6.9113899041785984</c:v>
                </c:pt>
                <c:pt idx="109">
                  <c:v>6.8285544789400161</c:v>
                </c:pt>
                <c:pt idx="110">
                  <c:v>6.7455714992577906</c:v>
                </c:pt>
                <c:pt idx="111">
                  <c:v>6.6716846588095446</c:v>
                </c:pt>
                <c:pt idx="112">
                  <c:v>6.6161926469130856</c:v>
                </c:pt>
                <c:pt idx="113">
                  <c:v>6.5606346058502716</c:v>
                </c:pt>
                <c:pt idx="114">
                  <c:v>6.5050104177001664</c:v>
                </c:pt>
                <c:pt idx="115">
                  <c:v>6.4586063132817113</c:v>
                </c:pt>
                <c:pt idx="116">
                  <c:v>6.3842638585336804</c:v>
                </c:pt>
                <c:pt idx="117">
                  <c:v>6.2911694510739924</c:v>
                </c:pt>
                <c:pt idx="118">
                  <c:v>6.2632050134288324</c:v>
                </c:pt>
                <c:pt idx="119">
                  <c:v>6.2072260376231814</c:v>
                </c:pt>
                <c:pt idx="120">
                  <c:v>6.1511801613384671</c:v>
                </c:pt>
                <c:pt idx="121">
                  <c:v>6.0950672645739896</c:v>
                </c:pt>
                <c:pt idx="122">
                  <c:v>6.0295173514160245</c:v>
                </c:pt>
                <c:pt idx="123">
                  <c:v>5.9357157117189008</c:v>
                </c:pt>
                <c:pt idx="124">
                  <c:v>5.9075386919620554</c:v>
                </c:pt>
                <c:pt idx="125">
                  <c:v>5.8134932533733119</c:v>
                </c:pt>
                <c:pt idx="126">
                  <c:v>5.7664</c:v>
                </c:pt>
                <c:pt idx="127">
                  <c:v>5.70982589553733</c:v>
                </c:pt>
                <c:pt idx="128">
                  <c:v>5.6153846153846096</c:v>
                </c:pt>
                <c:pt idx="129">
                  <c:v>5.6059300811379247</c:v>
                </c:pt>
                <c:pt idx="130">
                  <c:v>5.5207539602967666</c:v>
                </c:pt>
                <c:pt idx="131">
                  <c:v>5.4638844301765346</c:v>
                </c:pt>
                <c:pt idx="132">
                  <c:v>5.3689495882707297</c:v>
                </c:pt>
                <c:pt idx="133">
                  <c:v>5.3214106299608046</c:v>
                </c:pt>
                <c:pt idx="134">
                  <c:v>5.2643007942093121</c:v>
                </c:pt>
                <c:pt idx="135">
                  <c:v>5.1785067417991488</c:v>
                </c:pt>
                <c:pt idx="136">
                  <c:v>5.1116705266337741</c:v>
                </c:pt>
                <c:pt idx="137">
                  <c:v>5.0734360834088914</c:v>
                </c:pt>
                <c:pt idx="138">
                  <c:v>4.9489610651603924</c:v>
                </c:pt>
                <c:pt idx="139">
                  <c:v>4.9297820823244889</c:v>
                </c:pt>
                <c:pt idx="140">
                  <c:v>4.8721986674742546</c:v>
                </c:pt>
                <c:pt idx="141">
                  <c:v>4.7568223165554846</c:v>
                </c:pt>
                <c:pt idx="142">
                  <c:v>4.6893901082229323</c:v>
                </c:pt>
                <c:pt idx="143">
                  <c:v>4.6411657559198574</c:v>
                </c:pt>
                <c:pt idx="144">
                  <c:v>4.5542388331813966</c:v>
                </c:pt>
                <c:pt idx="145">
                  <c:v>4.4574673020379141</c:v>
                </c:pt>
                <c:pt idx="146">
                  <c:v>4.4768373035985833</c:v>
                </c:pt>
                <c:pt idx="147">
                  <c:v>4.3507917174177866</c:v>
                </c:pt>
                <c:pt idx="148">
                  <c:v>4.2633343492837446</c:v>
                </c:pt>
                <c:pt idx="149">
                  <c:v>4.2049405306495755</c:v>
                </c:pt>
                <c:pt idx="150">
                  <c:v>4.1464754348489485</c:v>
                </c:pt>
                <c:pt idx="151">
                  <c:v>4.0586438607208404</c:v>
                </c:pt>
                <c:pt idx="152">
                  <c:v>3.9608642478597682</c:v>
                </c:pt>
                <c:pt idx="153">
                  <c:v>3.8628851254845613</c:v>
                </c:pt>
                <c:pt idx="154">
                  <c:v>3.7941807044410578</c:v>
                </c:pt>
                <c:pt idx="155">
                  <c:v>3.7647058823529678</c:v>
                </c:pt>
                <c:pt idx="156">
                  <c:v>3.6564768428586039</c:v>
                </c:pt>
                <c:pt idx="157">
                  <c:v>3.5578753454098777</c:v>
                </c:pt>
                <c:pt idx="158">
                  <c:v>3.4689612784265789</c:v>
                </c:pt>
                <c:pt idx="159">
                  <c:v>3.379883112888336</c:v>
                </c:pt>
                <c:pt idx="160">
                  <c:v>3.2906403940886517</c:v>
                </c:pt>
                <c:pt idx="161">
                  <c:v>3.2509240246406601</c:v>
                </c:pt>
              </c:numCache>
            </c:numRef>
          </c:yVal>
        </c:ser>
        <c:axId val="69795840"/>
        <c:axId val="69798144"/>
      </c:scatterChart>
      <c:valAx>
        <c:axId val="69795840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Water Activity</a:t>
                </a:r>
              </a:p>
            </c:rich>
          </c:tx>
          <c:layout/>
        </c:title>
        <c:numFmt formatCode="0.0000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9798144"/>
        <c:crosses val="autoZero"/>
        <c:crossBetween val="midCat"/>
      </c:valAx>
      <c:valAx>
        <c:axId val="69798144"/>
        <c:scaling>
          <c:orientation val="minMax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% Moisture Content</a:t>
                </a:r>
              </a:p>
            </c:rich>
          </c:tx>
          <c:layout/>
        </c:title>
        <c:numFmt formatCode="0.00&quot;%&quot;" sourceLinked="1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69795840"/>
        <c:crosses val="autoZero"/>
        <c:crossBetween val="midCat"/>
      </c:valAx>
    </c:plotArea>
    <c:legend>
      <c:legendPos val="t"/>
      <c:layout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</c:chart>
  <c:spPr>
    <a:ln>
      <a:solidFill>
        <a:srgbClr val="000000"/>
      </a:solidFill>
    </a:ln>
  </c:spPr>
  <c:txPr>
    <a:bodyPr/>
    <a:lstStyle/>
    <a:p>
      <a:pPr>
        <a:defRPr b="1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09D946-D094-4F7D-B856-1F89E0DE164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EEEC2-F67F-44DC-910C-AE423018A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4D48D1-5F86-4BC8-BA3E-555BCA8512D2}" type="slidenum">
              <a:rPr lang="en-US" smtClean="0">
                <a:ea typeface="ＭＳ Ｐゴシック" pitchFamily="34" charset="-128"/>
              </a:rPr>
              <a:pPr/>
              <a:t>13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B2B87B-E72D-9E49-8E8F-583119F830CD}" type="slidenum">
              <a:rPr lang="en-US" sz="1200">
                <a:latin typeface="Times New Roman" charset="0"/>
              </a:rPr>
              <a:pPr/>
              <a:t>27</a:t>
            </a:fld>
            <a:endParaRPr lang="en-US" sz="1200">
              <a:latin typeface="Times New Roman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CB2B87B-E72D-9E49-8E8F-583119F830CD}" type="slidenum">
              <a:rPr lang="en-US" sz="1200">
                <a:latin typeface="Times New Roman" charset="0"/>
              </a:rPr>
              <a:pPr/>
              <a:t>28</a:t>
            </a:fld>
            <a:endParaRPr lang="en-US" sz="1200">
              <a:latin typeface="Times New Roman" charset="0"/>
            </a:endParaRPr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5817" indent="-263776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55103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477145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899186" indent="-211021" defTabSz="877788"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21227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743269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165310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587351" indent="-211021" defTabSz="877788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9F0E0BD-1181-D842-B4CA-6F4437824A6A}" type="slidenum">
              <a:rPr lang="en-US" sz="1200">
                <a:latin typeface="Times New Roman" charset="0"/>
              </a:rPr>
              <a:pPr/>
              <a:t>30</a:t>
            </a:fld>
            <a:endParaRPr lang="en-US" sz="1200">
              <a:latin typeface="Times New Roman" charset="0"/>
            </a:endParaRPr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4757C0-98AF-458F-A01E-018A7363743A}" type="slidenum">
              <a:rPr lang="en-US" sz="1200">
                <a:latin typeface="Times New Roman" pitchFamily="18" charset="0"/>
              </a:rPr>
              <a:pPr algn="r"/>
              <a:t>42</a:t>
            </a:fld>
            <a:endParaRPr lang="en-US" sz="120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03427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685800" y="4343400"/>
            <a:ext cx="5484813" cy="4114800"/>
          </a:xfrm>
          <a:noFill/>
          <a:ln/>
        </p:spPr>
        <p:txBody>
          <a:bodyPr>
            <a:spAutoFit/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05475" name="Notes Placeholder 2"/>
          <p:cNvSpPr>
            <a:spLocks noGrp="1"/>
          </p:cNvSpPr>
          <p:nvPr>
            <p:ph type="body" sz="quarter" idx="1"/>
          </p:nvPr>
        </p:nvSpPr>
        <p:spPr>
          <a:xfrm>
            <a:off x="0" y="0"/>
            <a:ext cx="0" cy="32781875"/>
          </a:xfrm>
          <a:noFill/>
          <a:ln/>
        </p:spPr>
        <p:txBody>
          <a:bodyPr tIns="91440">
            <a:spAutoFit/>
          </a:bodyPr>
          <a:lstStyle/>
          <a:p>
            <a:pPr marL="215900" indent="-215900"/>
            <a:endParaRPr lang="en-US" sz="1800" smtClean="0">
              <a:latin typeface="Arial" pitchFamily="34" charset="0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0" cy="0"/>
          </a:xfrm>
        </p:spPr>
        <p:txBody>
          <a:bodyPr tIns="91440"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ahoma" pitchFamily="18"/>
                <a:ea typeface="+mn-ea" pitchFamily="2"/>
                <a:cs typeface="+mn-cs" pitchFamily="2"/>
              </a:rPr>
              <a:t>Intro to the ECH2O System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"/>
          </p:nvPr>
        </p:nvSpPr>
        <p:spPr>
          <a:xfrm>
            <a:off x="0" y="0"/>
            <a:ext cx="0" cy="0"/>
          </a:xfrm>
        </p:spPr>
        <p:txBody>
          <a:bodyPr tIns="91440"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ahoma" pitchFamily="18"/>
                <a:ea typeface="+mn-ea" pitchFamily="2"/>
                <a:cs typeface="+mn-cs" pitchFamily="2"/>
              </a:rPr>
              <a:t>10 March 2009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0"/>
            <a:ext cx="0" cy="0"/>
          </a:xfrm>
        </p:spPr>
        <p:txBody>
          <a:bodyPr tIns="91440" anchor="t"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latin typeface="Tahoma" pitchFamily="18"/>
                <a:ea typeface="+mn-ea" pitchFamily="2"/>
                <a:cs typeface="+mn-cs" pitchFamily="2"/>
              </a:rPr>
              <a:t>MorpH2O Training 2009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0" y="0"/>
            <a:ext cx="0" cy="0"/>
          </a:xfrm>
        </p:spPr>
        <p:txBody>
          <a:bodyPr tIns="91440" anchor="t"/>
          <a:lstStyle/>
          <a:p>
            <a:pPr algn="l">
              <a:defRPr/>
            </a:pPr>
            <a:fld id="{C903F534-5F2F-4CAE-8D37-D23BAC3F8EE2}" type="slidenum">
              <a:rPr/>
              <a:pPr algn="l">
                <a:defRPr/>
              </a:pPr>
              <a:t>49</a:t>
            </a:fld>
            <a:endParaRPr lang="en-US" sz="1800">
              <a:latin typeface="Tahoma" pitchFamily="18"/>
              <a:ea typeface="+mn-ea" pitchFamily="2"/>
              <a:cs typeface="+mn-cs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486775" cy="1004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447800"/>
            <a:ext cx="4171950" cy="46847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1550" y="1447800"/>
            <a:ext cx="4173538" cy="46847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201CF-A403-4984-85C5-3DF4FE31D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FFD33-0F43-4708-AA9D-A13962195A7B}" type="datetimeFigureOut">
              <a:rPr lang="en-US" smtClean="0"/>
              <a:pPr/>
              <a:t>9/15/2012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10829-D69E-4F2D-8A95-1337BA25441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Microsoft_Office_Excel_97-2003_Worksheet1.xls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Decagon European Distributor Conference, 2012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Lisbon, Portugal</a:t>
            </a:r>
            <a:endParaRPr lang="en-US" dirty="0"/>
          </a:p>
        </p:txBody>
      </p:sp>
      <p:pic>
        <p:nvPicPr>
          <p:cNvPr id="4" name="Picture 3" descr="Decagon newlo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10200" y="152400"/>
            <a:ext cx="3472739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Filling the CTD transducer</a:t>
            </a:r>
            <a:endParaRPr lang="en-US" dirty="0"/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76200" y="891209"/>
          <a:ext cx="8915400" cy="5814391"/>
        </p:xfrm>
        <a:graphic>
          <a:graphicData uri="http://schemas.openxmlformats.org/presentationml/2006/ole">
            <p:oleObj spid="_x0000_s34819" name="Acrobat Document" r:id="rId3" imgW="5914890" imgH="3857625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Drain Gauge G3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6606" y="3452947"/>
            <a:ext cx="5277394" cy="2255521"/>
          </a:xfrm>
        </p:spPr>
        <p:txBody>
          <a:bodyPr/>
          <a:lstStyle/>
          <a:p>
            <a:r>
              <a:rPr lang="en-US" sz="1800" dirty="0" smtClean="0"/>
              <a:t>Sampling Reservoir Volume: 3 L</a:t>
            </a:r>
          </a:p>
          <a:p>
            <a:r>
              <a:rPr lang="en-US" sz="1800" dirty="0" smtClean="0"/>
              <a:t>Total Length: 1.5m</a:t>
            </a:r>
          </a:p>
          <a:p>
            <a:r>
              <a:rPr lang="en-US" sz="1800" dirty="0" smtClean="0"/>
              <a:t>Divergence Control Tube (DCT) Length :60 cm</a:t>
            </a:r>
          </a:p>
          <a:p>
            <a:r>
              <a:rPr lang="en-US" sz="1800" dirty="0" smtClean="0"/>
              <a:t>Construction Material: Stainless Steel or PVC DCT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6AAD1-6450-43EA-87EC-7092E6971D81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6" name="Picture 5" descr="DrainGauge-0131-sma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943" y="1149531"/>
            <a:ext cx="3540760" cy="535577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9670" y="1371600"/>
            <a:ext cx="52643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Measure deep drainage flux</a:t>
            </a:r>
          </a:p>
          <a:p>
            <a:r>
              <a:rPr lang="en-US" dirty="0" smtClean="0"/>
              <a:t>   (past the root zone)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Analyze water samples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Also measures EC and Temp.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Sealed lower portion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Decagon Devices, Inc.</a:t>
            </a:r>
          </a:p>
          <a:p>
            <a:pPr>
              <a:defRPr/>
            </a:pPr>
            <a:r>
              <a:rPr lang="en-US" smtClean="0"/>
              <a:t>Confidential and Proprietary</a:t>
            </a:r>
            <a:br>
              <a:rPr lang="en-US" smtClean="0"/>
            </a:br>
            <a:r>
              <a:rPr lang="en-US" smtClean="0"/>
              <a:t>Do Not Copy or Redistribute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6AAD1-6450-43EA-87EC-7092E6971D8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7" name="Picture 6" descr="DrainGaugeMain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9374" y="0"/>
            <a:ext cx="530257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9526AC9-B5BD-448D-A9BB-443BD4740AD7}" type="slidenum">
              <a:rPr lang="en-US" smtClean="0">
                <a:ea typeface="ＭＳ Ｐゴシック" pitchFamily="34" charset="-128"/>
              </a:rPr>
              <a:pPr/>
              <a:t>13</a:t>
            </a:fld>
            <a:endParaRPr lang="en-US" smtClean="0">
              <a:ea typeface="ＭＳ Ｐゴシック" pitchFamily="34" charset="-128"/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80975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ea typeface="ＭＳ Ｐゴシック" pitchFamily="34" charset="-128"/>
              </a:rPr>
              <a:t>GS3 Sensor: VWC, EC, and Temp.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9303" y="1332411"/>
            <a:ext cx="46373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ACCURACY: </a:t>
            </a:r>
          </a:p>
          <a:p>
            <a:pPr lvl="1"/>
            <a:r>
              <a:rPr lang="el-GR" sz="1200" b="1" u="sng" dirty="0" smtClean="0"/>
              <a:t>ε</a:t>
            </a:r>
            <a:r>
              <a:rPr lang="en-US" sz="1200" b="1" u="sng" baseline="-25000" dirty="0" smtClean="0"/>
              <a:t>a</a:t>
            </a:r>
            <a:r>
              <a:rPr lang="en-US" sz="1200" b="1" u="sng" dirty="0" smtClean="0"/>
              <a:t>: </a:t>
            </a:r>
            <a:r>
              <a:rPr lang="en-US" sz="1200" dirty="0"/>
              <a:t>±1</a:t>
            </a:r>
            <a:r>
              <a:rPr lang="el-GR" sz="1200" dirty="0"/>
              <a:t>ε</a:t>
            </a:r>
            <a:r>
              <a:rPr lang="en-US" sz="1200" baseline="-25000" dirty="0"/>
              <a:t>a</a:t>
            </a:r>
            <a:r>
              <a:rPr lang="en-US" sz="1200" dirty="0"/>
              <a:t> (</a:t>
            </a:r>
            <a:r>
              <a:rPr lang="en-US" sz="1200" dirty="0" err="1"/>
              <a:t>unitless</a:t>
            </a:r>
            <a:r>
              <a:rPr lang="en-US" sz="1200" dirty="0"/>
              <a:t>) from 1-40 (soil range), ±15% from 40-80</a:t>
            </a:r>
          </a:p>
          <a:p>
            <a:pPr lvl="1"/>
            <a:r>
              <a:rPr lang="en-US" sz="1200" b="1" u="sng" dirty="0" smtClean="0"/>
              <a:t>VWC</a:t>
            </a:r>
            <a:r>
              <a:rPr lang="en-US" sz="1200" b="1" dirty="0" smtClean="0"/>
              <a:t> </a:t>
            </a:r>
            <a:r>
              <a:rPr lang="en-US" sz="1200" dirty="0" smtClean="0"/>
              <a:t>3% </a:t>
            </a:r>
            <a:r>
              <a:rPr lang="en-US" sz="1200" dirty="0"/>
              <a:t>typical in mineral soils that have solution electrical conductivity &lt;10 </a:t>
            </a:r>
            <a:r>
              <a:rPr lang="en-US" sz="1200" dirty="0" err="1" smtClean="0"/>
              <a:t>dS</a:t>
            </a:r>
            <a:r>
              <a:rPr lang="en-US" sz="1200" dirty="0" smtClean="0"/>
              <a:t>/m . </a:t>
            </a:r>
          </a:p>
          <a:p>
            <a:pPr lvl="1"/>
            <a:r>
              <a:rPr lang="en-US" sz="1200" dirty="0" smtClean="0"/>
              <a:t>1-2% VWC using media-specific calibration</a:t>
            </a:r>
            <a:endParaRPr lang="en-US" sz="1200" dirty="0"/>
          </a:p>
          <a:p>
            <a:pPr lvl="1"/>
            <a:r>
              <a:rPr lang="en-US" sz="1200" b="1" u="sng" dirty="0" smtClean="0"/>
              <a:t>Electrical </a:t>
            </a:r>
            <a:r>
              <a:rPr lang="en-US" sz="1200" b="1" u="sng" dirty="0"/>
              <a:t>Conductivity (EC)</a:t>
            </a:r>
            <a:r>
              <a:rPr lang="en-US" sz="1200" b="1" dirty="0"/>
              <a:t>: </a:t>
            </a:r>
            <a:r>
              <a:rPr lang="en-US" sz="1200" dirty="0"/>
              <a:t>±10% from 0 to 7 </a:t>
            </a:r>
            <a:r>
              <a:rPr lang="en-US" sz="1200" dirty="0" err="1"/>
              <a:t>dS</a:t>
            </a:r>
            <a:r>
              <a:rPr lang="en-US" sz="1200" dirty="0"/>
              <a:t>/m, user calibration </a:t>
            </a:r>
            <a:r>
              <a:rPr lang="en-US" sz="1200" dirty="0" smtClean="0"/>
              <a:t>required above </a:t>
            </a:r>
            <a:r>
              <a:rPr lang="en-US" sz="1200" dirty="0"/>
              <a:t>7 </a:t>
            </a:r>
            <a:r>
              <a:rPr lang="en-US" sz="1200" dirty="0" err="1"/>
              <a:t>dS</a:t>
            </a:r>
            <a:r>
              <a:rPr lang="en-US" sz="1200" dirty="0"/>
              <a:t>/m</a:t>
            </a:r>
          </a:p>
          <a:p>
            <a:pPr lvl="1"/>
            <a:r>
              <a:rPr lang="en-US" sz="1200" b="1" u="sng" dirty="0"/>
              <a:t>Temperature:</a:t>
            </a:r>
            <a:r>
              <a:rPr lang="en-US" sz="1200" b="1" dirty="0"/>
              <a:t> </a:t>
            </a:r>
            <a:r>
              <a:rPr lang="en-US" sz="1200" dirty="0"/>
              <a:t>±</a:t>
            </a:r>
            <a:r>
              <a:rPr lang="en-US" sz="1200" dirty="0" smtClean="0"/>
              <a:t>1°C</a:t>
            </a:r>
          </a:p>
          <a:p>
            <a:endParaRPr lang="en-US" sz="1200" dirty="0"/>
          </a:p>
          <a:p>
            <a:r>
              <a:rPr lang="en-US" sz="1200" b="1" dirty="0" smtClean="0"/>
              <a:t>RESOLUTION: </a:t>
            </a:r>
          </a:p>
          <a:p>
            <a:pPr lvl="1"/>
            <a:r>
              <a:rPr lang="el-GR" sz="1200" b="1" u="sng" dirty="0" smtClean="0"/>
              <a:t>ε</a:t>
            </a:r>
            <a:r>
              <a:rPr lang="en-US" sz="1200" b="1" u="sng" baseline="-25000" dirty="0"/>
              <a:t>a</a:t>
            </a:r>
            <a:r>
              <a:rPr lang="en-US" sz="1200" b="1" u="sng" dirty="0"/>
              <a:t>:</a:t>
            </a:r>
            <a:r>
              <a:rPr lang="en-US" sz="1200" dirty="0"/>
              <a:t> 0.1</a:t>
            </a:r>
            <a:r>
              <a:rPr lang="el-GR" sz="1200" dirty="0"/>
              <a:t>ε</a:t>
            </a:r>
            <a:r>
              <a:rPr lang="en-US" sz="1200" baseline="-25000" dirty="0"/>
              <a:t>a</a:t>
            </a:r>
            <a:r>
              <a:rPr lang="en-US" sz="1200" dirty="0"/>
              <a:t> (</a:t>
            </a:r>
            <a:r>
              <a:rPr lang="en-US" sz="1200" dirty="0" err="1"/>
              <a:t>unitless</a:t>
            </a:r>
            <a:r>
              <a:rPr lang="en-US" sz="1200" dirty="0"/>
              <a:t>) from 1-20, &lt;0.75</a:t>
            </a:r>
            <a:r>
              <a:rPr lang="el-GR" sz="1200" dirty="0"/>
              <a:t>ε</a:t>
            </a:r>
            <a:r>
              <a:rPr lang="en-US" sz="1200" baseline="-25000" dirty="0"/>
              <a:t>a</a:t>
            </a:r>
            <a:r>
              <a:rPr lang="en-US" sz="1200" dirty="0"/>
              <a:t> (</a:t>
            </a:r>
            <a:r>
              <a:rPr lang="en-US" sz="1200" dirty="0" err="1"/>
              <a:t>unitless</a:t>
            </a:r>
            <a:r>
              <a:rPr lang="en-US" sz="1200" dirty="0"/>
              <a:t>) from </a:t>
            </a:r>
            <a:r>
              <a:rPr lang="en-US" sz="1200" dirty="0" smtClean="0"/>
              <a:t>20-80</a:t>
            </a:r>
            <a:br>
              <a:rPr lang="en-US" sz="1200" dirty="0" smtClean="0"/>
            </a:br>
            <a:r>
              <a:rPr lang="en-US" sz="1200" b="1" u="sng" dirty="0" smtClean="0"/>
              <a:t>VWC</a:t>
            </a:r>
            <a:r>
              <a:rPr lang="en-US" sz="1200" b="1" u="sng" dirty="0"/>
              <a:t>: </a:t>
            </a:r>
            <a:r>
              <a:rPr lang="en-US" sz="1200" dirty="0"/>
              <a:t>0.0008m</a:t>
            </a:r>
            <a:r>
              <a:rPr lang="en-US" sz="1200" baseline="30000" dirty="0"/>
              <a:t>3</a:t>
            </a:r>
            <a:r>
              <a:rPr lang="en-US" sz="1200" dirty="0"/>
              <a:t>/m</a:t>
            </a:r>
            <a:r>
              <a:rPr lang="en-US" sz="1200" baseline="30000" dirty="0"/>
              <a:t>3</a:t>
            </a:r>
            <a:r>
              <a:rPr lang="en-US" sz="1200" dirty="0"/>
              <a:t> (0.08% VWC) from 0 to 50% VWC</a:t>
            </a:r>
          </a:p>
          <a:p>
            <a:pPr lvl="1"/>
            <a:r>
              <a:rPr lang="en-US" sz="1200" b="1" u="sng" dirty="0"/>
              <a:t>EC: </a:t>
            </a:r>
            <a:r>
              <a:rPr lang="en-US" sz="1200" dirty="0"/>
              <a:t>0.01 </a:t>
            </a:r>
            <a:r>
              <a:rPr lang="en-US" sz="1200" dirty="0" err="1"/>
              <a:t>dS</a:t>
            </a:r>
            <a:r>
              <a:rPr lang="en-US" sz="1200" dirty="0"/>
              <a:t>/m from 0 to 7 </a:t>
            </a:r>
            <a:r>
              <a:rPr lang="en-US" sz="1200" dirty="0" err="1"/>
              <a:t>dS</a:t>
            </a:r>
            <a:r>
              <a:rPr lang="en-US" sz="1200" dirty="0"/>
              <a:t>/m, 0.05 </a:t>
            </a:r>
            <a:r>
              <a:rPr lang="en-US" sz="1200" dirty="0" err="1"/>
              <a:t>dS</a:t>
            </a:r>
            <a:r>
              <a:rPr lang="en-US" sz="1200" dirty="0"/>
              <a:t>/m from 7 to 23.1 </a:t>
            </a:r>
            <a:r>
              <a:rPr lang="en-US" sz="1200" dirty="0" err="1"/>
              <a:t>dS</a:t>
            </a:r>
            <a:r>
              <a:rPr lang="en-US" sz="1200" dirty="0"/>
              <a:t>/m</a:t>
            </a:r>
          </a:p>
          <a:p>
            <a:pPr lvl="1"/>
            <a:r>
              <a:rPr lang="en-US" sz="1200" b="1" u="sng" dirty="0"/>
              <a:t>Temperature: </a:t>
            </a:r>
            <a:r>
              <a:rPr lang="en-US" sz="1200" dirty="0" smtClean="0"/>
              <a:t>0.1°C</a:t>
            </a:r>
          </a:p>
          <a:p>
            <a:endParaRPr lang="en-US" sz="1200" dirty="0"/>
          </a:p>
          <a:p>
            <a:r>
              <a:rPr lang="en-US" sz="1200" b="1" dirty="0" smtClean="0"/>
              <a:t>RANGE: </a:t>
            </a:r>
          </a:p>
          <a:p>
            <a:pPr lvl="1"/>
            <a:r>
              <a:rPr lang="el-GR" sz="1200" b="1" dirty="0" smtClean="0"/>
              <a:t>ε</a:t>
            </a:r>
            <a:r>
              <a:rPr lang="en-US" sz="1200" b="1" baseline="-25000" dirty="0"/>
              <a:t>a</a:t>
            </a:r>
            <a:r>
              <a:rPr lang="en-US" sz="1200" b="1" dirty="0"/>
              <a:t>: </a:t>
            </a:r>
            <a:r>
              <a:rPr lang="en-US" sz="1200" dirty="0"/>
              <a:t>1 (air) to 80 (</a:t>
            </a:r>
            <a:r>
              <a:rPr lang="en-US" sz="1200" dirty="0" smtClean="0"/>
              <a:t>water)</a:t>
            </a:r>
            <a:br>
              <a:rPr lang="en-US" sz="1200" dirty="0" smtClean="0"/>
            </a:br>
            <a:r>
              <a:rPr lang="en-US" sz="1200" b="1" dirty="0" smtClean="0"/>
              <a:t>VWC</a:t>
            </a:r>
            <a:r>
              <a:rPr lang="en-US" sz="1200" dirty="0" smtClean="0"/>
              <a:t>: 0 to 100% VWC with media specific calibration</a:t>
            </a:r>
            <a:br>
              <a:rPr lang="en-US" sz="1200" dirty="0" smtClean="0"/>
            </a:br>
            <a:r>
              <a:rPr lang="en-US" sz="1200" b="1" dirty="0" smtClean="0"/>
              <a:t>EC</a:t>
            </a:r>
            <a:r>
              <a:rPr lang="en-US" sz="1200" b="1" dirty="0"/>
              <a:t>: </a:t>
            </a:r>
            <a:r>
              <a:rPr lang="en-US" sz="1200" dirty="0"/>
              <a:t>0-23 </a:t>
            </a:r>
            <a:r>
              <a:rPr lang="en-US" sz="1200" dirty="0" err="1"/>
              <a:t>dS</a:t>
            </a:r>
            <a:r>
              <a:rPr lang="en-US" sz="1200" dirty="0"/>
              <a:t>/m (bulk</a:t>
            </a:r>
            <a:r>
              <a:rPr lang="en-US" sz="1200" dirty="0" smtClean="0"/>
              <a:t>)</a:t>
            </a:r>
          </a:p>
          <a:p>
            <a:pPr lvl="1"/>
            <a:r>
              <a:rPr lang="en-US" sz="1200" b="1" dirty="0" smtClean="0"/>
              <a:t>T: </a:t>
            </a:r>
            <a:r>
              <a:rPr lang="en-US" sz="1200" dirty="0" smtClean="0"/>
              <a:t>-40 to 50 degrees C</a:t>
            </a:r>
            <a:endParaRPr lang="en-US" sz="1200" dirty="0"/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4876800"/>
            <a:ext cx="4724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 Designed for use with soilless substrates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Also good in soil, rugged design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 0-23 </a:t>
            </a:r>
            <a:r>
              <a:rPr lang="en-US" dirty="0" err="1" smtClean="0"/>
              <a:t>dS</a:t>
            </a:r>
            <a:r>
              <a:rPr lang="en-US" dirty="0" smtClean="0"/>
              <a:t>/m EC range</a:t>
            </a:r>
            <a:endParaRPr lang="en-US" dirty="0"/>
          </a:p>
        </p:txBody>
      </p:sp>
      <p:pic>
        <p:nvPicPr>
          <p:cNvPr id="38914" name="Picture 2" descr="V:\ECH2O Products\GS3 Greenhouse Sensor\Marketing\Art\GS3 illustr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3902075" cy="3260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V:\ECH2O Products\GS3 Greenhouse Sensor\Marketing\Art\fwdgroup1of4\Board-0144-smal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38200"/>
            <a:ext cx="7670800" cy="5099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V:\ECH2O Products\GS3 Greenhouse Sensor\Marketing\Art\fwdgroup1of4\greenhouse-0195smal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09600"/>
            <a:ext cx="4936912" cy="74676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876800" y="274638"/>
            <a:ext cx="4267200" cy="124936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GS3 Applications: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stonewool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2057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Improved EC sensitivity allows for good range in soil-less substrates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C:\Users\Matt\Pictures\IMGP0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39425" y="-15103475"/>
            <a:ext cx="6949440" cy="9265920"/>
          </a:xfrm>
          <a:prstGeom prst="rect">
            <a:avLst/>
          </a:prstGeom>
          <a:noFill/>
        </p:spPr>
      </p:pic>
      <p:pic>
        <p:nvPicPr>
          <p:cNvPr id="81923" name="Picture 3" descr="C:\Users\Matt\Pictures\IMGP033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80010" y="0"/>
            <a:ext cx="9224010" cy="12298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GS3 Applications: Potting soil</a:t>
            </a:r>
            <a:endParaRPr lang="en-US" dirty="0"/>
          </a:p>
        </p:txBody>
      </p:sp>
      <p:pic>
        <p:nvPicPr>
          <p:cNvPr id="37890" name="Picture 2" descr="V:\ECH2O Products\GS3 Greenhouse Sensor\Marketing\Art\fwdgroup3of4\greenhouse-0274small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371600"/>
            <a:ext cx="7924800" cy="5239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GS3 Applications: Mineral soil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1600200"/>
            <a:ext cx="3276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Should be installed with cable coming off the top at different depths, with needles inserted into undisturbed soil</a:t>
            </a:r>
            <a:endParaRPr lang="en-US" sz="2800" dirty="0"/>
          </a:p>
        </p:txBody>
      </p:sp>
      <p:pic>
        <p:nvPicPr>
          <p:cNvPr id="6" name="Picture 5" descr="soil.jpg"/>
          <p:cNvPicPr>
            <a:picLocks noChangeAspect="1"/>
          </p:cNvPicPr>
          <p:nvPr/>
        </p:nvPicPr>
        <p:blipFill>
          <a:blip r:embed="rId2" cstate="print"/>
          <a:srcRect r="18916" b="3124"/>
          <a:stretch>
            <a:fillRect/>
          </a:stretch>
        </p:blipFill>
        <p:spPr>
          <a:xfrm>
            <a:off x="304799" y="1676400"/>
            <a:ext cx="5486401" cy="4724400"/>
          </a:xfrm>
          <a:prstGeom prst="rect">
            <a:avLst/>
          </a:prstGeom>
        </p:spPr>
      </p:pic>
      <p:pic>
        <p:nvPicPr>
          <p:cNvPr id="2" name="Picture 1" descr="SENSOR - square.jpg"/>
          <p:cNvPicPr>
            <a:picLocks noChangeAspect="1"/>
          </p:cNvPicPr>
          <p:nvPr/>
        </p:nvPicPr>
        <p:blipFill>
          <a:blip r:embed="rId3" cstate="print"/>
          <a:srcRect l="23807" r="20379" b="2326"/>
          <a:stretch>
            <a:fillRect/>
          </a:stretch>
        </p:blipFill>
        <p:spPr>
          <a:xfrm rot="10800000">
            <a:off x="3080656" y="1676400"/>
            <a:ext cx="2710543" cy="474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949" y="261575"/>
            <a:ext cx="8229600" cy="1143000"/>
          </a:xfrm>
        </p:spPr>
        <p:txBody>
          <a:bodyPr/>
          <a:lstStyle/>
          <a:p>
            <a:r>
              <a:rPr lang="en-US" dirty="0" smtClean="0"/>
              <a:t>Vapor Sorption Analyzer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Decagon Devices, Inc.</a:t>
            </a:r>
          </a:p>
          <a:p>
            <a:pPr>
              <a:defRPr/>
            </a:pPr>
            <a:r>
              <a:rPr lang="en-US" dirty="0" smtClean="0"/>
              <a:t>Confidential and Proprietary</a:t>
            </a:r>
            <a:br>
              <a:rPr lang="en-US" dirty="0" smtClean="0"/>
            </a:br>
            <a:r>
              <a:rPr lang="en-US" dirty="0" smtClean="0"/>
              <a:t>Do Not Copy or Redistribute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6AAD1-6450-43EA-87EC-7092E6971D8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1999" y="4820193"/>
            <a:ext cx="378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Range: </a:t>
            </a:r>
            <a:r>
              <a:rPr lang="en-US" sz="1600" dirty="0" smtClean="0"/>
              <a:t>-10 to -500 </a:t>
            </a:r>
            <a:r>
              <a:rPr lang="en-US" sz="1600" dirty="0" err="1" smtClean="0"/>
              <a:t>MPa</a:t>
            </a:r>
            <a:r>
              <a:rPr lang="en-US" sz="1600" dirty="0" smtClean="0"/>
              <a:t>.</a:t>
            </a:r>
          </a:p>
          <a:p>
            <a:r>
              <a:rPr lang="en-US" sz="1600" b="1" dirty="0" smtClean="0"/>
              <a:t>Accuracy: </a:t>
            </a:r>
            <a:r>
              <a:rPr lang="en-US" sz="1600" dirty="0" smtClean="0"/>
              <a:t>±1MPa or ±1%</a:t>
            </a:r>
          </a:p>
          <a:p>
            <a:r>
              <a:rPr lang="en-US" sz="1600" b="1" dirty="0" smtClean="0"/>
              <a:t>Operating Temperature: </a:t>
            </a:r>
            <a:r>
              <a:rPr lang="en-US" sz="1600" dirty="0" smtClean="0"/>
              <a:t>15 to 40°C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7245" y="1353911"/>
            <a:ext cx="4830039" cy="329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9" descr="VSA cutout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45840" y="1946093"/>
            <a:ext cx="2097360" cy="2307094"/>
          </a:xfrm>
        </p:spPr>
      </p:pic>
      <p:sp>
        <p:nvSpPr>
          <p:cNvPr id="11" name="TextBox 10"/>
          <p:cNvSpPr txBox="1"/>
          <p:nvPr/>
        </p:nvSpPr>
        <p:spPr>
          <a:xfrm>
            <a:off x="496388" y="1175657"/>
            <a:ext cx="3866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Auto-generated moisture release curves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 at Decagon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762000"/>
          </a:xfrm>
        </p:spPr>
        <p:txBody>
          <a:bodyPr/>
          <a:lstStyle/>
          <a:p>
            <a:r>
              <a:rPr lang="en-US" dirty="0" smtClean="0"/>
              <a:t>New addition</a:t>
            </a:r>
          </a:p>
        </p:txBody>
      </p:sp>
      <p:pic>
        <p:nvPicPr>
          <p:cNvPr id="1026" name="Picture 2" descr="C:\Users\Matt\Pictures\2012-08-27_16-23-35_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905000"/>
            <a:ext cx="8615680" cy="4846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Soil Moisture Characteristic Curve (SMCC)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Moisture release curve, water retention function, pF curve, moisture sorption isotherm</a:t>
            </a:r>
          </a:p>
          <a:p>
            <a:r>
              <a:rPr lang="en-US" sz="2800" dirty="0" smtClean="0"/>
              <a:t>Relationship between water content and water potential (water activity, suction, pF, chi)</a:t>
            </a:r>
            <a:endParaRPr lang="en-US" sz="2800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 l="5238" t="14108" b="2490"/>
          <a:stretch>
            <a:fillRect/>
          </a:stretch>
        </p:blipFill>
        <p:spPr bwMode="auto">
          <a:xfrm>
            <a:off x="2133600" y="3505200"/>
            <a:ext cx="4678683" cy="2927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28288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Generating SMCC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Measuring water </a:t>
            </a:r>
            <a:r>
              <a:rPr lang="en-US" i="1" dirty="0" smtClean="0"/>
              <a:t>content</a:t>
            </a:r>
            <a:r>
              <a:rPr lang="en-US" dirty="0" smtClean="0"/>
              <a:t> is easy</a:t>
            </a:r>
          </a:p>
          <a:p>
            <a:pPr lvl="1"/>
            <a:r>
              <a:rPr lang="en-US" dirty="0" smtClean="0"/>
              <a:t>Gravimetric analysis (oven drying)</a:t>
            </a:r>
          </a:p>
          <a:p>
            <a:r>
              <a:rPr lang="en-US" dirty="0" smtClean="0"/>
              <a:t>Measuring water </a:t>
            </a:r>
            <a:r>
              <a:rPr lang="en-US" i="1" dirty="0" smtClean="0"/>
              <a:t>potential</a:t>
            </a:r>
            <a:r>
              <a:rPr lang="en-US" dirty="0" smtClean="0"/>
              <a:t> is difficult</a:t>
            </a:r>
          </a:p>
          <a:p>
            <a:pPr lvl="1"/>
            <a:r>
              <a:rPr lang="en-US" dirty="0" smtClean="0"/>
              <a:t>No single instrument can make accurate measurements from wet to dry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47251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Wet end instruments </a:t>
            </a:r>
            <a:r>
              <a:rPr lang="en-US" sz="2800" dirty="0" smtClean="0"/>
              <a:t>(liquid equilibrium)</a:t>
            </a:r>
            <a:endParaRPr lang="en-US" dirty="0"/>
          </a:p>
        </p:txBody>
      </p:sp>
      <p:pic>
        <p:nvPicPr>
          <p:cNvPr id="4" name="Picture 5" descr="UMS Tensiometers_4_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4038600"/>
            <a:ext cx="1041400" cy="950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805263b657"/>
          <p:cNvPicPr>
            <a:picLocks noChangeAspect="1" noChangeArrowheads="1"/>
          </p:cNvPicPr>
          <p:nvPr/>
        </p:nvPicPr>
        <p:blipFill>
          <a:blip r:embed="rId3" cstate="print"/>
          <a:srcRect l="50000" t="12000"/>
          <a:stretch>
            <a:fillRect/>
          </a:stretch>
        </p:blipFill>
        <p:spPr bwMode="auto">
          <a:xfrm>
            <a:off x="3352800" y="1524000"/>
            <a:ext cx="1111910" cy="460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MO-SEC-15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574" y="1524000"/>
            <a:ext cx="3086626" cy="3086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29200" y="1447801"/>
            <a:ext cx="4114800" cy="19878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1000" y="4800600"/>
            <a:ext cx="2008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Pressure chamber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191000" y="5334000"/>
            <a:ext cx="15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T</a:t>
            </a:r>
            <a:r>
              <a:rPr lang="en-US" dirty="0" err="1" smtClean="0"/>
              <a:t>ensiometers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48400" y="3581400"/>
            <a:ext cx="1714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Wind-Schindler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HyProp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07208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end instruments </a:t>
            </a:r>
            <a:r>
              <a:rPr lang="en-US" sz="2800" dirty="0" smtClean="0"/>
              <a:t>(vapor equilibrium)</a:t>
            </a:r>
            <a:endParaRPr lang="en-US" dirty="0"/>
          </a:p>
        </p:txBody>
      </p:sp>
      <p:pic>
        <p:nvPicPr>
          <p:cNvPr id="3" name="Picture 3" descr="pct55cut"/>
          <p:cNvPicPr>
            <a:picLocks noChangeAspect="1" noChangeArrowheads="1"/>
          </p:cNvPicPr>
          <p:nvPr/>
        </p:nvPicPr>
        <p:blipFill>
          <a:blip r:embed="rId3" cstate="print"/>
          <a:srcRect b="15384"/>
          <a:stretch>
            <a:fillRect/>
          </a:stretch>
        </p:blipFill>
        <p:spPr bwMode="auto">
          <a:xfrm>
            <a:off x="4648200" y="1752600"/>
            <a:ext cx="873491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sc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1371600"/>
            <a:ext cx="3264150" cy="2534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Content Placeholder 2" descr="WP4C-manual 2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3" r="1323"/>
          <a:stretch>
            <a:fillRect/>
          </a:stretch>
        </p:blipFill>
        <p:spPr>
          <a:xfrm>
            <a:off x="152400" y="1447800"/>
            <a:ext cx="2438400" cy="2633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4114800"/>
            <a:ext cx="2638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Chilled mirror dew-point </a:t>
            </a:r>
          </a:p>
          <a:p>
            <a:pPr algn="ctr"/>
            <a:r>
              <a:rPr lang="en-US" dirty="0" smtClean="0"/>
              <a:t>hygrometer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4114800"/>
            <a:ext cx="319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Thermocouple </a:t>
            </a:r>
            <a:r>
              <a:rPr lang="en-US" dirty="0" err="1" smtClean="0"/>
              <a:t>psychrometers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57912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32456537"/>
              </p:ext>
            </p:extLst>
          </p:nvPr>
        </p:nvGraphicFramePr>
        <p:xfrm>
          <a:off x="457200" y="5638800"/>
          <a:ext cx="1981200" cy="1005367"/>
        </p:xfrm>
        <a:graphic>
          <a:graphicData uri="http://schemas.openxmlformats.org/presentationml/2006/ole">
            <p:oleObj spid="_x0000_s28674" name="Equation" r:id="rId6" imgW="850464" imgH="431570" progId="Equation.3">
              <p:embed/>
            </p:oleObj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0" y="5029200"/>
            <a:ext cx="8534400" cy="53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ＭＳ Ｐゴシック" pitchFamily="-107" charset="-128"/>
                <a:cs typeface="Times New Roman" pitchFamily="18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ＭＳ Ｐゴシック" pitchFamily="-107" charset="-128"/>
                <a:cs typeface="Times New Roman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ＭＳ Ｐゴシック" pitchFamily="-107" charset="-128"/>
                <a:cs typeface="Times New Roman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  <a:cs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  <a:ea typeface="ＭＳ Ｐゴシック" pitchFamily="-107" charset="-128"/>
                <a:cs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6002E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n-US" sz="1800" dirty="0" smtClean="0"/>
              <a:t>Relative humidity (</a:t>
            </a:r>
            <a:r>
              <a:rPr lang="en-US" sz="1800" i="1" dirty="0" err="1" smtClean="0"/>
              <a:t>h</a:t>
            </a:r>
            <a:r>
              <a:rPr lang="en-US" sz="1800" i="1" baseline="-25000" dirty="0" err="1" smtClean="0"/>
              <a:t>r</a:t>
            </a:r>
            <a:r>
              <a:rPr lang="en-US" sz="1800" dirty="0" smtClean="0"/>
              <a:t>) and water potential (</a:t>
            </a:r>
            <a:r>
              <a:rPr lang="el-GR" sz="1800" i="1" dirty="0" smtClean="0"/>
              <a:t>Ψ</a:t>
            </a:r>
            <a:r>
              <a:rPr lang="en-US" sz="1800" dirty="0" smtClean="0"/>
              <a:t>) related by the Kelvin equation: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z="2800" dirty="0" smtClean="0"/>
              <a:t>				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0400" y="5715000"/>
            <a:ext cx="32716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</a:t>
            </a:r>
            <a:r>
              <a:rPr lang="en-US" dirty="0" smtClean="0"/>
              <a:t> is universal gas constant</a:t>
            </a:r>
          </a:p>
          <a:p>
            <a:r>
              <a:rPr lang="en-US" i="1" dirty="0" smtClean="0"/>
              <a:t>M</a:t>
            </a:r>
            <a:r>
              <a:rPr lang="en-US" i="1" baseline="-25000" dirty="0" smtClean="0"/>
              <a:t>w</a:t>
            </a:r>
            <a:r>
              <a:rPr lang="en-US" dirty="0" smtClean="0"/>
              <a:t> is molecular mass of water</a:t>
            </a:r>
          </a:p>
          <a:p>
            <a:r>
              <a:rPr lang="en-US" i="1" dirty="0" smtClean="0"/>
              <a:t>T</a:t>
            </a:r>
            <a:r>
              <a:rPr lang="en-US" dirty="0" smtClean="0"/>
              <a:t> is temperature</a:t>
            </a:r>
            <a:endParaRPr lang="en-US" i="1" dirty="0"/>
          </a:p>
        </p:txBody>
      </p:sp>
    </p:spTree>
    <p:extLst>
      <p:ext uri="{BB962C8B-B14F-4D97-AF65-F5344CB8AC3E}">
        <p14:creationId xmlns="" xmlns:p14="http://schemas.microsoft.com/office/powerpoint/2010/main" val="3450311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Dry end SMCC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Historically very difficult to obtain</a:t>
            </a:r>
          </a:p>
          <a:p>
            <a:pPr lvl="1"/>
            <a:r>
              <a:rPr lang="en-US" dirty="0" smtClean="0"/>
              <a:t>Campbell and </a:t>
            </a:r>
            <a:r>
              <a:rPr lang="en-US" dirty="0" err="1" smtClean="0"/>
              <a:t>Shiozawa</a:t>
            </a:r>
            <a:r>
              <a:rPr lang="en-US" dirty="0" smtClean="0"/>
              <a:t> (1992) cited over 70 times and data used many by many authors</a:t>
            </a:r>
          </a:p>
          <a:p>
            <a:pPr lvl="1"/>
            <a:r>
              <a:rPr lang="en-US" dirty="0" smtClean="0"/>
              <a:t>Introduction of WP4, WP4T, WP4C made dry end SMCC more accessible</a:t>
            </a:r>
          </a:p>
          <a:p>
            <a:r>
              <a:rPr lang="en-US" dirty="0" err="1" smtClean="0"/>
              <a:t>Aquasorp</a:t>
            </a:r>
            <a:r>
              <a:rPr lang="en-US" dirty="0" smtClean="0"/>
              <a:t>/VSA instruments are the next step </a:t>
            </a:r>
            <a:endParaRPr lang="en-US" dirty="0"/>
          </a:p>
        </p:txBody>
      </p:sp>
      <p:pic>
        <p:nvPicPr>
          <p:cNvPr id="4" name="Content Placeholder 2" descr="WP4C-manual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23" r="1323"/>
          <a:stretch>
            <a:fillRect/>
          </a:stretch>
        </p:blipFill>
        <p:spPr>
          <a:xfrm>
            <a:off x="1" y="4800600"/>
            <a:ext cx="1905000" cy="2057400"/>
          </a:xfrm>
          <a:prstGeom prst="rect">
            <a:avLst/>
          </a:prstGeom>
        </p:spPr>
      </p:pic>
      <p:pic>
        <p:nvPicPr>
          <p:cNvPr id="5" name="Picture 4" descr="VS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4779250"/>
            <a:ext cx="3124200" cy="2078750"/>
          </a:xfrm>
          <a:prstGeom prst="rect">
            <a:avLst/>
          </a:prstGeom>
        </p:spPr>
      </p:pic>
      <p:pic>
        <p:nvPicPr>
          <p:cNvPr id="7" name="Picture 6" descr="AquaSorp0063-a(1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60172"/>
            <a:ext cx="2514600" cy="2097828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2133600" y="5715000"/>
            <a:ext cx="533400" cy="762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410200" y="5715000"/>
            <a:ext cx="533400" cy="76200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713077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VSA (Vapor Sorption </a:t>
            </a:r>
            <a:r>
              <a:rPr lang="en-US" dirty="0"/>
              <a:t>A</a:t>
            </a:r>
            <a:r>
              <a:rPr lang="en-US" dirty="0" smtClean="0"/>
              <a:t>nalyzer)</a:t>
            </a:r>
            <a:endParaRPr lang="en-US" dirty="0"/>
          </a:p>
        </p:txBody>
      </p:sp>
      <p:pic>
        <p:nvPicPr>
          <p:cNvPr id="4" name="Content Placeholder 3" descr="Decagon-4986.tif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9189" r="19189"/>
          <a:stretch>
            <a:fillRect/>
          </a:stretch>
        </p:blipFill>
        <p:spPr>
          <a:xfrm>
            <a:off x="381000" y="1981200"/>
            <a:ext cx="3810000" cy="4114800"/>
          </a:xfrm>
        </p:spPr>
      </p:pic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4724400" y="2017713"/>
            <a:ext cx="4230688" cy="4114800"/>
          </a:xfrm>
        </p:spPr>
        <p:txBody>
          <a:bodyPr/>
          <a:lstStyle/>
          <a:p>
            <a:r>
              <a:rPr lang="en-US" sz="2400" dirty="0" smtClean="0"/>
              <a:t>Generates </a:t>
            </a:r>
            <a:r>
              <a:rPr lang="en-US" sz="2400" i="1" dirty="0" smtClean="0"/>
              <a:t>dry</a:t>
            </a:r>
            <a:r>
              <a:rPr lang="en-US" sz="2400" dirty="0" smtClean="0"/>
              <a:t> end SMCC </a:t>
            </a:r>
          </a:p>
          <a:p>
            <a:r>
              <a:rPr lang="en-US" sz="2400" dirty="0" smtClean="0"/>
              <a:t>Fully automated</a:t>
            </a:r>
          </a:p>
          <a:p>
            <a:r>
              <a:rPr lang="en-US" sz="2400" dirty="0" smtClean="0"/>
              <a:t>Drying and wetting (hysteresis loop)</a:t>
            </a:r>
          </a:p>
        </p:txBody>
      </p:sp>
    </p:spTree>
    <p:extLst>
      <p:ext uri="{BB962C8B-B14F-4D97-AF65-F5344CB8AC3E}">
        <p14:creationId xmlns="" xmlns:p14="http://schemas.microsoft.com/office/powerpoint/2010/main" val="81819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76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VSA limitation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752600"/>
            <a:ext cx="4038600" cy="4114800"/>
          </a:xfrm>
        </p:spPr>
        <p:txBody>
          <a:bodyPr/>
          <a:lstStyle/>
          <a:p>
            <a:r>
              <a:rPr lang="en-US" dirty="0"/>
              <a:t>Limitation: only works drier than -7 </a:t>
            </a:r>
            <a:r>
              <a:rPr lang="en-US" dirty="0" err="1"/>
              <a:t>MPa</a:t>
            </a:r>
            <a:r>
              <a:rPr lang="en-US" dirty="0"/>
              <a:t> (95% relative humidity)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envcat2012 (dragged)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650" y="-228600"/>
            <a:ext cx="5387976" cy="76065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838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838200"/>
          </a:xfrm>
        </p:spPr>
        <p:txBody>
          <a:bodyPr/>
          <a:lstStyle/>
          <a:p>
            <a:pPr eaLnBrk="1" hangingPunct="1"/>
            <a:r>
              <a:rPr lang="en-US" sz="3900" dirty="0" smtClean="0">
                <a:latin typeface="Arial" charset="0"/>
                <a:ea typeface="ＭＳ Ｐゴシック" charset="0"/>
                <a:cs typeface="ＭＳ Ｐゴシック" charset="0"/>
              </a:rPr>
              <a:t>VSA (how it works)</a:t>
            </a:r>
            <a:endParaRPr lang="en-US" sz="39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04800" y="1600200"/>
            <a:ext cx="3081338" cy="4538662"/>
            <a:chOff x="5257800" y="1633538"/>
            <a:chExt cx="3081338" cy="453866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257800" y="2852738"/>
              <a:ext cx="2971800" cy="2362200"/>
              <a:chOff x="3648" y="1152"/>
              <a:chExt cx="1872" cy="1488"/>
            </a:xfrm>
          </p:grpSpPr>
          <p:sp>
            <p:nvSpPr>
              <p:cNvPr id="93197" name="Rectangle 6"/>
              <p:cNvSpPr>
                <a:spLocks noChangeArrowheads="1"/>
              </p:cNvSpPr>
              <p:nvPr/>
            </p:nvSpPr>
            <p:spPr bwMode="auto">
              <a:xfrm>
                <a:off x="3648" y="1152"/>
                <a:ext cx="1872" cy="14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696" y="1198"/>
                <a:ext cx="1794" cy="1412"/>
                <a:chOff x="3696" y="1198"/>
                <a:chExt cx="1794" cy="1412"/>
              </a:xfrm>
            </p:grpSpPr>
            <p:sp>
              <p:nvSpPr>
                <p:cNvPr id="93204" name="Rectangle 8"/>
                <p:cNvSpPr>
                  <a:spLocks noChangeArrowheads="1"/>
                </p:cNvSpPr>
                <p:nvPr/>
              </p:nvSpPr>
              <p:spPr bwMode="auto">
                <a:xfrm>
                  <a:off x="4224" y="1216"/>
                  <a:ext cx="869" cy="597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5" name="Rectangle 9"/>
                <p:cNvSpPr>
                  <a:spLocks noChangeArrowheads="1"/>
                </p:cNvSpPr>
                <p:nvPr/>
              </p:nvSpPr>
              <p:spPr bwMode="auto">
                <a:xfrm>
                  <a:off x="3697" y="1252"/>
                  <a:ext cx="43" cy="50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6" name="Rectangle 10"/>
                <p:cNvSpPr>
                  <a:spLocks noChangeArrowheads="1"/>
                </p:cNvSpPr>
                <p:nvPr/>
              </p:nvSpPr>
              <p:spPr bwMode="auto">
                <a:xfrm>
                  <a:off x="4177" y="1292"/>
                  <a:ext cx="45" cy="38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7" name="Rectangle 11"/>
                <p:cNvSpPr>
                  <a:spLocks noChangeArrowheads="1"/>
                </p:cNvSpPr>
                <p:nvPr/>
              </p:nvSpPr>
              <p:spPr bwMode="auto">
                <a:xfrm>
                  <a:off x="4413" y="1815"/>
                  <a:ext cx="553" cy="5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776" y="1413"/>
                  <a:ext cx="38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09" name="Line 13"/>
                <p:cNvSpPr>
                  <a:spLocks noChangeShapeType="1"/>
                </p:cNvSpPr>
                <p:nvPr/>
              </p:nvSpPr>
              <p:spPr bwMode="auto">
                <a:xfrm>
                  <a:off x="3771" y="1560"/>
                  <a:ext cx="36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10" name="Freeform 14"/>
                <p:cNvSpPr>
                  <a:spLocks/>
                </p:cNvSpPr>
                <p:nvPr/>
              </p:nvSpPr>
              <p:spPr bwMode="auto">
                <a:xfrm>
                  <a:off x="4044" y="2454"/>
                  <a:ext cx="1229" cy="45"/>
                </a:xfrm>
                <a:custGeom>
                  <a:avLst/>
                  <a:gdLst>
                    <a:gd name="T0" fmla="*/ 45 w 1229"/>
                    <a:gd name="T1" fmla="*/ 0 h 45"/>
                    <a:gd name="T2" fmla="*/ 75 w 1229"/>
                    <a:gd name="T3" fmla="*/ 2 h 45"/>
                    <a:gd name="T4" fmla="*/ 96 w 1229"/>
                    <a:gd name="T5" fmla="*/ 8 h 45"/>
                    <a:gd name="T6" fmla="*/ 118 w 1229"/>
                    <a:gd name="T7" fmla="*/ 19 h 45"/>
                    <a:gd name="T8" fmla="*/ 144 w 1229"/>
                    <a:gd name="T9" fmla="*/ 6 h 45"/>
                    <a:gd name="T10" fmla="*/ 165 w 1229"/>
                    <a:gd name="T11" fmla="*/ 0 h 45"/>
                    <a:gd name="T12" fmla="*/ 187 w 1229"/>
                    <a:gd name="T13" fmla="*/ 1 h 45"/>
                    <a:gd name="T14" fmla="*/ 205 w 1229"/>
                    <a:gd name="T15" fmla="*/ 10 h 45"/>
                    <a:gd name="T16" fmla="*/ 216 w 1229"/>
                    <a:gd name="T17" fmla="*/ 29 h 45"/>
                    <a:gd name="T18" fmla="*/ 248 w 1229"/>
                    <a:gd name="T19" fmla="*/ 15 h 45"/>
                    <a:gd name="T20" fmla="*/ 258 w 1229"/>
                    <a:gd name="T21" fmla="*/ 13 h 45"/>
                    <a:gd name="T22" fmla="*/ 268 w 1229"/>
                    <a:gd name="T23" fmla="*/ 19 h 45"/>
                    <a:gd name="T24" fmla="*/ 285 w 1229"/>
                    <a:gd name="T25" fmla="*/ 21 h 45"/>
                    <a:gd name="T26" fmla="*/ 289 w 1229"/>
                    <a:gd name="T27" fmla="*/ 22 h 45"/>
                    <a:gd name="T28" fmla="*/ 327 w 1229"/>
                    <a:gd name="T29" fmla="*/ 29 h 45"/>
                    <a:gd name="T30" fmla="*/ 358 w 1229"/>
                    <a:gd name="T31" fmla="*/ 27 h 45"/>
                    <a:gd name="T32" fmla="*/ 386 w 1229"/>
                    <a:gd name="T33" fmla="*/ 18 h 45"/>
                    <a:gd name="T34" fmla="*/ 405 w 1229"/>
                    <a:gd name="T35" fmla="*/ 11 h 45"/>
                    <a:gd name="T36" fmla="*/ 415 w 1229"/>
                    <a:gd name="T37" fmla="*/ 5 h 45"/>
                    <a:gd name="T38" fmla="*/ 425 w 1229"/>
                    <a:gd name="T39" fmla="*/ 7 h 45"/>
                    <a:gd name="T40" fmla="*/ 431 w 1229"/>
                    <a:gd name="T41" fmla="*/ 14 h 45"/>
                    <a:gd name="T42" fmla="*/ 472 w 1229"/>
                    <a:gd name="T43" fmla="*/ 24 h 45"/>
                    <a:gd name="T44" fmla="*/ 512 w 1229"/>
                    <a:gd name="T45" fmla="*/ 20 h 45"/>
                    <a:gd name="T46" fmla="*/ 520 w 1229"/>
                    <a:gd name="T47" fmla="*/ 15 h 45"/>
                    <a:gd name="T48" fmla="*/ 512 w 1229"/>
                    <a:gd name="T49" fmla="*/ 22 h 45"/>
                    <a:gd name="T50" fmla="*/ 520 w 1229"/>
                    <a:gd name="T51" fmla="*/ 25 h 45"/>
                    <a:gd name="T52" fmla="*/ 537 w 1229"/>
                    <a:gd name="T53" fmla="*/ 21 h 45"/>
                    <a:gd name="T54" fmla="*/ 565 w 1229"/>
                    <a:gd name="T55" fmla="*/ 9 h 45"/>
                    <a:gd name="T56" fmla="*/ 571 w 1229"/>
                    <a:gd name="T57" fmla="*/ 24 h 45"/>
                    <a:gd name="T58" fmla="*/ 579 w 1229"/>
                    <a:gd name="T59" fmla="*/ 27 h 45"/>
                    <a:gd name="T60" fmla="*/ 610 w 1229"/>
                    <a:gd name="T61" fmla="*/ 24 h 45"/>
                    <a:gd name="T62" fmla="*/ 636 w 1229"/>
                    <a:gd name="T63" fmla="*/ 19 h 45"/>
                    <a:gd name="T64" fmla="*/ 655 w 1229"/>
                    <a:gd name="T65" fmla="*/ 28 h 45"/>
                    <a:gd name="T66" fmla="*/ 667 w 1229"/>
                    <a:gd name="T67" fmla="*/ 33 h 45"/>
                    <a:gd name="T68" fmla="*/ 683 w 1229"/>
                    <a:gd name="T69" fmla="*/ 32 h 45"/>
                    <a:gd name="T70" fmla="*/ 769 w 1229"/>
                    <a:gd name="T71" fmla="*/ 23 h 45"/>
                    <a:gd name="T72" fmla="*/ 815 w 1229"/>
                    <a:gd name="T73" fmla="*/ 20 h 45"/>
                    <a:gd name="T74" fmla="*/ 827 w 1229"/>
                    <a:gd name="T75" fmla="*/ 24 h 45"/>
                    <a:gd name="T76" fmla="*/ 840 w 1229"/>
                    <a:gd name="T77" fmla="*/ 20 h 45"/>
                    <a:gd name="T78" fmla="*/ 866 w 1229"/>
                    <a:gd name="T79" fmla="*/ 21 h 45"/>
                    <a:gd name="T80" fmla="*/ 897 w 1229"/>
                    <a:gd name="T81" fmla="*/ 26 h 45"/>
                    <a:gd name="T82" fmla="*/ 964 w 1229"/>
                    <a:gd name="T83" fmla="*/ 28 h 45"/>
                    <a:gd name="T84" fmla="*/ 1000 w 1229"/>
                    <a:gd name="T85" fmla="*/ 23 h 45"/>
                    <a:gd name="T86" fmla="*/ 1012 w 1229"/>
                    <a:gd name="T87" fmla="*/ 19 h 45"/>
                    <a:gd name="T88" fmla="*/ 1019 w 1229"/>
                    <a:gd name="T89" fmla="*/ 24 h 45"/>
                    <a:gd name="T90" fmla="*/ 1031 w 1229"/>
                    <a:gd name="T91" fmla="*/ 30 h 45"/>
                    <a:gd name="T92" fmla="*/ 1055 w 1229"/>
                    <a:gd name="T93" fmla="*/ 34 h 45"/>
                    <a:gd name="T94" fmla="*/ 1078 w 1229"/>
                    <a:gd name="T95" fmla="*/ 42 h 45"/>
                    <a:gd name="T96" fmla="*/ 1108 w 1229"/>
                    <a:gd name="T97" fmla="*/ 31 h 45"/>
                    <a:gd name="T98" fmla="*/ 1155 w 1229"/>
                    <a:gd name="T99" fmla="*/ 16 h 45"/>
                    <a:gd name="T100" fmla="*/ 1200 w 1229"/>
                    <a:gd name="T101" fmla="*/ 4 h 45"/>
                    <a:gd name="T102" fmla="*/ 1202 w 1229"/>
                    <a:gd name="T103" fmla="*/ 24 h 45"/>
                    <a:gd name="T104" fmla="*/ 1208 w 1229"/>
                    <a:gd name="T105" fmla="*/ 30 h 45"/>
                    <a:gd name="T106" fmla="*/ 1222 w 1229"/>
                    <a:gd name="T107" fmla="*/ 21 h 45"/>
                    <a:gd name="T108" fmla="*/ 1228 w 1229"/>
                    <a:gd name="T109" fmla="*/ 14 h 4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229"/>
                    <a:gd name="T166" fmla="*/ 0 h 45"/>
                    <a:gd name="T167" fmla="*/ 1229 w 1229"/>
                    <a:gd name="T168" fmla="*/ 45 h 4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229" h="45">
                      <a:moveTo>
                        <a:pt x="0" y="4"/>
                      </a:moveTo>
                      <a:lnTo>
                        <a:pt x="16" y="2"/>
                      </a:lnTo>
                      <a:lnTo>
                        <a:pt x="24" y="2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5" y="0"/>
                      </a:lnTo>
                      <a:lnTo>
                        <a:pt x="53" y="0"/>
                      </a:lnTo>
                      <a:lnTo>
                        <a:pt x="61" y="0"/>
                      </a:lnTo>
                      <a:lnTo>
                        <a:pt x="65" y="0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5" y="2"/>
                      </a:lnTo>
                      <a:lnTo>
                        <a:pt x="79" y="2"/>
                      </a:lnTo>
                      <a:lnTo>
                        <a:pt x="83" y="3"/>
                      </a:lnTo>
                      <a:lnTo>
                        <a:pt x="87" y="4"/>
                      </a:lnTo>
                      <a:lnTo>
                        <a:pt x="91" y="5"/>
                      </a:lnTo>
                      <a:lnTo>
                        <a:pt x="92" y="6"/>
                      </a:lnTo>
                      <a:lnTo>
                        <a:pt x="96" y="8"/>
                      </a:lnTo>
                      <a:lnTo>
                        <a:pt x="100" y="9"/>
                      </a:lnTo>
                      <a:lnTo>
                        <a:pt x="104" y="11"/>
                      </a:lnTo>
                      <a:lnTo>
                        <a:pt x="108" y="13"/>
                      </a:lnTo>
                      <a:lnTo>
                        <a:pt x="110" y="15"/>
                      </a:lnTo>
                      <a:lnTo>
                        <a:pt x="114" y="17"/>
                      </a:lnTo>
                      <a:lnTo>
                        <a:pt x="118" y="19"/>
                      </a:lnTo>
                      <a:lnTo>
                        <a:pt x="124" y="15"/>
                      </a:lnTo>
                      <a:lnTo>
                        <a:pt x="130" y="12"/>
                      </a:lnTo>
                      <a:lnTo>
                        <a:pt x="134" y="10"/>
                      </a:lnTo>
                      <a:lnTo>
                        <a:pt x="138" y="8"/>
                      </a:lnTo>
                      <a:lnTo>
                        <a:pt x="140" y="7"/>
                      </a:lnTo>
                      <a:lnTo>
                        <a:pt x="144" y="6"/>
                      </a:lnTo>
                      <a:lnTo>
                        <a:pt x="148" y="4"/>
                      </a:lnTo>
                      <a:lnTo>
                        <a:pt x="152" y="3"/>
                      </a:lnTo>
                      <a:lnTo>
                        <a:pt x="155" y="2"/>
                      </a:lnTo>
                      <a:lnTo>
                        <a:pt x="159" y="2"/>
                      </a:lnTo>
                      <a:lnTo>
                        <a:pt x="161" y="1"/>
                      </a:lnTo>
                      <a:lnTo>
                        <a:pt x="165" y="0"/>
                      </a:lnTo>
                      <a:lnTo>
                        <a:pt x="169" y="0"/>
                      </a:lnTo>
                      <a:lnTo>
                        <a:pt x="173" y="0"/>
                      </a:lnTo>
                      <a:lnTo>
                        <a:pt x="177" y="0"/>
                      </a:lnTo>
                      <a:lnTo>
                        <a:pt x="181" y="0"/>
                      </a:lnTo>
                      <a:lnTo>
                        <a:pt x="183" y="1"/>
                      </a:lnTo>
                      <a:lnTo>
                        <a:pt x="187" y="1"/>
                      </a:lnTo>
                      <a:lnTo>
                        <a:pt x="191" y="2"/>
                      </a:lnTo>
                      <a:lnTo>
                        <a:pt x="193" y="3"/>
                      </a:lnTo>
                      <a:lnTo>
                        <a:pt x="197" y="5"/>
                      </a:lnTo>
                      <a:lnTo>
                        <a:pt x="199" y="6"/>
                      </a:lnTo>
                      <a:lnTo>
                        <a:pt x="203" y="8"/>
                      </a:lnTo>
                      <a:lnTo>
                        <a:pt x="205" y="10"/>
                      </a:lnTo>
                      <a:lnTo>
                        <a:pt x="207" y="13"/>
                      </a:lnTo>
                      <a:lnTo>
                        <a:pt x="209" y="15"/>
                      </a:lnTo>
                      <a:lnTo>
                        <a:pt x="213" y="18"/>
                      </a:lnTo>
                      <a:lnTo>
                        <a:pt x="213" y="22"/>
                      </a:lnTo>
                      <a:lnTo>
                        <a:pt x="215" y="25"/>
                      </a:lnTo>
                      <a:lnTo>
                        <a:pt x="216" y="29"/>
                      </a:lnTo>
                      <a:lnTo>
                        <a:pt x="224" y="26"/>
                      </a:lnTo>
                      <a:lnTo>
                        <a:pt x="232" y="23"/>
                      </a:lnTo>
                      <a:lnTo>
                        <a:pt x="238" y="21"/>
                      </a:lnTo>
                      <a:lnTo>
                        <a:pt x="242" y="18"/>
                      </a:lnTo>
                      <a:lnTo>
                        <a:pt x="246" y="16"/>
                      </a:lnTo>
                      <a:lnTo>
                        <a:pt x="248" y="15"/>
                      </a:lnTo>
                      <a:lnTo>
                        <a:pt x="250" y="14"/>
                      </a:lnTo>
                      <a:lnTo>
                        <a:pt x="252" y="14"/>
                      </a:lnTo>
                      <a:lnTo>
                        <a:pt x="252" y="13"/>
                      </a:lnTo>
                      <a:lnTo>
                        <a:pt x="254" y="13"/>
                      </a:lnTo>
                      <a:lnTo>
                        <a:pt x="256" y="13"/>
                      </a:lnTo>
                      <a:lnTo>
                        <a:pt x="258" y="13"/>
                      </a:lnTo>
                      <a:lnTo>
                        <a:pt x="260" y="14"/>
                      </a:lnTo>
                      <a:lnTo>
                        <a:pt x="262" y="15"/>
                      </a:lnTo>
                      <a:lnTo>
                        <a:pt x="264" y="16"/>
                      </a:lnTo>
                      <a:lnTo>
                        <a:pt x="264" y="17"/>
                      </a:lnTo>
                      <a:lnTo>
                        <a:pt x="266" y="18"/>
                      </a:lnTo>
                      <a:lnTo>
                        <a:pt x="268" y="19"/>
                      </a:lnTo>
                      <a:lnTo>
                        <a:pt x="270" y="21"/>
                      </a:lnTo>
                      <a:lnTo>
                        <a:pt x="272" y="22"/>
                      </a:lnTo>
                      <a:lnTo>
                        <a:pt x="274" y="24"/>
                      </a:lnTo>
                      <a:lnTo>
                        <a:pt x="277" y="23"/>
                      </a:lnTo>
                      <a:lnTo>
                        <a:pt x="281" y="22"/>
                      </a:lnTo>
                      <a:lnTo>
                        <a:pt x="285" y="21"/>
                      </a:lnTo>
                      <a:lnTo>
                        <a:pt x="287" y="20"/>
                      </a:lnTo>
                      <a:lnTo>
                        <a:pt x="289" y="20"/>
                      </a:lnTo>
                      <a:lnTo>
                        <a:pt x="291" y="19"/>
                      </a:lnTo>
                      <a:lnTo>
                        <a:pt x="291" y="20"/>
                      </a:lnTo>
                      <a:lnTo>
                        <a:pt x="289" y="21"/>
                      </a:lnTo>
                      <a:lnTo>
                        <a:pt x="289" y="22"/>
                      </a:lnTo>
                      <a:lnTo>
                        <a:pt x="291" y="24"/>
                      </a:lnTo>
                      <a:lnTo>
                        <a:pt x="293" y="25"/>
                      </a:lnTo>
                      <a:lnTo>
                        <a:pt x="297" y="26"/>
                      </a:lnTo>
                      <a:lnTo>
                        <a:pt x="305" y="27"/>
                      </a:lnTo>
                      <a:lnTo>
                        <a:pt x="315" y="28"/>
                      </a:lnTo>
                      <a:lnTo>
                        <a:pt x="327" y="29"/>
                      </a:lnTo>
                      <a:lnTo>
                        <a:pt x="335" y="29"/>
                      </a:lnTo>
                      <a:lnTo>
                        <a:pt x="344" y="29"/>
                      </a:lnTo>
                      <a:lnTo>
                        <a:pt x="348" y="29"/>
                      </a:lnTo>
                      <a:lnTo>
                        <a:pt x="350" y="29"/>
                      </a:lnTo>
                      <a:lnTo>
                        <a:pt x="354" y="28"/>
                      </a:lnTo>
                      <a:lnTo>
                        <a:pt x="358" y="27"/>
                      </a:lnTo>
                      <a:lnTo>
                        <a:pt x="362" y="26"/>
                      </a:lnTo>
                      <a:lnTo>
                        <a:pt x="364" y="25"/>
                      </a:lnTo>
                      <a:lnTo>
                        <a:pt x="368" y="24"/>
                      </a:lnTo>
                      <a:lnTo>
                        <a:pt x="372" y="23"/>
                      </a:lnTo>
                      <a:lnTo>
                        <a:pt x="380" y="21"/>
                      </a:lnTo>
                      <a:lnTo>
                        <a:pt x="386" y="18"/>
                      </a:lnTo>
                      <a:lnTo>
                        <a:pt x="390" y="17"/>
                      </a:lnTo>
                      <a:lnTo>
                        <a:pt x="394" y="16"/>
                      </a:lnTo>
                      <a:lnTo>
                        <a:pt x="396" y="15"/>
                      </a:lnTo>
                      <a:lnTo>
                        <a:pt x="400" y="14"/>
                      </a:lnTo>
                      <a:lnTo>
                        <a:pt x="401" y="13"/>
                      </a:lnTo>
                      <a:lnTo>
                        <a:pt x="405" y="11"/>
                      </a:lnTo>
                      <a:lnTo>
                        <a:pt x="407" y="10"/>
                      </a:lnTo>
                      <a:lnTo>
                        <a:pt x="409" y="8"/>
                      </a:lnTo>
                      <a:lnTo>
                        <a:pt x="411" y="6"/>
                      </a:lnTo>
                      <a:lnTo>
                        <a:pt x="413" y="6"/>
                      </a:lnTo>
                      <a:lnTo>
                        <a:pt x="413" y="5"/>
                      </a:lnTo>
                      <a:lnTo>
                        <a:pt x="415" y="5"/>
                      </a:lnTo>
                      <a:lnTo>
                        <a:pt x="417" y="4"/>
                      </a:lnTo>
                      <a:lnTo>
                        <a:pt x="419" y="4"/>
                      </a:lnTo>
                      <a:lnTo>
                        <a:pt x="421" y="4"/>
                      </a:lnTo>
                      <a:lnTo>
                        <a:pt x="423" y="5"/>
                      </a:lnTo>
                      <a:lnTo>
                        <a:pt x="423" y="6"/>
                      </a:lnTo>
                      <a:lnTo>
                        <a:pt x="425" y="7"/>
                      </a:lnTo>
                      <a:lnTo>
                        <a:pt x="427" y="8"/>
                      </a:lnTo>
                      <a:lnTo>
                        <a:pt x="427" y="10"/>
                      </a:lnTo>
                      <a:lnTo>
                        <a:pt x="429" y="12"/>
                      </a:lnTo>
                      <a:lnTo>
                        <a:pt x="431" y="12"/>
                      </a:lnTo>
                      <a:lnTo>
                        <a:pt x="431" y="13"/>
                      </a:lnTo>
                      <a:lnTo>
                        <a:pt x="431" y="14"/>
                      </a:lnTo>
                      <a:lnTo>
                        <a:pt x="433" y="14"/>
                      </a:lnTo>
                      <a:lnTo>
                        <a:pt x="441" y="16"/>
                      </a:lnTo>
                      <a:lnTo>
                        <a:pt x="447" y="19"/>
                      </a:lnTo>
                      <a:lnTo>
                        <a:pt x="455" y="21"/>
                      </a:lnTo>
                      <a:lnTo>
                        <a:pt x="464" y="23"/>
                      </a:lnTo>
                      <a:lnTo>
                        <a:pt x="472" y="24"/>
                      </a:lnTo>
                      <a:lnTo>
                        <a:pt x="480" y="26"/>
                      </a:lnTo>
                      <a:lnTo>
                        <a:pt x="494" y="29"/>
                      </a:lnTo>
                      <a:lnTo>
                        <a:pt x="500" y="26"/>
                      </a:lnTo>
                      <a:lnTo>
                        <a:pt x="504" y="24"/>
                      </a:lnTo>
                      <a:lnTo>
                        <a:pt x="508" y="22"/>
                      </a:lnTo>
                      <a:lnTo>
                        <a:pt x="512" y="20"/>
                      </a:lnTo>
                      <a:lnTo>
                        <a:pt x="514" y="19"/>
                      </a:lnTo>
                      <a:lnTo>
                        <a:pt x="516" y="18"/>
                      </a:lnTo>
                      <a:lnTo>
                        <a:pt x="518" y="17"/>
                      </a:lnTo>
                      <a:lnTo>
                        <a:pt x="518" y="16"/>
                      </a:lnTo>
                      <a:lnTo>
                        <a:pt x="520" y="16"/>
                      </a:lnTo>
                      <a:lnTo>
                        <a:pt x="520" y="15"/>
                      </a:lnTo>
                      <a:lnTo>
                        <a:pt x="518" y="16"/>
                      </a:lnTo>
                      <a:lnTo>
                        <a:pt x="518" y="17"/>
                      </a:lnTo>
                      <a:lnTo>
                        <a:pt x="516" y="17"/>
                      </a:lnTo>
                      <a:lnTo>
                        <a:pt x="514" y="18"/>
                      </a:lnTo>
                      <a:lnTo>
                        <a:pt x="512" y="20"/>
                      </a:lnTo>
                      <a:lnTo>
                        <a:pt x="512" y="22"/>
                      </a:lnTo>
                      <a:lnTo>
                        <a:pt x="512" y="23"/>
                      </a:lnTo>
                      <a:lnTo>
                        <a:pt x="512" y="24"/>
                      </a:lnTo>
                      <a:lnTo>
                        <a:pt x="514" y="24"/>
                      </a:lnTo>
                      <a:lnTo>
                        <a:pt x="516" y="25"/>
                      </a:lnTo>
                      <a:lnTo>
                        <a:pt x="518" y="25"/>
                      </a:lnTo>
                      <a:lnTo>
                        <a:pt x="520" y="25"/>
                      </a:lnTo>
                      <a:lnTo>
                        <a:pt x="523" y="25"/>
                      </a:lnTo>
                      <a:lnTo>
                        <a:pt x="527" y="24"/>
                      </a:lnTo>
                      <a:lnTo>
                        <a:pt x="529" y="24"/>
                      </a:lnTo>
                      <a:lnTo>
                        <a:pt x="533" y="23"/>
                      </a:lnTo>
                      <a:lnTo>
                        <a:pt x="535" y="22"/>
                      </a:lnTo>
                      <a:lnTo>
                        <a:pt x="537" y="21"/>
                      </a:lnTo>
                      <a:lnTo>
                        <a:pt x="541" y="20"/>
                      </a:lnTo>
                      <a:lnTo>
                        <a:pt x="547" y="18"/>
                      </a:lnTo>
                      <a:lnTo>
                        <a:pt x="551" y="15"/>
                      </a:lnTo>
                      <a:lnTo>
                        <a:pt x="555" y="13"/>
                      </a:lnTo>
                      <a:lnTo>
                        <a:pt x="559" y="11"/>
                      </a:lnTo>
                      <a:lnTo>
                        <a:pt x="565" y="9"/>
                      </a:lnTo>
                      <a:lnTo>
                        <a:pt x="567" y="13"/>
                      </a:lnTo>
                      <a:lnTo>
                        <a:pt x="567" y="17"/>
                      </a:lnTo>
                      <a:lnTo>
                        <a:pt x="567" y="19"/>
                      </a:lnTo>
                      <a:lnTo>
                        <a:pt x="569" y="21"/>
                      </a:lnTo>
                      <a:lnTo>
                        <a:pt x="569" y="22"/>
                      </a:lnTo>
                      <a:lnTo>
                        <a:pt x="571" y="24"/>
                      </a:lnTo>
                      <a:lnTo>
                        <a:pt x="571" y="25"/>
                      </a:lnTo>
                      <a:lnTo>
                        <a:pt x="573" y="25"/>
                      </a:lnTo>
                      <a:lnTo>
                        <a:pt x="575" y="26"/>
                      </a:lnTo>
                      <a:lnTo>
                        <a:pt x="577" y="26"/>
                      </a:lnTo>
                      <a:lnTo>
                        <a:pt x="577" y="27"/>
                      </a:lnTo>
                      <a:lnTo>
                        <a:pt x="579" y="27"/>
                      </a:lnTo>
                      <a:lnTo>
                        <a:pt x="584" y="27"/>
                      </a:lnTo>
                      <a:lnTo>
                        <a:pt x="588" y="27"/>
                      </a:lnTo>
                      <a:lnTo>
                        <a:pt x="594" y="27"/>
                      </a:lnTo>
                      <a:lnTo>
                        <a:pt x="598" y="26"/>
                      </a:lnTo>
                      <a:lnTo>
                        <a:pt x="604" y="25"/>
                      </a:lnTo>
                      <a:lnTo>
                        <a:pt x="610" y="24"/>
                      </a:lnTo>
                      <a:lnTo>
                        <a:pt x="616" y="23"/>
                      </a:lnTo>
                      <a:lnTo>
                        <a:pt x="626" y="21"/>
                      </a:lnTo>
                      <a:lnTo>
                        <a:pt x="630" y="21"/>
                      </a:lnTo>
                      <a:lnTo>
                        <a:pt x="632" y="20"/>
                      </a:lnTo>
                      <a:lnTo>
                        <a:pt x="634" y="19"/>
                      </a:lnTo>
                      <a:lnTo>
                        <a:pt x="636" y="19"/>
                      </a:lnTo>
                      <a:lnTo>
                        <a:pt x="640" y="21"/>
                      </a:lnTo>
                      <a:lnTo>
                        <a:pt x="644" y="23"/>
                      </a:lnTo>
                      <a:lnTo>
                        <a:pt x="647" y="24"/>
                      </a:lnTo>
                      <a:lnTo>
                        <a:pt x="649" y="26"/>
                      </a:lnTo>
                      <a:lnTo>
                        <a:pt x="653" y="27"/>
                      </a:lnTo>
                      <a:lnTo>
                        <a:pt x="655" y="28"/>
                      </a:lnTo>
                      <a:lnTo>
                        <a:pt x="657" y="29"/>
                      </a:lnTo>
                      <a:lnTo>
                        <a:pt x="659" y="30"/>
                      </a:lnTo>
                      <a:lnTo>
                        <a:pt x="661" y="31"/>
                      </a:lnTo>
                      <a:lnTo>
                        <a:pt x="663" y="32"/>
                      </a:lnTo>
                      <a:lnTo>
                        <a:pt x="665" y="33"/>
                      </a:lnTo>
                      <a:lnTo>
                        <a:pt x="667" y="33"/>
                      </a:lnTo>
                      <a:lnTo>
                        <a:pt x="669" y="34"/>
                      </a:lnTo>
                      <a:lnTo>
                        <a:pt x="671" y="34"/>
                      </a:lnTo>
                      <a:lnTo>
                        <a:pt x="673" y="34"/>
                      </a:lnTo>
                      <a:lnTo>
                        <a:pt x="675" y="33"/>
                      </a:lnTo>
                      <a:lnTo>
                        <a:pt x="679" y="33"/>
                      </a:lnTo>
                      <a:lnTo>
                        <a:pt x="683" y="32"/>
                      </a:lnTo>
                      <a:lnTo>
                        <a:pt x="687" y="31"/>
                      </a:lnTo>
                      <a:lnTo>
                        <a:pt x="703" y="29"/>
                      </a:lnTo>
                      <a:lnTo>
                        <a:pt x="718" y="27"/>
                      </a:lnTo>
                      <a:lnTo>
                        <a:pt x="734" y="26"/>
                      </a:lnTo>
                      <a:lnTo>
                        <a:pt x="752" y="24"/>
                      </a:lnTo>
                      <a:lnTo>
                        <a:pt x="769" y="23"/>
                      </a:lnTo>
                      <a:lnTo>
                        <a:pt x="785" y="21"/>
                      </a:lnTo>
                      <a:lnTo>
                        <a:pt x="799" y="20"/>
                      </a:lnTo>
                      <a:lnTo>
                        <a:pt x="803" y="20"/>
                      </a:lnTo>
                      <a:lnTo>
                        <a:pt x="807" y="19"/>
                      </a:lnTo>
                      <a:lnTo>
                        <a:pt x="811" y="19"/>
                      </a:lnTo>
                      <a:lnTo>
                        <a:pt x="815" y="20"/>
                      </a:lnTo>
                      <a:lnTo>
                        <a:pt x="819" y="21"/>
                      </a:lnTo>
                      <a:lnTo>
                        <a:pt x="821" y="22"/>
                      </a:lnTo>
                      <a:lnTo>
                        <a:pt x="823" y="22"/>
                      </a:lnTo>
                      <a:lnTo>
                        <a:pt x="825" y="23"/>
                      </a:lnTo>
                      <a:lnTo>
                        <a:pt x="827" y="23"/>
                      </a:lnTo>
                      <a:lnTo>
                        <a:pt x="827" y="24"/>
                      </a:lnTo>
                      <a:lnTo>
                        <a:pt x="829" y="24"/>
                      </a:lnTo>
                      <a:lnTo>
                        <a:pt x="829" y="23"/>
                      </a:lnTo>
                      <a:lnTo>
                        <a:pt x="829" y="22"/>
                      </a:lnTo>
                      <a:lnTo>
                        <a:pt x="830" y="21"/>
                      </a:lnTo>
                      <a:lnTo>
                        <a:pt x="834" y="20"/>
                      </a:lnTo>
                      <a:lnTo>
                        <a:pt x="840" y="20"/>
                      </a:lnTo>
                      <a:lnTo>
                        <a:pt x="846" y="19"/>
                      </a:lnTo>
                      <a:lnTo>
                        <a:pt x="856" y="19"/>
                      </a:lnTo>
                      <a:lnTo>
                        <a:pt x="858" y="19"/>
                      </a:lnTo>
                      <a:lnTo>
                        <a:pt x="862" y="20"/>
                      </a:lnTo>
                      <a:lnTo>
                        <a:pt x="864" y="20"/>
                      </a:lnTo>
                      <a:lnTo>
                        <a:pt x="866" y="21"/>
                      </a:lnTo>
                      <a:lnTo>
                        <a:pt x="870" y="22"/>
                      </a:lnTo>
                      <a:lnTo>
                        <a:pt x="872" y="23"/>
                      </a:lnTo>
                      <a:lnTo>
                        <a:pt x="874" y="24"/>
                      </a:lnTo>
                      <a:lnTo>
                        <a:pt x="876" y="24"/>
                      </a:lnTo>
                      <a:lnTo>
                        <a:pt x="886" y="25"/>
                      </a:lnTo>
                      <a:lnTo>
                        <a:pt x="897" y="26"/>
                      </a:lnTo>
                      <a:lnTo>
                        <a:pt x="907" y="26"/>
                      </a:lnTo>
                      <a:lnTo>
                        <a:pt x="919" y="27"/>
                      </a:lnTo>
                      <a:lnTo>
                        <a:pt x="939" y="28"/>
                      </a:lnTo>
                      <a:lnTo>
                        <a:pt x="951" y="28"/>
                      </a:lnTo>
                      <a:lnTo>
                        <a:pt x="960" y="29"/>
                      </a:lnTo>
                      <a:lnTo>
                        <a:pt x="964" y="28"/>
                      </a:lnTo>
                      <a:lnTo>
                        <a:pt x="970" y="28"/>
                      </a:lnTo>
                      <a:lnTo>
                        <a:pt x="980" y="26"/>
                      </a:lnTo>
                      <a:lnTo>
                        <a:pt x="988" y="25"/>
                      </a:lnTo>
                      <a:lnTo>
                        <a:pt x="994" y="25"/>
                      </a:lnTo>
                      <a:lnTo>
                        <a:pt x="998" y="24"/>
                      </a:lnTo>
                      <a:lnTo>
                        <a:pt x="1000" y="23"/>
                      </a:lnTo>
                      <a:lnTo>
                        <a:pt x="1002" y="23"/>
                      </a:lnTo>
                      <a:lnTo>
                        <a:pt x="1004" y="22"/>
                      </a:lnTo>
                      <a:lnTo>
                        <a:pt x="1006" y="21"/>
                      </a:lnTo>
                      <a:lnTo>
                        <a:pt x="1008" y="20"/>
                      </a:lnTo>
                      <a:lnTo>
                        <a:pt x="1010" y="19"/>
                      </a:lnTo>
                      <a:lnTo>
                        <a:pt x="1012" y="19"/>
                      </a:lnTo>
                      <a:lnTo>
                        <a:pt x="1014" y="19"/>
                      </a:lnTo>
                      <a:lnTo>
                        <a:pt x="1014" y="20"/>
                      </a:lnTo>
                      <a:lnTo>
                        <a:pt x="1015" y="20"/>
                      </a:lnTo>
                      <a:lnTo>
                        <a:pt x="1015" y="21"/>
                      </a:lnTo>
                      <a:lnTo>
                        <a:pt x="1017" y="22"/>
                      </a:lnTo>
                      <a:lnTo>
                        <a:pt x="1019" y="24"/>
                      </a:lnTo>
                      <a:lnTo>
                        <a:pt x="1021" y="25"/>
                      </a:lnTo>
                      <a:lnTo>
                        <a:pt x="1023" y="27"/>
                      </a:lnTo>
                      <a:lnTo>
                        <a:pt x="1025" y="28"/>
                      </a:lnTo>
                      <a:lnTo>
                        <a:pt x="1025" y="29"/>
                      </a:lnTo>
                      <a:lnTo>
                        <a:pt x="1027" y="29"/>
                      </a:lnTo>
                      <a:lnTo>
                        <a:pt x="1031" y="30"/>
                      </a:lnTo>
                      <a:lnTo>
                        <a:pt x="1033" y="31"/>
                      </a:lnTo>
                      <a:lnTo>
                        <a:pt x="1037" y="31"/>
                      </a:lnTo>
                      <a:lnTo>
                        <a:pt x="1041" y="32"/>
                      </a:lnTo>
                      <a:lnTo>
                        <a:pt x="1047" y="33"/>
                      </a:lnTo>
                      <a:lnTo>
                        <a:pt x="1051" y="33"/>
                      </a:lnTo>
                      <a:lnTo>
                        <a:pt x="1055" y="34"/>
                      </a:lnTo>
                      <a:lnTo>
                        <a:pt x="1059" y="35"/>
                      </a:lnTo>
                      <a:lnTo>
                        <a:pt x="1063" y="37"/>
                      </a:lnTo>
                      <a:lnTo>
                        <a:pt x="1069" y="38"/>
                      </a:lnTo>
                      <a:lnTo>
                        <a:pt x="1073" y="40"/>
                      </a:lnTo>
                      <a:lnTo>
                        <a:pt x="1076" y="42"/>
                      </a:lnTo>
                      <a:lnTo>
                        <a:pt x="1078" y="42"/>
                      </a:lnTo>
                      <a:lnTo>
                        <a:pt x="1080" y="43"/>
                      </a:lnTo>
                      <a:lnTo>
                        <a:pt x="1082" y="44"/>
                      </a:lnTo>
                      <a:lnTo>
                        <a:pt x="1088" y="41"/>
                      </a:lnTo>
                      <a:lnTo>
                        <a:pt x="1094" y="37"/>
                      </a:lnTo>
                      <a:lnTo>
                        <a:pt x="1100" y="34"/>
                      </a:lnTo>
                      <a:lnTo>
                        <a:pt x="1108" y="31"/>
                      </a:lnTo>
                      <a:lnTo>
                        <a:pt x="1116" y="29"/>
                      </a:lnTo>
                      <a:lnTo>
                        <a:pt x="1124" y="26"/>
                      </a:lnTo>
                      <a:lnTo>
                        <a:pt x="1132" y="23"/>
                      </a:lnTo>
                      <a:lnTo>
                        <a:pt x="1139" y="21"/>
                      </a:lnTo>
                      <a:lnTo>
                        <a:pt x="1147" y="18"/>
                      </a:lnTo>
                      <a:lnTo>
                        <a:pt x="1155" y="16"/>
                      </a:lnTo>
                      <a:lnTo>
                        <a:pt x="1163" y="14"/>
                      </a:lnTo>
                      <a:lnTo>
                        <a:pt x="1171" y="11"/>
                      </a:lnTo>
                      <a:lnTo>
                        <a:pt x="1179" y="10"/>
                      </a:lnTo>
                      <a:lnTo>
                        <a:pt x="1187" y="8"/>
                      </a:lnTo>
                      <a:lnTo>
                        <a:pt x="1195" y="6"/>
                      </a:lnTo>
                      <a:lnTo>
                        <a:pt x="1200" y="4"/>
                      </a:lnTo>
                      <a:lnTo>
                        <a:pt x="1200" y="7"/>
                      </a:lnTo>
                      <a:lnTo>
                        <a:pt x="1200" y="10"/>
                      </a:lnTo>
                      <a:lnTo>
                        <a:pt x="1202" y="14"/>
                      </a:lnTo>
                      <a:lnTo>
                        <a:pt x="1202" y="17"/>
                      </a:lnTo>
                      <a:lnTo>
                        <a:pt x="1202" y="21"/>
                      </a:lnTo>
                      <a:lnTo>
                        <a:pt x="1202" y="24"/>
                      </a:lnTo>
                      <a:lnTo>
                        <a:pt x="1202" y="27"/>
                      </a:lnTo>
                      <a:lnTo>
                        <a:pt x="1204" y="28"/>
                      </a:lnTo>
                      <a:lnTo>
                        <a:pt x="1204" y="29"/>
                      </a:lnTo>
                      <a:lnTo>
                        <a:pt x="1204" y="30"/>
                      </a:lnTo>
                      <a:lnTo>
                        <a:pt x="1206" y="30"/>
                      </a:lnTo>
                      <a:lnTo>
                        <a:pt x="1208" y="30"/>
                      </a:lnTo>
                      <a:lnTo>
                        <a:pt x="1210" y="30"/>
                      </a:lnTo>
                      <a:lnTo>
                        <a:pt x="1212" y="29"/>
                      </a:lnTo>
                      <a:lnTo>
                        <a:pt x="1214" y="27"/>
                      </a:lnTo>
                      <a:lnTo>
                        <a:pt x="1216" y="26"/>
                      </a:lnTo>
                      <a:lnTo>
                        <a:pt x="1218" y="25"/>
                      </a:lnTo>
                      <a:lnTo>
                        <a:pt x="1222" y="21"/>
                      </a:lnTo>
                      <a:lnTo>
                        <a:pt x="1222" y="20"/>
                      </a:lnTo>
                      <a:lnTo>
                        <a:pt x="1224" y="18"/>
                      </a:lnTo>
                      <a:lnTo>
                        <a:pt x="1226" y="17"/>
                      </a:lnTo>
                      <a:lnTo>
                        <a:pt x="1226" y="15"/>
                      </a:lnTo>
                      <a:lnTo>
                        <a:pt x="1228" y="15"/>
                      </a:lnTo>
                      <a:lnTo>
                        <a:pt x="1228" y="1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3696" y="1198"/>
                  <a:ext cx="1794" cy="1077"/>
                  <a:chOff x="3696" y="1198"/>
                  <a:chExt cx="1794" cy="1077"/>
                </a:xfrm>
              </p:grpSpPr>
              <p:sp>
                <p:nvSpPr>
                  <p:cNvPr id="93223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6" y="1198"/>
                    <a:ext cx="0" cy="1075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1200"/>
                    <a:ext cx="1794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5490" y="1205"/>
                    <a:ext cx="0" cy="107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275"/>
                    <a:ext cx="334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5297" y="2275"/>
                    <a:ext cx="193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21"/>
                <p:cNvGrpSpPr>
                  <a:grpSpLocks/>
                </p:cNvGrpSpPr>
                <p:nvPr/>
              </p:nvGrpSpPr>
              <p:grpSpPr bwMode="auto">
                <a:xfrm>
                  <a:off x="4030" y="2273"/>
                  <a:ext cx="1262" cy="337"/>
                  <a:chOff x="4030" y="2273"/>
                  <a:chExt cx="1262" cy="337"/>
                </a:xfrm>
              </p:grpSpPr>
              <p:sp>
                <p:nvSpPr>
                  <p:cNvPr id="93220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030" y="2275"/>
                    <a:ext cx="0" cy="3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1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4030" y="2610"/>
                    <a:ext cx="12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2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92" y="2273"/>
                    <a:ext cx="0" cy="3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5"/>
                <p:cNvGrpSpPr>
                  <a:grpSpLocks/>
                </p:cNvGrpSpPr>
                <p:nvPr/>
              </p:nvGrpSpPr>
              <p:grpSpPr bwMode="auto">
                <a:xfrm>
                  <a:off x="5167" y="1397"/>
                  <a:ext cx="240" cy="225"/>
                  <a:chOff x="5167" y="1397"/>
                  <a:chExt cx="240" cy="225"/>
                </a:xfrm>
              </p:grpSpPr>
              <p:sp>
                <p:nvSpPr>
                  <p:cNvPr id="93217" name="Freeform 26"/>
                  <p:cNvSpPr>
                    <a:spLocks/>
                  </p:cNvSpPr>
                  <p:nvPr/>
                </p:nvSpPr>
                <p:spPr bwMode="auto">
                  <a:xfrm>
                    <a:off x="5167" y="1421"/>
                    <a:ext cx="127" cy="68"/>
                  </a:xfrm>
                  <a:custGeom>
                    <a:avLst/>
                    <a:gdLst>
                      <a:gd name="T0" fmla="*/ 125 w 127"/>
                      <a:gd name="T1" fmla="*/ 66 h 68"/>
                      <a:gd name="T2" fmla="*/ 122 w 127"/>
                      <a:gd name="T3" fmla="*/ 67 h 68"/>
                      <a:gd name="T4" fmla="*/ 117 w 127"/>
                      <a:gd name="T5" fmla="*/ 67 h 68"/>
                      <a:gd name="T6" fmla="*/ 110 w 127"/>
                      <a:gd name="T7" fmla="*/ 66 h 68"/>
                      <a:gd name="T8" fmla="*/ 103 w 127"/>
                      <a:gd name="T9" fmla="*/ 65 h 68"/>
                      <a:gd name="T10" fmla="*/ 94 w 127"/>
                      <a:gd name="T11" fmla="*/ 64 h 68"/>
                      <a:gd name="T12" fmla="*/ 76 w 127"/>
                      <a:gd name="T13" fmla="*/ 61 h 68"/>
                      <a:gd name="T14" fmla="*/ 56 w 127"/>
                      <a:gd name="T15" fmla="*/ 57 h 68"/>
                      <a:gd name="T16" fmla="*/ 37 w 127"/>
                      <a:gd name="T17" fmla="*/ 52 h 68"/>
                      <a:gd name="T18" fmla="*/ 29 w 127"/>
                      <a:gd name="T19" fmla="*/ 50 h 68"/>
                      <a:gd name="T20" fmla="*/ 22 w 127"/>
                      <a:gd name="T21" fmla="*/ 47 h 68"/>
                      <a:gd name="T22" fmla="*/ 16 w 127"/>
                      <a:gd name="T23" fmla="*/ 45 h 68"/>
                      <a:gd name="T24" fmla="*/ 12 w 127"/>
                      <a:gd name="T25" fmla="*/ 43 h 68"/>
                      <a:gd name="T26" fmla="*/ 9 w 127"/>
                      <a:gd name="T27" fmla="*/ 41 h 68"/>
                      <a:gd name="T28" fmla="*/ 6 w 127"/>
                      <a:gd name="T29" fmla="*/ 38 h 68"/>
                      <a:gd name="T30" fmla="*/ 2 w 127"/>
                      <a:gd name="T31" fmla="*/ 32 h 68"/>
                      <a:gd name="T32" fmla="*/ 0 w 127"/>
                      <a:gd name="T33" fmla="*/ 24 h 68"/>
                      <a:gd name="T34" fmla="*/ 0 w 127"/>
                      <a:gd name="T35" fmla="*/ 17 h 68"/>
                      <a:gd name="T36" fmla="*/ 1 w 127"/>
                      <a:gd name="T37" fmla="*/ 10 h 68"/>
                      <a:gd name="T38" fmla="*/ 4 w 127"/>
                      <a:gd name="T39" fmla="*/ 5 h 68"/>
                      <a:gd name="T40" fmla="*/ 5 w 127"/>
                      <a:gd name="T41" fmla="*/ 3 h 68"/>
                      <a:gd name="T42" fmla="*/ 8 w 127"/>
                      <a:gd name="T43" fmla="*/ 1 h 68"/>
                      <a:gd name="T44" fmla="*/ 10 w 127"/>
                      <a:gd name="T45" fmla="*/ 0 h 68"/>
                      <a:gd name="T46" fmla="*/ 13 w 127"/>
                      <a:gd name="T47" fmla="*/ 0 h 68"/>
                      <a:gd name="T48" fmla="*/ 17 w 127"/>
                      <a:gd name="T49" fmla="*/ 1 h 68"/>
                      <a:gd name="T50" fmla="*/ 22 w 127"/>
                      <a:gd name="T51" fmla="*/ 2 h 68"/>
                      <a:gd name="T52" fmla="*/ 28 w 127"/>
                      <a:gd name="T53" fmla="*/ 5 h 68"/>
                      <a:gd name="T54" fmla="*/ 35 w 127"/>
                      <a:gd name="T55" fmla="*/ 9 h 68"/>
                      <a:gd name="T56" fmla="*/ 44 w 127"/>
                      <a:gd name="T57" fmla="*/ 13 h 68"/>
                      <a:gd name="T58" fmla="*/ 58 w 127"/>
                      <a:gd name="T59" fmla="*/ 20 h 68"/>
                      <a:gd name="T60" fmla="*/ 77 w 127"/>
                      <a:gd name="T61" fmla="*/ 31 h 68"/>
                      <a:gd name="T62" fmla="*/ 95 w 127"/>
                      <a:gd name="T63" fmla="*/ 42 h 68"/>
                      <a:gd name="T64" fmla="*/ 104 w 127"/>
                      <a:gd name="T65" fmla="*/ 48 h 68"/>
                      <a:gd name="T66" fmla="*/ 111 w 127"/>
                      <a:gd name="T67" fmla="*/ 52 h 68"/>
                      <a:gd name="T68" fmla="*/ 117 w 127"/>
                      <a:gd name="T69" fmla="*/ 57 h 68"/>
                      <a:gd name="T70" fmla="*/ 122 w 127"/>
                      <a:gd name="T71" fmla="*/ 60 h 68"/>
                      <a:gd name="T72" fmla="*/ 125 w 127"/>
                      <a:gd name="T73" fmla="*/ 63 h 68"/>
                      <a:gd name="T74" fmla="*/ 126 w 127"/>
                      <a:gd name="T75" fmla="*/ 65 h 6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27"/>
                      <a:gd name="T115" fmla="*/ 0 h 68"/>
                      <a:gd name="T116" fmla="*/ 127 w 127"/>
                      <a:gd name="T117" fmla="*/ 68 h 6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27" h="68">
                        <a:moveTo>
                          <a:pt x="126" y="65"/>
                        </a:moveTo>
                        <a:lnTo>
                          <a:pt x="125" y="66"/>
                        </a:lnTo>
                        <a:lnTo>
                          <a:pt x="123" y="66"/>
                        </a:lnTo>
                        <a:lnTo>
                          <a:pt x="122" y="67"/>
                        </a:lnTo>
                        <a:lnTo>
                          <a:pt x="119" y="67"/>
                        </a:lnTo>
                        <a:lnTo>
                          <a:pt x="117" y="67"/>
                        </a:lnTo>
                        <a:lnTo>
                          <a:pt x="114" y="66"/>
                        </a:lnTo>
                        <a:lnTo>
                          <a:pt x="110" y="66"/>
                        </a:lnTo>
                        <a:lnTo>
                          <a:pt x="107" y="66"/>
                        </a:lnTo>
                        <a:lnTo>
                          <a:pt x="103" y="65"/>
                        </a:lnTo>
                        <a:lnTo>
                          <a:pt x="99" y="65"/>
                        </a:lnTo>
                        <a:lnTo>
                          <a:pt x="94" y="64"/>
                        </a:lnTo>
                        <a:lnTo>
                          <a:pt x="85" y="63"/>
                        </a:lnTo>
                        <a:lnTo>
                          <a:pt x="76" y="61"/>
                        </a:lnTo>
                        <a:lnTo>
                          <a:pt x="66" y="59"/>
                        </a:lnTo>
                        <a:lnTo>
                          <a:pt x="56" y="57"/>
                        </a:lnTo>
                        <a:lnTo>
                          <a:pt x="46" y="54"/>
                        </a:lnTo>
                        <a:lnTo>
                          <a:pt x="37" y="52"/>
                        </a:lnTo>
                        <a:lnTo>
                          <a:pt x="33" y="51"/>
                        </a:lnTo>
                        <a:lnTo>
                          <a:pt x="29" y="50"/>
                        </a:lnTo>
                        <a:lnTo>
                          <a:pt x="26" y="49"/>
                        </a:lnTo>
                        <a:lnTo>
                          <a:pt x="22" y="47"/>
                        </a:lnTo>
                        <a:lnTo>
                          <a:pt x="19" y="46"/>
                        </a:lnTo>
                        <a:lnTo>
                          <a:pt x="16" y="45"/>
                        </a:lnTo>
                        <a:lnTo>
                          <a:pt x="14" y="44"/>
                        </a:lnTo>
                        <a:lnTo>
                          <a:pt x="12" y="43"/>
                        </a:lnTo>
                        <a:lnTo>
                          <a:pt x="10" y="42"/>
                        </a:lnTo>
                        <a:lnTo>
                          <a:pt x="9" y="41"/>
                        </a:lnTo>
                        <a:lnTo>
                          <a:pt x="7" y="40"/>
                        </a:lnTo>
                        <a:lnTo>
                          <a:pt x="6" y="38"/>
                        </a:lnTo>
                        <a:lnTo>
                          <a:pt x="4" y="35"/>
                        </a:lnTo>
                        <a:lnTo>
                          <a:pt x="2" y="32"/>
                        </a:lnTo>
                        <a:lnTo>
                          <a:pt x="1" y="28"/>
                        </a:lnTo>
                        <a:lnTo>
                          <a:pt x="0" y="24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lnTo>
                          <a:pt x="0" y="13"/>
                        </a:lnTo>
                        <a:lnTo>
                          <a:pt x="1" y="10"/>
                        </a:lnTo>
                        <a:lnTo>
                          <a:pt x="3" y="7"/>
                        </a:lnTo>
                        <a:lnTo>
                          <a:pt x="4" y="5"/>
                        </a:lnTo>
                        <a:lnTo>
                          <a:pt x="4" y="4"/>
                        </a:lnTo>
                        <a:lnTo>
                          <a:pt x="5" y="3"/>
                        </a:lnTo>
                        <a:lnTo>
                          <a:pt x="7" y="2"/>
                        </a:lnTo>
                        <a:lnTo>
                          <a:pt x="8" y="1"/>
                        </a:lnTo>
                        <a:lnTo>
                          <a:pt x="9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lnTo>
                          <a:pt x="17" y="1"/>
                        </a:lnTo>
                        <a:lnTo>
                          <a:pt x="19" y="1"/>
                        </a:lnTo>
                        <a:lnTo>
                          <a:pt x="22" y="2"/>
                        </a:lnTo>
                        <a:lnTo>
                          <a:pt x="25" y="4"/>
                        </a:lnTo>
                        <a:lnTo>
                          <a:pt x="28" y="5"/>
                        </a:lnTo>
                        <a:lnTo>
                          <a:pt x="32" y="7"/>
                        </a:lnTo>
                        <a:lnTo>
                          <a:pt x="35" y="9"/>
                        </a:lnTo>
                        <a:lnTo>
                          <a:pt x="40" y="11"/>
                        </a:lnTo>
                        <a:lnTo>
                          <a:pt x="44" y="13"/>
                        </a:lnTo>
                        <a:lnTo>
                          <a:pt x="48" y="15"/>
                        </a:lnTo>
                        <a:lnTo>
                          <a:pt x="58" y="20"/>
                        </a:lnTo>
                        <a:lnTo>
                          <a:pt x="67" y="26"/>
                        </a:lnTo>
                        <a:lnTo>
                          <a:pt x="77" y="31"/>
                        </a:lnTo>
                        <a:lnTo>
                          <a:pt x="86" y="37"/>
                        </a:lnTo>
                        <a:lnTo>
                          <a:pt x="95" y="42"/>
                        </a:lnTo>
                        <a:lnTo>
                          <a:pt x="100" y="45"/>
                        </a:lnTo>
                        <a:lnTo>
                          <a:pt x="104" y="48"/>
                        </a:lnTo>
                        <a:lnTo>
                          <a:pt x="107" y="50"/>
                        </a:lnTo>
                        <a:lnTo>
                          <a:pt x="111" y="52"/>
                        </a:lnTo>
                        <a:lnTo>
                          <a:pt x="114" y="55"/>
                        </a:lnTo>
                        <a:lnTo>
                          <a:pt x="117" y="57"/>
                        </a:lnTo>
                        <a:lnTo>
                          <a:pt x="120" y="59"/>
                        </a:lnTo>
                        <a:lnTo>
                          <a:pt x="122" y="60"/>
                        </a:lnTo>
                        <a:lnTo>
                          <a:pt x="124" y="62"/>
                        </a:lnTo>
                        <a:lnTo>
                          <a:pt x="125" y="63"/>
                        </a:lnTo>
                        <a:lnTo>
                          <a:pt x="126" y="64"/>
                        </a:lnTo>
                        <a:lnTo>
                          <a:pt x="126" y="65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18" name="Freeform 27"/>
                  <p:cNvSpPr>
                    <a:spLocks/>
                  </p:cNvSpPr>
                  <p:nvPr/>
                </p:nvSpPr>
                <p:spPr bwMode="auto">
                  <a:xfrm>
                    <a:off x="5294" y="1397"/>
                    <a:ext cx="113" cy="94"/>
                  </a:xfrm>
                  <a:custGeom>
                    <a:avLst/>
                    <a:gdLst>
                      <a:gd name="T0" fmla="*/ 1 w 113"/>
                      <a:gd name="T1" fmla="*/ 93 h 94"/>
                      <a:gd name="T2" fmla="*/ 1 w 113"/>
                      <a:gd name="T3" fmla="*/ 90 h 94"/>
                      <a:gd name="T4" fmla="*/ 2 w 113"/>
                      <a:gd name="T5" fmla="*/ 87 h 94"/>
                      <a:gd name="T6" fmla="*/ 5 w 113"/>
                      <a:gd name="T7" fmla="*/ 82 h 94"/>
                      <a:gd name="T8" fmla="*/ 9 w 113"/>
                      <a:gd name="T9" fmla="*/ 76 h 94"/>
                      <a:gd name="T10" fmla="*/ 13 w 113"/>
                      <a:gd name="T11" fmla="*/ 70 h 94"/>
                      <a:gd name="T12" fmla="*/ 22 w 113"/>
                      <a:gd name="T13" fmla="*/ 59 h 94"/>
                      <a:gd name="T14" fmla="*/ 34 w 113"/>
                      <a:gd name="T15" fmla="*/ 43 h 94"/>
                      <a:gd name="T16" fmla="*/ 47 w 113"/>
                      <a:gd name="T17" fmla="*/ 28 h 94"/>
                      <a:gd name="T18" fmla="*/ 53 w 113"/>
                      <a:gd name="T19" fmla="*/ 21 h 94"/>
                      <a:gd name="T20" fmla="*/ 59 w 113"/>
                      <a:gd name="T21" fmla="*/ 15 h 94"/>
                      <a:gd name="T22" fmla="*/ 64 w 113"/>
                      <a:gd name="T23" fmla="*/ 10 h 94"/>
                      <a:gd name="T24" fmla="*/ 69 w 113"/>
                      <a:gd name="T25" fmla="*/ 6 h 94"/>
                      <a:gd name="T26" fmla="*/ 73 w 113"/>
                      <a:gd name="T27" fmla="*/ 3 h 94"/>
                      <a:gd name="T28" fmla="*/ 77 w 113"/>
                      <a:gd name="T29" fmla="*/ 1 h 94"/>
                      <a:gd name="T30" fmla="*/ 84 w 113"/>
                      <a:gd name="T31" fmla="*/ 0 h 94"/>
                      <a:gd name="T32" fmla="*/ 92 w 113"/>
                      <a:gd name="T33" fmla="*/ 1 h 94"/>
                      <a:gd name="T34" fmla="*/ 99 w 113"/>
                      <a:gd name="T35" fmla="*/ 3 h 94"/>
                      <a:gd name="T36" fmla="*/ 105 w 113"/>
                      <a:gd name="T37" fmla="*/ 7 h 94"/>
                      <a:gd name="T38" fmla="*/ 110 w 113"/>
                      <a:gd name="T39" fmla="*/ 12 h 94"/>
                      <a:gd name="T40" fmla="*/ 112 w 113"/>
                      <a:gd name="T41" fmla="*/ 18 h 94"/>
                      <a:gd name="T42" fmla="*/ 112 w 113"/>
                      <a:gd name="T43" fmla="*/ 22 h 94"/>
                      <a:gd name="T44" fmla="*/ 111 w 113"/>
                      <a:gd name="T45" fmla="*/ 25 h 94"/>
                      <a:gd name="T46" fmla="*/ 108 w 113"/>
                      <a:gd name="T47" fmla="*/ 27 h 94"/>
                      <a:gd name="T48" fmla="*/ 105 w 113"/>
                      <a:gd name="T49" fmla="*/ 31 h 94"/>
                      <a:gd name="T50" fmla="*/ 99 w 113"/>
                      <a:gd name="T51" fmla="*/ 35 h 94"/>
                      <a:gd name="T52" fmla="*/ 93 w 113"/>
                      <a:gd name="T53" fmla="*/ 40 h 94"/>
                      <a:gd name="T54" fmla="*/ 85 w 113"/>
                      <a:gd name="T55" fmla="*/ 46 h 94"/>
                      <a:gd name="T56" fmla="*/ 72 w 113"/>
                      <a:gd name="T57" fmla="*/ 54 h 94"/>
                      <a:gd name="T58" fmla="*/ 53 w 113"/>
                      <a:gd name="T59" fmla="*/ 66 h 94"/>
                      <a:gd name="T60" fmla="*/ 35 w 113"/>
                      <a:gd name="T61" fmla="*/ 77 h 94"/>
                      <a:gd name="T62" fmla="*/ 22 w 113"/>
                      <a:gd name="T63" fmla="*/ 84 h 94"/>
                      <a:gd name="T64" fmla="*/ 15 w 113"/>
                      <a:gd name="T65" fmla="*/ 88 h 94"/>
                      <a:gd name="T66" fmla="*/ 9 w 113"/>
                      <a:gd name="T67" fmla="*/ 91 h 94"/>
                      <a:gd name="T68" fmla="*/ 5 w 113"/>
                      <a:gd name="T69" fmla="*/ 93 h 94"/>
                      <a:gd name="T70" fmla="*/ 2 w 113"/>
                      <a:gd name="T71" fmla="*/ 93 h 9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3"/>
                      <a:gd name="T109" fmla="*/ 0 h 94"/>
                      <a:gd name="T110" fmla="*/ 113 w 113"/>
                      <a:gd name="T111" fmla="*/ 94 h 9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3" h="94">
                        <a:moveTo>
                          <a:pt x="1" y="93"/>
                        </a:moveTo>
                        <a:lnTo>
                          <a:pt x="1" y="93"/>
                        </a:lnTo>
                        <a:lnTo>
                          <a:pt x="0" y="92"/>
                        </a:lnTo>
                        <a:lnTo>
                          <a:pt x="1" y="90"/>
                        </a:lnTo>
                        <a:lnTo>
                          <a:pt x="1" y="89"/>
                        </a:lnTo>
                        <a:lnTo>
                          <a:pt x="2" y="87"/>
                        </a:lnTo>
                        <a:lnTo>
                          <a:pt x="3" y="85"/>
                        </a:lnTo>
                        <a:lnTo>
                          <a:pt x="5" y="82"/>
                        </a:lnTo>
                        <a:lnTo>
                          <a:pt x="7" y="79"/>
                        </a:lnTo>
                        <a:lnTo>
                          <a:pt x="9" y="76"/>
                        </a:lnTo>
                        <a:lnTo>
                          <a:pt x="11" y="73"/>
                        </a:lnTo>
                        <a:lnTo>
                          <a:pt x="13" y="70"/>
                        </a:lnTo>
                        <a:lnTo>
                          <a:pt x="16" y="66"/>
                        </a:lnTo>
                        <a:lnTo>
                          <a:pt x="22" y="59"/>
                        </a:lnTo>
                        <a:lnTo>
                          <a:pt x="28" y="51"/>
                        </a:lnTo>
                        <a:lnTo>
                          <a:pt x="34" y="43"/>
                        </a:lnTo>
                        <a:lnTo>
                          <a:pt x="40" y="36"/>
                        </a:lnTo>
                        <a:lnTo>
                          <a:pt x="47" y="28"/>
                        </a:lnTo>
                        <a:lnTo>
                          <a:pt x="50" y="25"/>
                        </a:lnTo>
                        <a:lnTo>
                          <a:pt x="53" y="21"/>
                        </a:lnTo>
                        <a:lnTo>
                          <a:pt x="56" y="18"/>
                        </a:lnTo>
                        <a:lnTo>
                          <a:pt x="59" y="15"/>
                        </a:lnTo>
                        <a:lnTo>
                          <a:pt x="62" y="12"/>
                        </a:lnTo>
                        <a:lnTo>
                          <a:pt x="64" y="10"/>
                        </a:lnTo>
                        <a:lnTo>
                          <a:pt x="67" y="8"/>
                        </a:lnTo>
                        <a:lnTo>
                          <a:pt x="69" y="6"/>
                        </a:lnTo>
                        <a:lnTo>
                          <a:pt x="71" y="4"/>
                        </a:lnTo>
                        <a:lnTo>
                          <a:pt x="73" y="3"/>
                        </a:lnTo>
                        <a:lnTo>
                          <a:pt x="75" y="2"/>
                        </a:lnTo>
                        <a:lnTo>
                          <a:pt x="77" y="1"/>
                        </a:lnTo>
                        <a:lnTo>
                          <a:pt x="80" y="0"/>
                        </a:lnTo>
                        <a:lnTo>
                          <a:pt x="84" y="0"/>
                        </a:lnTo>
                        <a:lnTo>
                          <a:pt x="88" y="0"/>
                        </a:lnTo>
                        <a:lnTo>
                          <a:pt x="92" y="1"/>
                        </a:lnTo>
                        <a:lnTo>
                          <a:pt x="96" y="2"/>
                        </a:lnTo>
                        <a:lnTo>
                          <a:pt x="99" y="3"/>
                        </a:lnTo>
                        <a:lnTo>
                          <a:pt x="102" y="5"/>
                        </a:lnTo>
                        <a:lnTo>
                          <a:pt x="105" y="7"/>
                        </a:lnTo>
                        <a:lnTo>
                          <a:pt x="108" y="10"/>
                        </a:lnTo>
                        <a:lnTo>
                          <a:pt x="110" y="12"/>
                        </a:lnTo>
                        <a:lnTo>
                          <a:pt x="111" y="15"/>
                        </a:lnTo>
                        <a:lnTo>
                          <a:pt x="112" y="18"/>
                        </a:lnTo>
                        <a:lnTo>
                          <a:pt x="112" y="20"/>
                        </a:lnTo>
                        <a:lnTo>
                          <a:pt x="112" y="22"/>
                        </a:lnTo>
                        <a:lnTo>
                          <a:pt x="112" y="23"/>
                        </a:lnTo>
                        <a:lnTo>
                          <a:pt x="111" y="25"/>
                        </a:lnTo>
                        <a:lnTo>
                          <a:pt x="110" y="26"/>
                        </a:lnTo>
                        <a:lnTo>
                          <a:pt x="108" y="27"/>
                        </a:lnTo>
                        <a:lnTo>
                          <a:pt x="107" y="29"/>
                        </a:lnTo>
                        <a:lnTo>
                          <a:pt x="105" y="31"/>
                        </a:lnTo>
                        <a:lnTo>
                          <a:pt x="102" y="33"/>
                        </a:lnTo>
                        <a:lnTo>
                          <a:pt x="99" y="35"/>
                        </a:lnTo>
                        <a:lnTo>
                          <a:pt x="96" y="38"/>
                        </a:lnTo>
                        <a:lnTo>
                          <a:pt x="93" y="40"/>
                        </a:lnTo>
                        <a:lnTo>
                          <a:pt x="89" y="43"/>
                        </a:lnTo>
                        <a:lnTo>
                          <a:pt x="85" y="46"/>
                        </a:lnTo>
                        <a:lnTo>
                          <a:pt x="81" y="48"/>
                        </a:lnTo>
                        <a:lnTo>
                          <a:pt x="72" y="54"/>
                        </a:lnTo>
                        <a:lnTo>
                          <a:pt x="63" y="60"/>
                        </a:lnTo>
                        <a:lnTo>
                          <a:pt x="53" y="66"/>
                        </a:lnTo>
                        <a:lnTo>
                          <a:pt x="44" y="72"/>
                        </a:lnTo>
                        <a:lnTo>
                          <a:pt x="35" y="77"/>
                        </a:lnTo>
                        <a:lnTo>
                          <a:pt x="27" y="82"/>
                        </a:lnTo>
                        <a:lnTo>
                          <a:pt x="22" y="84"/>
                        </a:lnTo>
                        <a:lnTo>
                          <a:pt x="19" y="86"/>
                        </a:lnTo>
                        <a:lnTo>
                          <a:pt x="15" y="88"/>
                        </a:lnTo>
                        <a:lnTo>
                          <a:pt x="12" y="90"/>
                        </a:lnTo>
                        <a:lnTo>
                          <a:pt x="9" y="91"/>
                        </a:lnTo>
                        <a:lnTo>
                          <a:pt x="7" y="92"/>
                        </a:lnTo>
                        <a:lnTo>
                          <a:pt x="5" y="93"/>
                        </a:lnTo>
                        <a:lnTo>
                          <a:pt x="3" y="93"/>
                        </a:lnTo>
                        <a:lnTo>
                          <a:pt x="2" y="93"/>
                        </a:lnTo>
                        <a:lnTo>
                          <a:pt x="1" y="93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19" name="Freeform 28"/>
                  <p:cNvSpPr>
                    <a:spLocks/>
                  </p:cNvSpPr>
                  <p:nvPr/>
                </p:nvSpPr>
                <p:spPr bwMode="auto">
                  <a:xfrm>
                    <a:off x="5284" y="1485"/>
                    <a:ext cx="43" cy="137"/>
                  </a:xfrm>
                  <a:custGeom>
                    <a:avLst/>
                    <a:gdLst>
                      <a:gd name="T0" fmla="*/ 14 w 43"/>
                      <a:gd name="T1" fmla="*/ 0 h 137"/>
                      <a:gd name="T2" fmla="*/ 15 w 43"/>
                      <a:gd name="T3" fmla="*/ 2 h 137"/>
                      <a:gd name="T4" fmla="*/ 17 w 43"/>
                      <a:gd name="T5" fmla="*/ 5 h 137"/>
                      <a:gd name="T6" fmla="*/ 19 w 43"/>
                      <a:gd name="T7" fmla="*/ 10 h 137"/>
                      <a:gd name="T8" fmla="*/ 21 w 43"/>
                      <a:gd name="T9" fmla="*/ 17 h 137"/>
                      <a:gd name="T10" fmla="*/ 24 w 43"/>
                      <a:gd name="T11" fmla="*/ 24 h 137"/>
                      <a:gd name="T12" fmla="*/ 28 w 43"/>
                      <a:gd name="T13" fmla="*/ 38 h 137"/>
                      <a:gd name="T14" fmla="*/ 33 w 43"/>
                      <a:gd name="T15" fmla="*/ 57 h 137"/>
                      <a:gd name="T16" fmla="*/ 37 w 43"/>
                      <a:gd name="T17" fmla="*/ 76 h 137"/>
                      <a:gd name="T18" fmla="*/ 39 w 43"/>
                      <a:gd name="T19" fmla="*/ 85 h 137"/>
                      <a:gd name="T20" fmla="*/ 40 w 43"/>
                      <a:gd name="T21" fmla="*/ 94 h 137"/>
                      <a:gd name="T22" fmla="*/ 41 w 43"/>
                      <a:gd name="T23" fmla="*/ 101 h 137"/>
                      <a:gd name="T24" fmla="*/ 42 w 43"/>
                      <a:gd name="T25" fmla="*/ 107 h 137"/>
                      <a:gd name="T26" fmla="*/ 42 w 43"/>
                      <a:gd name="T27" fmla="*/ 112 h 137"/>
                      <a:gd name="T28" fmla="*/ 41 w 43"/>
                      <a:gd name="T29" fmla="*/ 116 h 137"/>
                      <a:gd name="T30" fmla="*/ 40 w 43"/>
                      <a:gd name="T31" fmla="*/ 119 h 137"/>
                      <a:gd name="T32" fmla="*/ 38 w 43"/>
                      <a:gd name="T33" fmla="*/ 123 h 137"/>
                      <a:gd name="T34" fmla="*/ 35 w 43"/>
                      <a:gd name="T35" fmla="*/ 126 h 137"/>
                      <a:gd name="T36" fmla="*/ 32 w 43"/>
                      <a:gd name="T37" fmla="*/ 129 h 137"/>
                      <a:gd name="T38" fmla="*/ 29 w 43"/>
                      <a:gd name="T39" fmla="*/ 131 h 137"/>
                      <a:gd name="T40" fmla="*/ 22 w 43"/>
                      <a:gd name="T41" fmla="*/ 135 h 137"/>
                      <a:gd name="T42" fmla="*/ 15 w 43"/>
                      <a:gd name="T43" fmla="*/ 136 h 137"/>
                      <a:gd name="T44" fmla="*/ 10 w 43"/>
                      <a:gd name="T45" fmla="*/ 136 h 137"/>
                      <a:gd name="T46" fmla="*/ 7 w 43"/>
                      <a:gd name="T47" fmla="*/ 136 h 137"/>
                      <a:gd name="T48" fmla="*/ 5 w 43"/>
                      <a:gd name="T49" fmla="*/ 134 h 137"/>
                      <a:gd name="T50" fmla="*/ 3 w 43"/>
                      <a:gd name="T51" fmla="*/ 132 h 137"/>
                      <a:gd name="T52" fmla="*/ 1 w 43"/>
                      <a:gd name="T53" fmla="*/ 130 h 137"/>
                      <a:gd name="T54" fmla="*/ 1 w 43"/>
                      <a:gd name="T55" fmla="*/ 126 h 137"/>
                      <a:gd name="T56" fmla="*/ 0 w 43"/>
                      <a:gd name="T57" fmla="*/ 121 h 137"/>
                      <a:gd name="T58" fmla="*/ 0 w 43"/>
                      <a:gd name="T59" fmla="*/ 114 h 137"/>
                      <a:gd name="T60" fmla="*/ 0 w 43"/>
                      <a:gd name="T61" fmla="*/ 105 h 137"/>
                      <a:gd name="T62" fmla="*/ 0 w 43"/>
                      <a:gd name="T63" fmla="*/ 96 h 137"/>
                      <a:gd name="T64" fmla="*/ 1 w 43"/>
                      <a:gd name="T65" fmla="*/ 80 h 137"/>
                      <a:gd name="T66" fmla="*/ 3 w 43"/>
                      <a:gd name="T67" fmla="*/ 58 h 137"/>
                      <a:gd name="T68" fmla="*/ 5 w 43"/>
                      <a:gd name="T69" fmla="*/ 37 h 137"/>
                      <a:gd name="T70" fmla="*/ 6 w 43"/>
                      <a:gd name="T71" fmla="*/ 27 h 137"/>
                      <a:gd name="T72" fmla="*/ 8 w 43"/>
                      <a:gd name="T73" fmla="*/ 18 h 137"/>
                      <a:gd name="T74" fmla="*/ 9 w 43"/>
                      <a:gd name="T75" fmla="*/ 11 h 137"/>
                      <a:gd name="T76" fmla="*/ 10 w 43"/>
                      <a:gd name="T77" fmla="*/ 5 h 137"/>
                      <a:gd name="T78" fmla="*/ 12 w 43"/>
                      <a:gd name="T79" fmla="*/ 2 h 137"/>
                      <a:gd name="T80" fmla="*/ 13 w 43"/>
                      <a:gd name="T81" fmla="*/ 0 h 137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43"/>
                      <a:gd name="T124" fmla="*/ 0 h 137"/>
                      <a:gd name="T125" fmla="*/ 43 w 43"/>
                      <a:gd name="T126" fmla="*/ 137 h 137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43" h="137">
                        <a:moveTo>
                          <a:pt x="13" y="0"/>
                        </a:moveTo>
                        <a:lnTo>
                          <a:pt x="14" y="0"/>
                        </a:lnTo>
                        <a:lnTo>
                          <a:pt x="14" y="1"/>
                        </a:lnTo>
                        <a:lnTo>
                          <a:pt x="15" y="2"/>
                        </a:lnTo>
                        <a:lnTo>
                          <a:pt x="16" y="3"/>
                        </a:lnTo>
                        <a:lnTo>
                          <a:pt x="17" y="5"/>
                        </a:lnTo>
                        <a:lnTo>
                          <a:pt x="18" y="8"/>
                        </a:lnTo>
                        <a:lnTo>
                          <a:pt x="19" y="10"/>
                        </a:lnTo>
                        <a:lnTo>
                          <a:pt x="20" y="13"/>
                        </a:lnTo>
                        <a:lnTo>
                          <a:pt x="21" y="17"/>
                        </a:lnTo>
                        <a:lnTo>
                          <a:pt x="23" y="21"/>
                        </a:lnTo>
                        <a:lnTo>
                          <a:pt x="24" y="24"/>
                        </a:lnTo>
                        <a:lnTo>
                          <a:pt x="25" y="29"/>
                        </a:lnTo>
                        <a:lnTo>
                          <a:pt x="28" y="38"/>
                        </a:lnTo>
                        <a:lnTo>
                          <a:pt x="30" y="47"/>
                        </a:lnTo>
                        <a:lnTo>
                          <a:pt x="33" y="57"/>
                        </a:lnTo>
                        <a:lnTo>
                          <a:pt x="35" y="67"/>
                        </a:lnTo>
                        <a:lnTo>
                          <a:pt x="37" y="76"/>
                        </a:lnTo>
                        <a:lnTo>
                          <a:pt x="38" y="81"/>
                        </a:lnTo>
                        <a:lnTo>
                          <a:pt x="39" y="85"/>
                        </a:lnTo>
                        <a:lnTo>
                          <a:pt x="39" y="90"/>
                        </a:lnTo>
                        <a:lnTo>
                          <a:pt x="40" y="94"/>
                        </a:lnTo>
                        <a:lnTo>
                          <a:pt x="41" y="98"/>
                        </a:lnTo>
                        <a:lnTo>
                          <a:pt x="41" y="101"/>
                        </a:lnTo>
                        <a:lnTo>
                          <a:pt x="42" y="104"/>
                        </a:lnTo>
                        <a:lnTo>
                          <a:pt x="42" y="107"/>
                        </a:lnTo>
                        <a:lnTo>
                          <a:pt x="42" y="110"/>
                        </a:lnTo>
                        <a:lnTo>
                          <a:pt x="42" y="112"/>
                        </a:lnTo>
                        <a:lnTo>
                          <a:pt x="42" y="114"/>
                        </a:lnTo>
                        <a:lnTo>
                          <a:pt x="41" y="116"/>
                        </a:lnTo>
                        <a:lnTo>
                          <a:pt x="41" y="118"/>
                        </a:lnTo>
                        <a:lnTo>
                          <a:pt x="40" y="119"/>
                        </a:lnTo>
                        <a:lnTo>
                          <a:pt x="39" y="121"/>
                        </a:lnTo>
                        <a:lnTo>
                          <a:pt x="38" y="123"/>
                        </a:lnTo>
                        <a:lnTo>
                          <a:pt x="37" y="124"/>
                        </a:lnTo>
                        <a:lnTo>
                          <a:pt x="35" y="126"/>
                        </a:lnTo>
                        <a:lnTo>
                          <a:pt x="34" y="127"/>
                        </a:lnTo>
                        <a:lnTo>
                          <a:pt x="32" y="129"/>
                        </a:lnTo>
                        <a:lnTo>
                          <a:pt x="31" y="130"/>
                        </a:lnTo>
                        <a:lnTo>
                          <a:pt x="29" y="131"/>
                        </a:lnTo>
                        <a:lnTo>
                          <a:pt x="26" y="133"/>
                        </a:lnTo>
                        <a:lnTo>
                          <a:pt x="22" y="135"/>
                        </a:lnTo>
                        <a:lnTo>
                          <a:pt x="19" y="136"/>
                        </a:lnTo>
                        <a:lnTo>
                          <a:pt x="15" y="136"/>
                        </a:lnTo>
                        <a:lnTo>
                          <a:pt x="12" y="136"/>
                        </a:lnTo>
                        <a:lnTo>
                          <a:pt x="10" y="136"/>
                        </a:lnTo>
                        <a:lnTo>
                          <a:pt x="9" y="136"/>
                        </a:lnTo>
                        <a:lnTo>
                          <a:pt x="7" y="136"/>
                        </a:lnTo>
                        <a:lnTo>
                          <a:pt x="6" y="135"/>
                        </a:lnTo>
                        <a:lnTo>
                          <a:pt x="5" y="134"/>
                        </a:lnTo>
                        <a:lnTo>
                          <a:pt x="4" y="133"/>
                        </a:lnTo>
                        <a:lnTo>
                          <a:pt x="3" y="132"/>
                        </a:lnTo>
                        <a:lnTo>
                          <a:pt x="2" y="131"/>
                        </a:lnTo>
                        <a:lnTo>
                          <a:pt x="1" y="130"/>
                        </a:lnTo>
                        <a:lnTo>
                          <a:pt x="1" y="128"/>
                        </a:lnTo>
                        <a:lnTo>
                          <a:pt x="1" y="126"/>
                        </a:lnTo>
                        <a:lnTo>
                          <a:pt x="0" y="124"/>
                        </a:lnTo>
                        <a:lnTo>
                          <a:pt x="0" y="121"/>
                        </a:lnTo>
                        <a:lnTo>
                          <a:pt x="0" y="117"/>
                        </a:lnTo>
                        <a:lnTo>
                          <a:pt x="0" y="114"/>
                        </a:lnTo>
                        <a:lnTo>
                          <a:pt x="0" y="110"/>
                        </a:lnTo>
                        <a:lnTo>
                          <a:pt x="0" y="105"/>
                        </a:lnTo>
                        <a:lnTo>
                          <a:pt x="0" y="101"/>
                        </a:lnTo>
                        <a:lnTo>
                          <a:pt x="0" y="96"/>
                        </a:lnTo>
                        <a:lnTo>
                          <a:pt x="1" y="91"/>
                        </a:lnTo>
                        <a:lnTo>
                          <a:pt x="1" y="80"/>
                        </a:lnTo>
                        <a:lnTo>
                          <a:pt x="2" y="69"/>
                        </a:lnTo>
                        <a:lnTo>
                          <a:pt x="3" y="58"/>
                        </a:lnTo>
                        <a:lnTo>
                          <a:pt x="4" y="47"/>
                        </a:lnTo>
                        <a:lnTo>
                          <a:pt x="5" y="37"/>
                        </a:lnTo>
                        <a:lnTo>
                          <a:pt x="6" y="32"/>
                        </a:lnTo>
                        <a:lnTo>
                          <a:pt x="6" y="27"/>
                        </a:lnTo>
                        <a:lnTo>
                          <a:pt x="7" y="22"/>
                        </a:lnTo>
                        <a:lnTo>
                          <a:pt x="8" y="18"/>
                        </a:lnTo>
                        <a:lnTo>
                          <a:pt x="8" y="15"/>
                        </a:lnTo>
                        <a:lnTo>
                          <a:pt x="9" y="11"/>
                        </a:lnTo>
                        <a:lnTo>
                          <a:pt x="10" y="8"/>
                        </a:lnTo>
                        <a:lnTo>
                          <a:pt x="10" y="5"/>
                        </a:lnTo>
                        <a:lnTo>
                          <a:pt x="11" y="3"/>
                        </a:lnTo>
                        <a:lnTo>
                          <a:pt x="12" y="2"/>
                        </a:lnTo>
                        <a:lnTo>
                          <a:pt x="12" y="1"/>
                        </a:lnTo>
                        <a:lnTo>
                          <a:pt x="13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21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4143" y="1890"/>
                  <a:ext cx="292" cy="5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15" name="Line 30"/>
                <p:cNvSpPr>
                  <a:spLocks noChangeShapeType="1"/>
                </p:cNvSpPr>
                <p:nvPr/>
              </p:nvSpPr>
              <p:spPr bwMode="auto">
                <a:xfrm>
                  <a:off x="4963" y="1910"/>
                  <a:ext cx="268" cy="52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16" name="Line 31"/>
                <p:cNvSpPr>
                  <a:spLocks noChangeShapeType="1"/>
                </p:cNvSpPr>
                <p:nvPr/>
              </p:nvSpPr>
              <p:spPr bwMode="auto">
                <a:xfrm>
                  <a:off x="4685" y="1915"/>
                  <a:ext cx="0" cy="49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199" name="Rectangle 32"/>
              <p:cNvSpPr>
                <a:spLocks noChangeArrowheads="1"/>
              </p:cNvSpPr>
              <p:nvPr/>
            </p:nvSpPr>
            <p:spPr bwMode="auto">
              <a:xfrm>
                <a:off x="4278" y="1662"/>
                <a:ext cx="822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Infrared Sensor</a:t>
                </a:r>
              </a:p>
            </p:txBody>
          </p:sp>
          <p:sp>
            <p:nvSpPr>
              <p:cNvPr id="93200" name="Rectangle 33"/>
              <p:cNvSpPr>
                <a:spLocks noChangeArrowheads="1"/>
              </p:cNvSpPr>
              <p:nvPr/>
            </p:nvSpPr>
            <p:spPr bwMode="auto">
              <a:xfrm>
                <a:off x="3714" y="1602"/>
                <a:ext cx="45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Mirror</a:t>
                </a:r>
              </a:p>
            </p:txBody>
          </p:sp>
          <p:sp>
            <p:nvSpPr>
              <p:cNvPr id="93201" name="Rectangle 34"/>
              <p:cNvSpPr>
                <a:spLocks noChangeArrowheads="1"/>
              </p:cNvSpPr>
              <p:nvPr/>
            </p:nvSpPr>
            <p:spPr bwMode="auto">
              <a:xfrm>
                <a:off x="4194" y="1356"/>
                <a:ext cx="756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Optical Sensor</a:t>
                </a:r>
              </a:p>
            </p:txBody>
          </p:sp>
          <p:sp>
            <p:nvSpPr>
              <p:cNvPr id="93202" name="Rectangle 35"/>
              <p:cNvSpPr>
                <a:spLocks noChangeArrowheads="1"/>
              </p:cNvSpPr>
              <p:nvPr/>
            </p:nvSpPr>
            <p:spPr bwMode="auto">
              <a:xfrm>
                <a:off x="5130" y="1254"/>
                <a:ext cx="288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Fan</a:t>
                </a:r>
              </a:p>
            </p:txBody>
          </p:sp>
          <p:sp>
            <p:nvSpPr>
              <p:cNvPr id="93203" name="Rectangle 36"/>
              <p:cNvSpPr>
                <a:spLocks noChangeArrowheads="1"/>
              </p:cNvSpPr>
              <p:nvPr/>
            </p:nvSpPr>
            <p:spPr bwMode="auto">
              <a:xfrm>
                <a:off x="4422" y="2460"/>
                <a:ext cx="462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Sample</a:t>
                </a:r>
              </a:p>
            </p:txBody>
          </p:sp>
        </p:grpSp>
        <p:sp>
          <p:nvSpPr>
            <p:cNvPr id="93188" name="Rectangle 37"/>
            <p:cNvSpPr>
              <a:spLocks noChangeArrowheads="1"/>
            </p:cNvSpPr>
            <p:nvPr/>
          </p:nvSpPr>
          <p:spPr bwMode="auto">
            <a:xfrm>
              <a:off x="5791200" y="2384425"/>
              <a:ext cx="762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189" name="Rectangle 38"/>
            <p:cNvSpPr>
              <a:spLocks noChangeArrowheads="1"/>
            </p:cNvSpPr>
            <p:nvPr/>
          </p:nvSpPr>
          <p:spPr bwMode="auto">
            <a:xfrm>
              <a:off x="7772400" y="2395538"/>
              <a:ext cx="762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190" name="Rectangle 39"/>
            <p:cNvSpPr>
              <a:spLocks noChangeArrowheads="1"/>
            </p:cNvSpPr>
            <p:nvPr/>
          </p:nvSpPr>
          <p:spPr bwMode="auto">
            <a:xfrm>
              <a:off x="5257800" y="1633538"/>
              <a:ext cx="1066800" cy="76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/>
                <a:t>Dry Air</a:t>
              </a:r>
            </a:p>
          </p:txBody>
        </p:sp>
        <p:sp>
          <p:nvSpPr>
            <p:cNvPr id="93191" name="Rectangle 40"/>
            <p:cNvSpPr>
              <a:spLocks noChangeArrowheads="1"/>
            </p:cNvSpPr>
            <p:nvPr/>
          </p:nvSpPr>
          <p:spPr bwMode="auto">
            <a:xfrm>
              <a:off x="7272338" y="1633538"/>
              <a:ext cx="1066800" cy="76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/>
                <a:t>Wet Air</a:t>
              </a:r>
            </a:p>
          </p:txBody>
        </p:sp>
        <p:sp>
          <p:nvSpPr>
            <p:cNvPr id="93192" name="Line 43"/>
            <p:cNvSpPr>
              <a:spLocks noChangeShapeType="1"/>
            </p:cNvSpPr>
            <p:nvPr/>
          </p:nvSpPr>
          <p:spPr bwMode="auto">
            <a:xfrm>
              <a:off x="5834063" y="2776538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3193" name="Line 44"/>
            <p:cNvSpPr>
              <a:spLocks noChangeShapeType="1"/>
            </p:cNvSpPr>
            <p:nvPr/>
          </p:nvSpPr>
          <p:spPr bwMode="auto">
            <a:xfrm>
              <a:off x="7815263" y="2776538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3194" name="Rectangle 45"/>
            <p:cNvSpPr>
              <a:spLocks noChangeArrowheads="1"/>
            </p:cNvSpPr>
            <p:nvPr/>
          </p:nvSpPr>
          <p:spPr bwMode="auto">
            <a:xfrm>
              <a:off x="5715000" y="5181600"/>
              <a:ext cx="2286000" cy="762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5" name="Rectangle 46"/>
            <p:cNvSpPr>
              <a:spLocks noChangeArrowheads="1"/>
            </p:cNvSpPr>
            <p:nvPr/>
          </p:nvSpPr>
          <p:spPr bwMode="auto">
            <a:xfrm>
              <a:off x="6607175" y="5257800"/>
              <a:ext cx="533400" cy="3048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6" name="Rectangle 47"/>
            <p:cNvSpPr>
              <a:spLocks noChangeArrowheads="1"/>
            </p:cNvSpPr>
            <p:nvPr/>
          </p:nvSpPr>
          <p:spPr bwMode="auto">
            <a:xfrm>
              <a:off x="5867400" y="5562600"/>
              <a:ext cx="1981200" cy="609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/>
                <a:t>Precision Balance</a:t>
              </a:r>
            </a:p>
          </p:txBody>
        </p:sp>
      </p:grpSp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3657600" y="1676400"/>
            <a:ext cx="5068888" cy="4114800"/>
          </a:xfrm>
        </p:spPr>
        <p:txBody>
          <a:bodyPr/>
          <a:lstStyle/>
          <a:p>
            <a:r>
              <a:rPr lang="en-US" sz="2400" dirty="0" smtClean="0"/>
              <a:t>Dynamic mode</a:t>
            </a:r>
          </a:p>
          <a:p>
            <a:pPr lvl="1"/>
            <a:r>
              <a:rPr lang="en-US" sz="2000" dirty="0" smtClean="0"/>
              <a:t>Wet (~99% </a:t>
            </a:r>
            <a:r>
              <a:rPr lang="en-US" sz="2000" dirty="0" err="1" smtClean="0"/>
              <a:t>rh</a:t>
            </a:r>
            <a:r>
              <a:rPr lang="en-US" sz="2000" dirty="0" smtClean="0"/>
              <a:t>) or dry (~0%rh) air flows across sample</a:t>
            </a:r>
          </a:p>
          <a:p>
            <a:pPr lvl="1"/>
            <a:r>
              <a:rPr lang="en-US" sz="2000" dirty="0" smtClean="0"/>
              <a:t>Flow stops and water activity/water potential and mass (water content) measured</a:t>
            </a:r>
          </a:p>
          <a:p>
            <a:pPr lvl="1"/>
            <a:r>
              <a:rPr lang="en-US" sz="2000" dirty="0" smtClean="0"/>
              <a:t>Extreme resolution (&gt; 200 points)</a:t>
            </a:r>
          </a:p>
          <a:p>
            <a:pPr lvl="1"/>
            <a:r>
              <a:rPr lang="en-US" sz="2000" dirty="0" smtClean="0"/>
              <a:t>&lt; 48 hours for wetting and drying loop (often &lt; 10 hours)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51579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153400" cy="838200"/>
          </a:xfrm>
        </p:spPr>
        <p:txBody>
          <a:bodyPr/>
          <a:lstStyle/>
          <a:p>
            <a:pPr eaLnBrk="1" hangingPunct="1"/>
            <a:r>
              <a:rPr lang="en-US" sz="3900" dirty="0" smtClean="0">
                <a:latin typeface="Arial" charset="0"/>
                <a:ea typeface="ＭＳ Ｐゴシック" charset="0"/>
                <a:cs typeface="ＭＳ Ｐゴシック" charset="0"/>
              </a:rPr>
              <a:t>VSA (how it works)</a:t>
            </a:r>
            <a:endParaRPr lang="en-US" sz="39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" name="Group 2"/>
          <p:cNvGrpSpPr/>
          <p:nvPr/>
        </p:nvGrpSpPr>
        <p:grpSpPr>
          <a:xfrm>
            <a:off x="304800" y="1600200"/>
            <a:ext cx="3081338" cy="4538662"/>
            <a:chOff x="5257800" y="1633538"/>
            <a:chExt cx="3081338" cy="453866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5257800" y="2852738"/>
              <a:ext cx="2971800" cy="2362200"/>
              <a:chOff x="3648" y="1152"/>
              <a:chExt cx="1872" cy="1488"/>
            </a:xfrm>
          </p:grpSpPr>
          <p:sp>
            <p:nvSpPr>
              <p:cNvPr id="93197" name="Rectangle 6"/>
              <p:cNvSpPr>
                <a:spLocks noChangeArrowheads="1"/>
              </p:cNvSpPr>
              <p:nvPr/>
            </p:nvSpPr>
            <p:spPr bwMode="auto">
              <a:xfrm>
                <a:off x="3648" y="1152"/>
                <a:ext cx="1872" cy="14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696" y="1198"/>
                <a:ext cx="1794" cy="1412"/>
                <a:chOff x="3696" y="1198"/>
                <a:chExt cx="1794" cy="1412"/>
              </a:xfrm>
            </p:grpSpPr>
            <p:sp>
              <p:nvSpPr>
                <p:cNvPr id="93204" name="Rectangle 8"/>
                <p:cNvSpPr>
                  <a:spLocks noChangeArrowheads="1"/>
                </p:cNvSpPr>
                <p:nvPr/>
              </p:nvSpPr>
              <p:spPr bwMode="auto">
                <a:xfrm>
                  <a:off x="4224" y="1216"/>
                  <a:ext cx="869" cy="597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5" name="Rectangle 9"/>
                <p:cNvSpPr>
                  <a:spLocks noChangeArrowheads="1"/>
                </p:cNvSpPr>
                <p:nvPr/>
              </p:nvSpPr>
              <p:spPr bwMode="auto">
                <a:xfrm>
                  <a:off x="3697" y="1252"/>
                  <a:ext cx="43" cy="505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6" name="Rectangle 10"/>
                <p:cNvSpPr>
                  <a:spLocks noChangeArrowheads="1"/>
                </p:cNvSpPr>
                <p:nvPr/>
              </p:nvSpPr>
              <p:spPr bwMode="auto">
                <a:xfrm>
                  <a:off x="4177" y="1292"/>
                  <a:ext cx="45" cy="384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7" name="Rectangle 11"/>
                <p:cNvSpPr>
                  <a:spLocks noChangeArrowheads="1"/>
                </p:cNvSpPr>
                <p:nvPr/>
              </p:nvSpPr>
              <p:spPr bwMode="auto">
                <a:xfrm>
                  <a:off x="4413" y="1815"/>
                  <a:ext cx="553" cy="53"/>
                </a:xfrm>
                <a:prstGeom prst="rect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3208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3776" y="1413"/>
                  <a:ext cx="381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09" name="Line 13"/>
                <p:cNvSpPr>
                  <a:spLocks noChangeShapeType="1"/>
                </p:cNvSpPr>
                <p:nvPr/>
              </p:nvSpPr>
              <p:spPr bwMode="auto">
                <a:xfrm>
                  <a:off x="3771" y="1560"/>
                  <a:ext cx="368" cy="0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10" name="Freeform 14"/>
                <p:cNvSpPr>
                  <a:spLocks/>
                </p:cNvSpPr>
                <p:nvPr/>
              </p:nvSpPr>
              <p:spPr bwMode="auto">
                <a:xfrm>
                  <a:off x="4044" y="2454"/>
                  <a:ext cx="1229" cy="45"/>
                </a:xfrm>
                <a:custGeom>
                  <a:avLst/>
                  <a:gdLst>
                    <a:gd name="T0" fmla="*/ 45 w 1229"/>
                    <a:gd name="T1" fmla="*/ 0 h 45"/>
                    <a:gd name="T2" fmla="*/ 75 w 1229"/>
                    <a:gd name="T3" fmla="*/ 2 h 45"/>
                    <a:gd name="T4" fmla="*/ 96 w 1229"/>
                    <a:gd name="T5" fmla="*/ 8 h 45"/>
                    <a:gd name="T6" fmla="*/ 118 w 1229"/>
                    <a:gd name="T7" fmla="*/ 19 h 45"/>
                    <a:gd name="T8" fmla="*/ 144 w 1229"/>
                    <a:gd name="T9" fmla="*/ 6 h 45"/>
                    <a:gd name="T10" fmla="*/ 165 w 1229"/>
                    <a:gd name="T11" fmla="*/ 0 h 45"/>
                    <a:gd name="T12" fmla="*/ 187 w 1229"/>
                    <a:gd name="T13" fmla="*/ 1 h 45"/>
                    <a:gd name="T14" fmla="*/ 205 w 1229"/>
                    <a:gd name="T15" fmla="*/ 10 h 45"/>
                    <a:gd name="T16" fmla="*/ 216 w 1229"/>
                    <a:gd name="T17" fmla="*/ 29 h 45"/>
                    <a:gd name="T18" fmla="*/ 248 w 1229"/>
                    <a:gd name="T19" fmla="*/ 15 h 45"/>
                    <a:gd name="T20" fmla="*/ 258 w 1229"/>
                    <a:gd name="T21" fmla="*/ 13 h 45"/>
                    <a:gd name="T22" fmla="*/ 268 w 1229"/>
                    <a:gd name="T23" fmla="*/ 19 h 45"/>
                    <a:gd name="T24" fmla="*/ 285 w 1229"/>
                    <a:gd name="T25" fmla="*/ 21 h 45"/>
                    <a:gd name="T26" fmla="*/ 289 w 1229"/>
                    <a:gd name="T27" fmla="*/ 22 h 45"/>
                    <a:gd name="T28" fmla="*/ 327 w 1229"/>
                    <a:gd name="T29" fmla="*/ 29 h 45"/>
                    <a:gd name="T30" fmla="*/ 358 w 1229"/>
                    <a:gd name="T31" fmla="*/ 27 h 45"/>
                    <a:gd name="T32" fmla="*/ 386 w 1229"/>
                    <a:gd name="T33" fmla="*/ 18 h 45"/>
                    <a:gd name="T34" fmla="*/ 405 w 1229"/>
                    <a:gd name="T35" fmla="*/ 11 h 45"/>
                    <a:gd name="T36" fmla="*/ 415 w 1229"/>
                    <a:gd name="T37" fmla="*/ 5 h 45"/>
                    <a:gd name="T38" fmla="*/ 425 w 1229"/>
                    <a:gd name="T39" fmla="*/ 7 h 45"/>
                    <a:gd name="T40" fmla="*/ 431 w 1229"/>
                    <a:gd name="T41" fmla="*/ 14 h 45"/>
                    <a:gd name="T42" fmla="*/ 472 w 1229"/>
                    <a:gd name="T43" fmla="*/ 24 h 45"/>
                    <a:gd name="T44" fmla="*/ 512 w 1229"/>
                    <a:gd name="T45" fmla="*/ 20 h 45"/>
                    <a:gd name="T46" fmla="*/ 520 w 1229"/>
                    <a:gd name="T47" fmla="*/ 15 h 45"/>
                    <a:gd name="T48" fmla="*/ 512 w 1229"/>
                    <a:gd name="T49" fmla="*/ 22 h 45"/>
                    <a:gd name="T50" fmla="*/ 520 w 1229"/>
                    <a:gd name="T51" fmla="*/ 25 h 45"/>
                    <a:gd name="T52" fmla="*/ 537 w 1229"/>
                    <a:gd name="T53" fmla="*/ 21 h 45"/>
                    <a:gd name="T54" fmla="*/ 565 w 1229"/>
                    <a:gd name="T55" fmla="*/ 9 h 45"/>
                    <a:gd name="T56" fmla="*/ 571 w 1229"/>
                    <a:gd name="T57" fmla="*/ 24 h 45"/>
                    <a:gd name="T58" fmla="*/ 579 w 1229"/>
                    <a:gd name="T59" fmla="*/ 27 h 45"/>
                    <a:gd name="T60" fmla="*/ 610 w 1229"/>
                    <a:gd name="T61" fmla="*/ 24 h 45"/>
                    <a:gd name="T62" fmla="*/ 636 w 1229"/>
                    <a:gd name="T63" fmla="*/ 19 h 45"/>
                    <a:gd name="T64" fmla="*/ 655 w 1229"/>
                    <a:gd name="T65" fmla="*/ 28 h 45"/>
                    <a:gd name="T66" fmla="*/ 667 w 1229"/>
                    <a:gd name="T67" fmla="*/ 33 h 45"/>
                    <a:gd name="T68" fmla="*/ 683 w 1229"/>
                    <a:gd name="T69" fmla="*/ 32 h 45"/>
                    <a:gd name="T70" fmla="*/ 769 w 1229"/>
                    <a:gd name="T71" fmla="*/ 23 h 45"/>
                    <a:gd name="T72" fmla="*/ 815 w 1229"/>
                    <a:gd name="T73" fmla="*/ 20 h 45"/>
                    <a:gd name="T74" fmla="*/ 827 w 1229"/>
                    <a:gd name="T75" fmla="*/ 24 h 45"/>
                    <a:gd name="T76" fmla="*/ 840 w 1229"/>
                    <a:gd name="T77" fmla="*/ 20 h 45"/>
                    <a:gd name="T78" fmla="*/ 866 w 1229"/>
                    <a:gd name="T79" fmla="*/ 21 h 45"/>
                    <a:gd name="T80" fmla="*/ 897 w 1229"/>
                    <a:gd name="T81" fmla="*/ 26 h 45"/>
                    <a:gd name="T82" fmla="*/ 964 w 1229"/>
                    <a:gd name="T83" fmla="*/ 28 h 45"/>
                    <a:gd name="T84" fmla="*/ 1000 w 1229"/>
                    <a:gd name="T85" fmla="*/ 23 h 45"/>
                    <a:gd name="T86" fmla="*/ 1012 w 1229"/>
                    <a:gd name="T87" fmla="*/ 19 h 45"/>
                    <a:gd name="T88" fmla="*/ 1019 w 1229"/>
                    <a:gd name="T89" fmla="*/ 24 h 45"/>
                    <a:gd name="T90" fmla="*/ 1031 w 1229"/>
                    <a:gd name="T91" fmla="*/ 30 h 45"/>
                    <a:gd name="T92" fmla="*/ 1055 w 1229"/>
                    <a:gd name="T93" fmla="*/ 34 h 45"/>
                    <a:gd name="T94" fmla="*/ 1078 w 1229"/>
                    <a:gd name="T95" fmla="*/ 42 h 45"/>
                    <a:gd name="T96" fmla="*/ 1108 w 1229"/>
                    <a:gd name="T97" fmla="*/ 31 h 45"/>
                    <a:gd name="T98" fmla="*/ 1155 w 1229"/>
                    <a:gd name="T99" fmla="*/ 16 h 45"/>
                    <a:gd name="T100" fmla="*/ 1200 w 1229"/>
                    <a:gd name="T101" fmla="*/ 4 h 45"/>
                    <a:gd name="T102" fmla="*/ 1202 w 1229"/>
                    <a:gd name="T103" fmla="*/ 24 h 45"/>
                    <a:gd name="T104" fmla="*/ 1208 w 1229"/>
                    <a:gd name="T105" fmla="*/ 30 h 45"/>
                    <a:gd name="T106" fmla="*/ 1222 w 1229"/>
                    <a:gd name="T107" fmla="*/ 21 h 45"/>
                    <a:gd name="T108" fmla="*/ 1228 w 1229"/>
                    <a:gd name="T109" fmla="*/ 14 h 45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w 1229"/>
                    <a:gd name="T166" fmla="*/ 0 h 45"/>
                    <a:gd name="T167" fmla="*/ 1229 w 1229"/>
                    <a:gd name="T168" fmla="*/ 45 h 45"/>
                  </a:gdLst>
                  <a:ahLst/>
                  <a:cxnLst>
                    <a:cxn ang="T110">
                      <a:pos x="T0" y="T1"/>
                    </a:cxn>
                    <a:cxn ang="T111">
                      <a:pos x="T2" y="T3"/>
                    </a:cxn>
                    <a:cxn ang="T112">
                      <a:pos x="T4" y="T5"/>
                    </a:cxn>
                    <a:cxn ang="T113">
                      <a:pos x="T6" y="T7"/>
                    </a:cxn>
                    <a:cxn ang="T114">
                      <a:pos x="T8" y="T9"/>
                    </a:cxn>
                    <a:cxn ang="T115">
                      <a:pos x="T10" y="T11"/>
                    </a:cxn>
                    <a:cxn ang="T116">
                      <a:pos x="T12" y="T13"/>
                    </a:cxn>
                    <a:cxn ang="T117">
                      <a:pos x="T14" y="T15"/>
                    </a:cxn>
                    <a:cxn ang="T118">
                      <a:pos x="T16" y="T17"/>
                    </a:cxn>
                    <a:cxn ang="T119">
                      <a:pos x="T18" y="T19"/>
                    </a:cxn>
                    <a:cxn ang="T120">
                      <a:pos x="T20" y="T21"/>
                    </a:cxn>
                    <a:cxn ang="T121">
                      <a:pos x="T22" y="T23"/>
                    </a:cxn>
                    <a:cxn ang="T122">
                      <a:pos x="T24" y="T25"/>
                    </a:cxn>
                    <a:cxn ang="T123">
                      <a:pos x="T26" y="T27"/>
                    </a:cxn>
                    <a:cxn ang="T124">
                      <a:pos x="T28" y="T29"/>
                    </a:cxn>
                    <a:cxn ang="T125">
                      <a:pos x="T30" y="T31"/>
                    </a:cxn>
                    <a:cxn ang="T126">
                      <a:pos x="T32" y="T33"/>
                    </a:cxn>
                    <a:cxn ang="T127">
                      <a:pos x="T34" y="T35"/>
                    </a:cxn>
                    <a:cxn ang="T128">
                      <a:pos x="T36" y="T37"/>
                    </a:cxn>
                    <a:cxn ang="T129">
                      <a:pos x="T38" y="T39"/>
                    </a:cxn>
                    <a:cxn ang="T130">
                      <a:pos x="T40" y="T41"/>
                    </a:cxn>
                    <a:cxn ang="T131">
                      <a:pos x="T42" y="T43"/>
                    </a:cxn>
                    <a:cxn ang="T132">
                      <a:pos x="T44" y="T45"/>
                    </a:cxn>
                    <a:cxn ang="T133">
                      <a:pos x="T46" y="T47"/>
                    </a:cxn>
                    <a:cxn ang="T134">
                      <a:pos x="T48" y="T49"/>
                    </a:cxn>
                    <a:cxn ang="T135">
                      <a:pos x="T50" y="T51"/>
                    </a:cxn>
                    <a:cxn ang="T136">
                      <a:pos x="T52" y="T53"/>
                    </a:cxn>
                    <a:cxn ang="T137">
                      <a:pos x="T54" y="T55"/>
                    </a:cxn>
                    <a:cxn ang="T138">
                      <a:pos x="T56" y="T57"/>
                    </a:cxn>
                    <a:cxn ang="T139">
                      <a:pos x="T58" y="T59"/>
                    </a:cxn>
                    <a:cxn ang="T140">
                      <a:pos x="T60" y="T61"/>
                    </a:cxn>
                    <a:cxn ang="T141">
                      <a:pos x="T62" y="T63"/>
                    </a:cxn>
                    <a:cxn ang="T142">
                      <a:pos x="T64" y="T65"/>
                    </a:cxn>
                    <a:cxn ang="T143">
                      <a:pos x="T66" y="T67"/>
                    </a:cxn>
                    <a:cxn ang="T144">
                      <a:pos x="T68" y="T69"/>
                    </a:cxn>
                    <a:cxn ang="T145">
                      <a:pos x="T70" y="T71"/>
                    </a:cxn>
                    <a:cxn ang="T146">
                      <a:pos x="T72" y="T73"/>
                    </a:cxn>
                    <a:cxn ang="T147">
                      <a:pos x="T74" y="T75"/>
                    </a:cxn>
                    <a:cxn ang="T148">
                      <a:pos x="T76" y="T77"/>
                    </a:cxn>
                    <a:cxn ang="T149">
                      <a:pos x="T78" y="T79"/>
                    </a:cxn>
                    <a:cxn ang="T150">
                      <a:pos x="T80" y="T81"/>
                    </a:cxn>
                    <a:cxn ang="T151">
                      <a:pos x="T82" y="T83"/>
                    </a:cxn>
                    <a:cxn ang="T152">
                      <a:pos x="T84" y="T85"/>
                    </a:cxn>
                    <a:cxn ang="T153">
                      <a:pos x="T86" y="T87"/>
                    </a:cxn>
                    <a:cxn ang="T154">
                      <a:pos x="T88" y="T89"/>
                    </a:cxn>
                    <a:cxn ang="T155">
                      <a:pos x="T90" y="T91"/>
                    </a:cxn>
                    <a:cxn ang="T156">
                      <a:pos x="T92" y="T93"/>
                    </a:cxn>
                    <a:cxn ang="T157">
                      <a:pos x="T94" y="T95"/>
                    </a:cxn>
                    <a:cxn ang="T158">
                      <a:pos x="T96" y="T97"/>
                    </a:cxn>
                    <a:cxn ang="T159">
                      <a:pos x="T98" y="T99"/>
                    </a:cxn>
                    <a:cxn ang="T160">
                      <a:pos x="T100" y="T101"/>
                    </a:cxn>
                    <a:cxn ang="T161">
                      <a:pos x="T102" y="T103"/>
                    </a:cxn>
                    <a:cxn ang="T162">
                      <a:pos x="T104" y="T105"/>
                    </a:cxn>
                    <a:cxn ang="T163">
                      <a:pos x="T106" y="T107"/>
                    </a:cxn>
                    <a:cxn ang="T164">
                      <a:pos x="T108" y="T109"/>
                    </a:cxn>
                  </a:cxnLst>
                  <a:rect l="T165" t="T166" r="T167" b="T168"/>
                  <a:pathLst>
                    <a:path w="1229" h="45">
                      <a:moveTo>
                        <a:pt x="0" y="4"/>
                      </a:moveTo>
                      <a:lnTo>
                        <a:pt x="16" y="2"/>
                      </a:lnTo>
                      <a:lnTo>
                        <a:pt x="24" y="2"/>
                      </a:lnTo>
                      <a:lnTo>
                        <a:pt x="31" y="1"/>
                      </a:lnTo>
                      <a:lnTo>
                        <a:pt x="37" y="0"/>
                      </a:lnTo>
                      <a:lnTo>
                        <a:pt x="45" y="0"/>
                      </a:lnTo>
                      <a:lnTo>
                        <a:pt x="53" y="0"/>
                      </a:lnTo>
                      <a:lnTo>
                        <a:pt x="61" y="0"/>
                      </a:lnTo>
                      <a:lnTo>
                        <a:pt x="65" y="0"/>
                      </a:lnTo>
                      <a:lnTo>
                        <a:pt x="69" y="1"/>
                      </a:lnTo>
                      <a:lnTo>
                        <a:pt x="71" y="1"/>
                      </a:lnTo>
                      <a:lnTo>
                        <a:pt x="75" y="2"/>
                      </a:lnTo>
                      <a:lnTo>
                        <a:pt x="79" y="2"/>
                      </a:lnTo>
                      <a:lnTo>
                        <a:pt x="83" y="3"/>
                      </a:lnTo>
                      <a:lnTo>
                        <a:pt x="87" y="4"/>
                      </a:lnTo>
                      <a:lnTo>
                        <a:pt x="91" y="5"/>
                      </a:lnTo>
                      <a:lnTo>
                        <a:pt x="92" y="6"/>
                      </a:lnTo>
                      <a:lnTo>
                        <a:pt x="96" y="8"/>
                      </a:lnTo>
                      <a:lnTo>
                        <a:pt x="100" y="9"/>
                      </a:lnTo>
                      <a:lnTo>
                        <a:pt x="104" y="11"/>
                      </a:lnTo>
                      <a:lnTo>
                        <a:pt x="108" y="13"/>
                      </a:lnTo>
                      <a:lnTo>
                        <a:pt x="110" y="15"/>
                      </a:lnTo>
                      <a:lnTo>
                        <a:pt x="114" y="17"/>
                      </a:lnTo>
                      <a:lnTo>
                        <a:pt x="118" y="19"/>
                      </a:lnTo>
                      <a:lnTo>
                        <a:pt x="124" y="15"/>
                      </a:lnTo>
                      <a:lnTo>
                        <a:pt x="130" y="12"/>
                      </a:lnTo>
                      <a:lnTo>
                        <a:pt x="134" y="10"/>
                      </a:lnTo>
                      <a:lnTo>
                        <a:pt x="138" y="8"/>
                      </a:lnTo>
                      <a:lnTo>
                        <a:pt x="140" y="7"/>
                      </a:lnTo>
                      <a:lnTo>
                        <a:pt x="144" y="6"/>
                      </a:lnTo>
                      <a:lnTo>
                        <a:pt x="148" y="4"/>
                      </a:lnTo>
                      <a:lnTo>
                        <a:pt x="152" y="3"/>
                      </a:lnTo>
                      <a:lnTo>
                        <a:pt x="155" y="2"/>
                      </a:lnTo>
                      <a:lnTo>
                        <a:pt x="159" y="2"/>
                      </a:lnTo>
                      <a:lnTo>
                        <a:pt x="161" y="1"/>
                      </a:lnTo>
                      <a:lnTo>
                        <a:pt x="165" y="0"/>
                      </a:lnTo>
                      <a:lnTo>
                        <a:pt x="169" y="0"/>
                      </a:lnTo>
                      <a:lnTo>
                        <a:pt x="173" y="0"/>
                      </a:lnTo>
                      <a:lnTo>
                        <a:pt x="177" y="0"/>
                      </a:lnTo>
                      <a:lnTo>
                        <a:pt x="181" y="0"/>
                      </a:lnTo>
                      <a:lnTo>
                        <a:pt x="183" y="1"/>
                      </a:lnTo>
                      <a:lnTo>
                        <a:pt x="187" y="1"/>
                      </a:lnTo>
                      <a:lnTo>
                        <a:pt x="191" y="2"/>
                      </a:lnTo>
                      <a:lnTo>
                        <a:pt x="193" y="3"/>
                      </a:lnTo>
                      <a:lnTo>
                        <a:pt x="197" y="5"/>
                      </a:lnTo>
                      <a:lnTo>
                        <a:pt x="199" y="6"/>
                      </a:lnTo>
                      <a:lnTo>
                        <a:pt x="203" y="8"/>
                      </a:lnTo>
                      <a:lnTo>
                        <a:pt x="205" y="10"/>
                      </a:lnTo>
                      <a:lnTo>
                        <a:pt x="207" y="13"/>
                      </a:lnTo>
                      <a:lnTo>
                        <a:pt x="209" y="15"/>
                      </a:lnTo>
                      <a:lnTo>
                        <a:pt x="213" y="18"/>
                      </a:lnTo>
                      <a:lnTo>
                        <a:pt x="213" y="22"/>
                      </a:lnTo>
                      <a:lnTo>
                        <a:pt x="215" y="25"/>
                      </a:lnTo>
                      <a:lnTo>
                        <a:pt x="216" y="29"/>
                      </a:lnTo>
                      <a:lnTo>
                        <a:pt x="224" y="26"/>
                      </a:lnTo>
                      <a:lnTo>
                        <a:pt x="232" y="23"/>
                      </a:lnTo>
                      <a:lnTo>
                        <a:pt x="238" y="21"/>
                      </a:lnTo>
                      <a:lnTo>
                        <a:pt x="242" y="18"/>
                      </a:lnTo>
                      <a:lnTo>
                        <a:pt x="246" y="16"/>
                      </a:lnTo>
                      <a:lnTo>
                        <a:pt x="248" y="15"/>
                      </a:lnTo>
                      <a:lnTo>
                        <a:pt x="250" y="14"/>
                      </a:lnTo>
                      <a:lnTo>
                        <a:pt x="252" y="14"/>
                      </a:lnTo>
                      <a:lnTo>
                        <a:pt x="252" y="13"/>
                      </a:lnTo>
                      <a:lnTo>
                        <a:pt x="254" y="13"/>
                      </a:lnTo>
                      <a:lnTo>
                        <a:pt x="256" y="13"/>
                      </a:lnTo>
                      <a:lnTo>
                        <a:pt x="258" y="13"/>
                      </a:lnTo>
                      <a:lnTo>
                        <a:pt x="260" y="14"/>
                      </a:lnTo>
                      <a:lnTo>
                        <a:pt x="262" y="15"/>
                      </a:lnTo>
                      <a:lnTo>
                        <a:pt x="264" y="16"/>
                      </a:lnTo>
                      <a:lnTo>
                        <a:pt x="264" y="17"/>
                      </a:lnTo>
                      <a:lnTo>
                        <a:pt x="266" y="18"/>
                      </a:lnTo>
                      <a:lnTo>
                        <a:pt x="268" y="19"/>
                      </a:lnTo>
                      <a:lnTo>
                        <a:pt x="270" y="21"/>
                      </a:lnTo>
                      <a:lnTo>
                        <a:pt x="272" y="22"/>
                      </a:lnTo>
                      <a:lnTo>
                        <a:pt x="274" y="24"/>
                      </a:lnTo>
                      <a:lnTo>
                        <a:pt x="277" y="23"/>
                      </a:lnTo>
                      <a:lnTo>
                        <a:pt x="281" y="22"/>
                      </a:lnTo>
                      <a:lnTo>
                        <a:pt x="285" y="21"/>
                      </a:lnTo>
                      <a:lnTo>
                        <a:pt x="287" y="20"/>
                      </a:lnTo>
                      <a:lnTo>
                        <a:pt x="289" y="20"/>
                      </a:lnTo>
                      <a:lnTo>
                        <a:pt x="291" y="19"/>
                      </a:lnTo>
                      <a:lnTo>
                        <a:pt x="291" y="20"/>
                      </a:lnTo>
                      <a:lnTo>
                        <a:pt x="289" y="21"/>
                      </a:lnTo>
                      <a:lnTo>
                        <a:pt x="289" y="22"/>
                      </a:lnTo>
                      <a:lnTo>
                        <a:pt x="291" y="24"/>
                      </a:lnTo>
                      <a:lnTo>
                        <a:pt x="293" y="25"/>
                      </a:lnTo>
                      <a:lnTo>
                        <a:pt x="297" y="26"/>
                      </a:lnTo>
                      <a:lnTo>
                        <a:pt x="305" y="27"/>
                      </a:lnTo>
                      <a:lnTo>
                        <a:pt x="315" y="28"/>
                      </a:lnTo>
                      <a:lnTo>
                        <a:pt x="327" y="29"/>
                      </a:lnTo>
                      <a:lnTo>
                        <a:pt x="335" y="29"/>
                      </a:lnTo>
                      <a:lnTo>
                        <a:pt x="344" y="29"/>
                      </a:lnTo>
                      <a:lnTo>
                        <a:pt x="348" y="29"/>
                      </a:lnTo>
                      <a:lnTo>
                        <a:pt x="350" y="29"/>
                      </a:lnTo>
                      <a:lnTo>
                        <a:pt x="354" y="28"/>
                      </a:lnTo>
                      <a:lnTo>
                        <a:pt x="358" y="27"/>
                      </a:lnTo>
                      <a:lnTo>
                        <a:pt x="362" y="26"/>
                      </a:lnTo>
                      <a:lnTo>
                        <a:pt x="364" y="25"/>
                      </a:lnTo>
                      <a:lnTo>
                        <a:pt x="368" y="24"/>
                      </a:lnTo>
                      <a:lnTo>
                        <a:pt x="372" y="23"/>
                      </a:lnTo>
                      <a:lnTo>
                        <a:pt x="380" y="21"/>
                      </a:lnTo>
                      <a:lnTo>
                        <a:pt x="386" y="18"/>
                      </a:lnTo>
                      <a:lnTo>
                        <a:pt x="390" y="17"/>
                      </a:lnTo>
                      <a:lnTo>
                        <a:pt x="394" y="16"/>
                      </a:lnTo>
                      <a:lnTo>
                        <a:pt x="396" y="15"/>
                      </a:lnTo>
                      <a:lnTo>
                        <a:pt x="400" y="14"/>
                      </a:lnTo>
                      <a:lnTo>
                        <a:pt x="401" y="13"/>
                      </a:lnTo>
                      <a:lnTo>
                        <a:pt x="405" y="11"/>
                      </a:lnTo>
                      <a:lnTo>
                        <a:pt x="407" y="10"/>
                      </a:lnTo>
                      <a:lnTo>
                        <a:pt x="409" y="8"/>
                      </a:lnTo>
                      <a:lnTo>
                        <a:pt x="411" y="6"/>
                      </a:lnTo>
                      <a:lnTo>
                        <a:pt x="413" y="6"/>
                      </a:lnTo>
                      <a:lnTo>
                        <a:pt x="413" y="5"/>
                      </a:lnTo>
                      <a:lnTo>
                        <a:pt x="415" y="5"/>
                      </a:lnTo>
                      <a:lnTo>
                        <a:pt x="417" y="4"/>
                      </a:lnTo>
                      <a:lnTo>
                        <a:pt x="419" y="4"/>
                      </a:lnTo>
                      <a:lnTo>
                        <a:pt x="421" y="4"/>
                      </a:lnTo>
                      <a:lnTo>
                        <a:pt x="423" y="5"/>
                      </a:lnTo>
                      <a:lnTo>
                        <a:pt x="423" y="6"/>
                      </a:lnTo>
                      <a:lnTo>
                        <a:pt x="425" y="7"/>
                      </a:lnTo>
                      <a:lnTo>
                        <a:pt x="427" y="8"/>
                      </a:lnTo>
                      <a:lnTo>
                        <a:pt x="427" y="10"/>
                      </a:lnTo>
                      <a:lnTo>
                        <a:pt x="429" y="12"/>
                      </a:lnTo>
                      <a:lnTo>
                        <a:pt x="431" y="12"/>
                      </a:lnTo>
                      <a:lnTo>
                        <a:pt x="431" y="13"/>
                      </a:lnTo>
                      <a:lnTo>
                        <a:pt x="431" y="14"/>
                      </a:lnTo>
                      <a:lnTo>
                        <a:pt x="433" y="14"/>
                      </a:lnTo>
                      <a:lnTo>
                        <a:pt x="441" y="16"/>
                      </a:lnTo>
                      <a:lnTo>
                        <a:pt x="447" y="19"/>
                      </a:lnTo>
                      <a:lnTo>
                        <a:pt x="455" y="21"/>
                      </a:lnTo>
                      <a:lnTo>
                        <a:pt x="464" y="23"/>
                      </a:lnTo>
                      <a:lnTo>
                        <a:pt x="472" y="24"/>
                      </a:lnTo>
                      <a:lnTo>
                        <a:pt x="480" y="26"/>
                      </a:lnTo>
                      <a:lnTo>
                        <a:pt x="494" y="29"/>
                      </a:lnTo>
                      <a:lnTo>
                        <a:pt x="500" y="26"/>
                      </a:lnTo>
                      <a:lnTo>
                        <a:pt x="504" y="24"/>
                      </a:lnTo>
                      <a:lnTo>
                        <a:pt x="508" y="22"/>
                      </a:lnTo>
                      <a:lnTo>
                        <a:pt x="512" y="20"/>
                      </a:lnTo>
                      <a:lnTo>
                        <a:pt x="514" y="19"/>
                      </a:lnTo>
                      <a:lnTo>
                        <a:pt x="516" y="18"/>
                      </a:lnTo>
                      <a:lnTo>
                        <a:pt x="518" y="17"/>
                      </a:lnTo>
                      <a:lnTo>
                        <a:pt x="518" y="16"/>
                      </a:lnTo>
                      <a:lnTo>
                        <a:pt x="520" y="16"/>
                      </a:lnTo>
                      <a:lnTo>
                        <a:pt x="520" y="15"/>
                      </a:lnTo>
                      <a:lnTo>
                        <a:pt x="518" y="16"/>
                      </a:lnTo>
                      <a:lnTo>
                        <a:pt x="518" y="17"/>
                      </a:lnTo>
                      <a:lnTo>
                        <a:pt x="516" y="17"/>
                      </a:lnTo>
                      <a:lnTo>
                        <a:pt x="514" y="18"/>
                      </a:lnTo>
                      <a:lnTo>
                        <a:pt x="512" y="20"/>
                      </a:lnTo>
                      <a:lnTo>
                        <a:pt x="512" y="22"/>
                      </a:lnTo>
                      <a:lnTo>
                        <a:pt x="512" y="23"/>
                      </a:lnTo>
                      <a:lnTo>
                        <a:pt x="512" y="24"/>
                      </a:lnTo>
                      <a:lnTo>
                        <a:pt x="514" y="24"/>
                      </a:lnTo>
                      <a:lnTo>
                        <a:pt x="516" y="25"/>
                      </a:lnTo>
                      <a:lnTo>
                        <a:pt x="518" y="25"/>
                      </a:lnTo>
                      <a:lnTo>
                        <a:pt x="520" y="25"/>
                      </a:lnTo>
                      <a:lnTo>
                        <a:pt x="523" y="25"/>
                      </a:lnTo>
                      <a:lnTo>
                        <a:pt x="527" y="24"/>
                      </a:lnTo>
                      <a:lnTo>
                        <a:pt x="529" y="24"/>
                      </a:lnTo>
                      <a:lnTo>
                        <a:pt x="533" y="23"/>
                      </a:lnTo>
                      <a:lnTo>
                        <a:pt x="535" y="22"/>
                      </a:lnTo>
                      <a:lnTo>
                        <a:pt x="537" y="21"/>
                      </a:lnTo>
                      <a:lnTo>
                        <a:pt x="541" y="20"/>
                      </a:lnTo>
                      <a:lnTo>
                        <a:pt x="547" y="18"/>
                      </a:lnTo>
                      <a:lnTo>
                        <a:pt x="551" y="15"/>
                      </a:lnTo>
                      <a:lnTo>
                        <a:pt x="555" y="13"/>
                      </a:lnTo>
                      <a:lnTo>
                        <a:pt x="559" y="11"/>
                      </a:lnTo>
                      <a:lnTo>
                        <a:pt x="565" y="9"/>
                      </a:lnTo>
                      <a:lnTo>
                        <a:pt x="567" y="13"/>
                      </a:lnTo>
                      <a:lnTo>
                        <a:pt x="567" y="17"/>
                      </a:lnTo>
                      <a:lnTo>
                        <a:pt x="567" y="19"/>
                      </a:lnTo>
                      <a:lnTo>
                        <a:pt x="569" y="21"/>
                      </a:lnTo>
                      <a:lnTo>
                        <a:pt x="569" y="22"/>
                      </a:lnTo>
                      <a:lnTo>
                        <a:pt x="571" y="24"/>
                      </a:lnTo>
                      <a:lnTo>
                        <a:pt x="571" y="25"/>
                      </a:lnTo>
                      <a:lnTo>
                        <a:pt x="573" y="25"/>
                      </a:lnTo>
                      <a:lnTo>
                        <a:pt x="575" y="26"/>
                      </a:lnTo>
                      <a:lnTo>
                        <a:pt x="577" y="26"/>
                      </a:lnTo>
                      <a:lnTo>
                        <a:pt x="577" y="27"/>
                      </a:lnTo>
                      <a:lnTo>
                        <a:pt x="579" y="27"/>
                      </a:lnTo>
                      <a:lnTo>
                        <a:pt x="584" y="27"/>
                      </a:lnTo>
                      <a:lnTo>
                        <a:pt x="588" y="27"/>
                      </a:lnTo>
                      <a:lnTo>
                        <a:pt x="594" y="27"/>
                      </a:lnTo>
                      <a:lnTo>
                        <a:pt x="598" y="26"/>
                      </a:lnTo>
                      <a:lnTo>
                        <a:pt x="604" y="25"/>
                      </a:lnTo>
                      <a:lnTo>
                        <a:pt x="610" y="24"/>
                      </a:lnTo>
                      <a:lnTo>
                        <a:pt x="616" y="23"/>
                      </a:lnTo>
                      <a:lnTo>
                        <a:pt x="626" y="21"/>
                      </a:lnTo>
                      <a:lnTo>
                        <a:pt x="630" y="21"/>
                      </a:lnTo>
                      <a:lnTo>
                        <a:pt x="632" y="20"/>
                      </a:lnTo>
                      <a:lnTo>
                        <a:pt x="634" y="19"/>
                      </a:lnTo>
                      <a:lnTo>
                        <a:pt x="636" y="19"/>
                      </a:lnTo>
                      <a:lnTo>
                        <a:pt x="640" y="21"/>
                      </a:lnTo>
                      <a:lnTo>
                        <a:pt x="644" y="23"/>
                      </a:lnTo>
                      <a:lnTo>
                        <a:pt x="647" y="24"/>
                      </a:lnTo>
                      <a:lnTo>
                        <a:pt x="649" y="26"/>
                      </a:lnTo>
                      <a:lnTo>
                        <a:pt x="653" y="27"/>
                      </a:lnTo>
                      <a:lnTo>
                        <a:pt x="655" y="28"/>
                      </a:lnTo>
                      <a:lnTo>
                        <a:pt x="657" y="29"/>
                      </a:lnTo>
                      <a:lnTo>
                        <a:pt x="659" y="30"/>
                      </a:lnTo>
                      <a:lnTo>
                        <a:pt x="661" y="31"/>
                      </a:lnTo>
                      <a:lnTo>
                        <a:pt x="663" y="32"/>
                      </a:lnTo>
                      <a:lnTo>
                        <a:pt x="665" y="33"/>
                      </a:lnTo>
                      <a:lnTo>
                        <a:pt x="667" y="33"/>
                      </a:lnTo>
                      <a:lnTo>
                        <a:pt x="669" y="34"/>
                      </a:lnTo>
                      <a:lnTo>
                        <a:pt x="671" y="34"/>
                      </a:lnTo>
                      <a:lnTo>
                        <a:pt x="673" y="34"/>
                      </a:lnTo>
                      <a:lnTo>
                        <a:pt x="675" y="33"/>
                      </a:lnTo>
                      <a:lnTo>
                        <a:pt x="679" y="33"/>
                      </a:lnTo>
                      <a:lnTo>
                        <a:pt x="683" y="32"/>
                      </a:lnTo>
                      <a:lnTo>
                        <a:pt x="687" y="31"/>
                      </a:lnTo>
                      <a:lnTo>
                        <a:pt x="703" y="29"/>
                      </a:lnTo>
                      <a:lnTo>
                        <a:pt x="718" y="27"/>
                      </a:lnTo>
                      <a:lnTo>
                        <a:pt x="734" y="26"/>
                      </a:lnTo>
                      <a:lnTo>
                        <a:pt x="752" y="24"/>
                      </a:lnTo>
                      <a:lnTo>
                        <a:pt x="769" y="23"/>
                      </a:lnTo>
                      <a:lnTo>
                        <a:pt x="785" y="21"/>
                      </a:lnTo>
                      <a:lnTo>
                        <a:pt x="799" y="20"/>
                      </a:lnTo>
                      <a:lnTo>
                        <a:pt x="803" y="20"/>
                      </a:lnTo>
                      <a:lnTo>
                        <a:pt x="807" y="19"/>
                      </a:lnTo>
                      <a:lnTo>
                        <a:pt x="811" y="19"/>
                      </a:lnTo>
                      <a:lnTo>
                        <a:pt x="815" y="20"/>
                      </a:lnTo>
                      <a:lnTo>
                        <a:pt x="819" y="21"/>
                      </a:lnTo>
                      <a:lnTo>
                        <a:pt x="821" y="22"/>
                      </a:lnTo>
                      <a:lnTo>
                        <a:pt x="823" y="22"/>
                      </a:lnTo>
                      <a:lnTo>
                        <a:pt x="825" y="23"/>
                      </a:lnTo>
                      <a:lnTo>
                        <a:pt x="827" y="23"/>
                      </a:lnTo>
                      <a:lnTo>
                        <a:pt x="827" y="24"/>
                      </a:lnTo>
                      <a:lnTo>
                        <a:pt x="829" y="24"/>
                      </a:lnTo>
                      <a:lnTo>
                        <a:pt x="829" y="23"/>
                      </a:lnTo>
                      <a:lnTo>
                        <a:pt x="829" y="22"/>
                      </a:lnTo>
                      <a:lnTo>
                        <a:pt x="830" y="21"/>
                      </a:lnTo>
                      <a:lnTo>
                        <a:pt x="834" y="20"/>
                      </a:lnTo>
                      <a:lnTo>
                        <a:pt x="840" y="20"/>
                      </a:lnTo>
                      <a:lnTo>
                        <a:pt x="846" y="19"/>
                      </a:lnTo>
                      <a:lnTo>
                        <a:pt x="856" y="19"/>
                      </a:lnTo>
                      <a:lnTo>
                        <a:pt x="858" y="19"/>
                      </a:lnTo>
                      <a:lnTo>
                        <a:pt x="862" y="20"/>
                      </a:lnTo>
                      <a:lnTo>
                        <a:pt x="864" y="20"/>
                      </a:lnTo>
                      <a:lnTo>
                        <a:pt x="866" y="21"/>
                      </a:lnTo>
                      <a:lnTo>
                        <a:pt x="870" y="22"/>
                      </a:lnTo>
                      <a:lnTo>
                        <a:pt x="872" y="23"/>
                      </a:lnTo>
                      <a:lnTo>
                        <a:pt x="874" y="24"/>
                      </a:lnTo>
                      <a:lnTo>
                        <a:pt x="876" y="24"/>
                      </a:lnTo>
                      <a:lnTo>
                        <a:pt x="886" y="25"/>
                      </a:lnTo>
                      <a:lnTo>
                        <a:pt x="897" y="26"/>
                      </a:lnTo>
                      <a:lnTo>
                        <a:pt x="907" y="26"/>
                      </a:lnTo>
                      <a:lnTo>
                        <a:pt x="919" y="27"/>
                      </a:lnTo>
                      <a:lnTo>
                        <a:pt x="939" y="28"/>
                      </a:lnTo>
                      <a:lnTo>
                        <a:pt x="951" y="28"/>
                      </a:lnTo>
                      <a:lnTo>
                        <a:pt x="960" y="29"/>
                      </a:lnTo>
                      <a:lnTo>
                        <a:pt x="964" y="28"/>
                      </a:lnTo>
                      <a:lnTo>
                        <a:pt x="970" y="28"/>
                      </a:lnTo>
                      <a:lnTo>
                        <a:pt x="980" y="26"/>
                      </a:lnTo>
                      <a:lnTo>
                        <a:pt x="988" y="25"/>
                      </a:lnTo>
                      <a:lnTo>
                        <a:pt x="994" y="25"/>
                      </a:lnTo>
                      <a:lnTo>
                        <a:pt x="998" y="24"/>
                      </a:lnTo>
                      <a:lnTo>
                        <a:pt x="1000" y="23"/>
                      </a:lnTo>
                      <a:lnTo>
                        <a:pt x="1002" y="23"/>
                      </a:lnTo>
                      <a:lnTo>
                        <a:pt x="1004" y="22"/>
                      </a:lnTo>
                      <a:lnTo>
                        <a:pt x="1006" y="21"/>
                      </a:lnTo>
                      <a:lnTo>
                        <a:pt x="1008" y="20"/>
                      </a:lnTo>
                      <a:lnTo>
                        <a:pt x="1010" y="19"/>
                      </a:lnTo>
                      <a:lnTo>
                        <a:pt x="1012" y="19"/>
                      </a:lnTo>
                      <a:lnTo>
                        <a:pt x="1014" y="19"/>
                      </a:lnTo>
                      <a:lnTo>
                        <a:pt x="1014" y="20"/>
                      </a:lnTo>
                      <a:lnTo>
                        <a:pt x="1015" y="20"/>
                      </a:lnTo>
                      <a:lnTo>
                        <a:pt x="1015" y="21"/>
                      </a:lnTo>
                      <a:lnTo>
                        <a:pt x="1017" y="22"/>
                      </a:lnTo>
                      <a:lnTo>
                        <a:pt x="1019" y="24"/>
                      </a:lnTo>
                      <a:lnTo>
                        <a:pt x="1021" y="25"/>
                      </a:lnTo>
                      <a:lnTo>
                        <a:pt x="1023" y="27"/>
                      </a:lnTo>
                      <a:lnTo>
                        <a:pt x="1025" y="28"/>
                      </a:lnTo>
                      <a:lnTo>
                        <a:pt x="1025" y="29"/>
                      </a:lnTo>
                      <a:lnTo>
                        <a:pt x="1027" y="29"/>
                      </a:lnTo>
                      <a:lnTo>
                        <a:pt x="1031" y="30"/>
                      </a:lnTo>
                      <a:lnTo>
                        <a:pt x="1033" y="31"/>
                      </a:lnTo>
                      <a:lnTo>
                        <a:pt x="1037" y="31"/>
                      </a:lnTo>
                      <a:lnTo>
                        <a:pt x="1041" y="32"/>
                      </a:lnTo>
                      <a:lnTo>
                        <a:pt x="1047" y="33"/>
                      </a:lnTo>
                      <a:lnTo>
                        <a:pt x="1051" y="33"/>
                      </a:lnTo>
                      <a:lnTo>
                        <a:pt x="1055" y="34"/>
                      </a:lnTo>
                      <a:lnTo>
                        <a:pt x="1059" y="35"/>
                      </a:lnTo>
                      <a:lnTo>
                        <a:pt x="1063" y="37"/>
                      </a:lnTo>
                      <a:lnTo>
                        <a:pt x="1069" y="38"/>
                      </a:lnTo>
                      <a:lnTo>
                        <a:pt x="1073" y="40"/>
                      </a:lnTo>
                      <a:lnTo>
                        <a:pt x="1076" y="42"/>
                      </a:lnTo>
                      <a:lnTo>
                        <a:pt x="1078" y="42"/>
                      </a:lnTo>
                      <a:lnTo>
                        <a:pt x="1080" y="43"/>
                      </a:lnTo>
                      <a:lnTo>
                        <a:pt x="1082" y="44"/>
                      </a:lnTo>
                      <a:lnTo>
                        <a:pt x="1088" y="41"/>
                      </a:lnTo>
                      <a:lnTo>
                        <a:pt x="1094" y="37"/>
                      </a:lnTo>
                      <a:lnTo>
                        <a:pt x="1100" y="34"/>
                      </a:lnTo>
                      <a:lnTo>
                        <a:pt x="1108" y="31"/>
                      </a:lnTo>
                      <a:lnTo>
                        <a:pt x="1116" y="29"/>
                      </a:lnTo>
                      <a:lnTo>
                        <a:pt x="1124" y="26"/>
                      </a:lnTo>
                      <a:lnTo>
                        <a:pt x="1132" y="23"/>
                      </a:lnTo>
                      <a:lnTo>
                        <a:pt x="1139" y="21"/>
                      </a:lnTo>
                      <a:lnTo>
                        <a:pt x="1147" y="18"/>
                      </a:lnTo>
                      <a:lnTo>
                        <a:pt x="1155" y="16"/>
                      </a:lnTo>
                      <a:lnTo>
                        <a:pt x="1163" y="14"/>
                      </a:lnTo>
                      <a:lnTo>
                        <a:pt x="1171" y="11"/>
                      </a:lnTo>
                      <a:lnTo>
                        <a:pt x="1179" y="10"/>
                      </a:lnTo>
                      <a:lnTo>
                        <a:pt x="1187" y="8"/>
                      </a:lnTo>
                      <a:lnTo>
                        <a:pt x="1195" y="6"/>
                      </a:lnTo>
                      <a:lnTo>
                        <a:pt x="1200" y="4"/>
                      </a:lnTo>
                      <a:lnTo>
                        <a:pt x="1200" y="7"/>
                      </a:lnTo>
                      <a:lnTo>
                        <a:pt x="1200" y="10"/>
                      </a:lnTo>
                      <a:lnTo>
                        <a:pt x="1202" y="14"/>
                      </a:lnTo>
                      <a:lnTo>
                        <a:pt x="1202" y="17"/>
                      </a:lnTo>
                      <a:lnTo>
                        <a:pt x="1202" y="21"/>
                      </a:lnTo>
                      <a:lnTo>
                        <a:pt x="1202" y="24"/>
                      </a:lnTo>
                      <a:lnTo>
                        <a:pt x="1202" y="27"/>
                      </a:lnTo>
                      <a:lnTo>
                        <a:pt x="1204" y="28"/>
                      </a:lnTo>
                      <a:lnTo>
                        <a:pt x="1204" y="29"/>
                      </a:lnTo>
                      <a:lnTo>
                        <a:pt x="1204" y="30"/>
                      </a:lnTo>
                      <a:lnTo>
                        <a:pt x="1206" y="30"/>
                      </a:lnTo>
                      <a:lnTo>
                        <a:pt x="1208" y="30"/>
                      </a:lnTo>
                      <a:lnTo>
                        <a:pt x="1210" y="30"/>
                      </a:lnTo>
                      <a:lnTo>
                        <a:pt x="1212" y="29"/>
                      </a:lnTo>
                      <a:lnTo>
                        <a:pt x="1214" y="27"/>
                      </a:lnTo>
                      <a:lnTo>
                        <a:pt x="1216" y="26"/>
                      </a:lnTo>
                      <a:lnTo>
                        <a:pt x="1218" y="25"/>
                      </a:lnTo>
                      <a:lnTo>
                        <a:pt x="1222" y="21"/>
                      </a:lnTo>
                      <a:lnTo>
                        <a:pt x="1222" y="20"/>
                      </a:lnTo>
                      <a:lnTo>
                        <a:pt x="1224" y="18"/>
                      </a:lnTo>
                      <a:lnTo>
                        <a:pt x="1226" y="17"/>
                      </a:lnTo>
                      <a:lnTo>
                        <a:pt x="1226" y="15"/>
                      </a:lnTo>
                      <a:lnTo>
                        <a:pt x="1228" y="15"/>
                      </a:lnTo>
                      <a:lnTo>
                        <a:pt x="1228" y="14"/>
                      </a:lnTo>
                    </a:path>
                  </a:pathLst>
                </a:custGeom>
                <a:noFill/>
                <a:ln w="12700" cap="rnd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5"/>
                <p:cNvGrpSpPr>
                  <a:grpSpLocks/>
                </p:cNvGrpSpPr>
                <p:nvPr/>
              </p:nvGrpSpPr>
              <p:grpSpPr bwMode="auto">
                <a:xfrm>
                  <a:off x="3696" y="1198"/>
                  <a:ext cx="1794" cy="1077"/>
                  <a:chOff x="3696" y="1198"/>
                  <a:chExt cx="1794" cy="1077"/>
                </a:xfrm>
              </p:grpSpPr>
              <p:sp>
                <p:nvSpPr>
                  <p:cNvPr id="93223" name="Line 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96" y="1198"/>
                    <a:ext cx="0" cy="1075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4" name="Line 17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1200"/>
                    <a:ext cx="1794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5" name="Line 18"/>
                  <p:cNvSpPr>
                    <a:spLocks noChangeShapeType="1"/>
                  </p:cNvSpPr>
                  <p:nvPr/>
                </p:nvSpPr>
                <p:spPr bwMode="auto">
                  <a:xfrm>
                    <a:off x="5490" y="1205"/>
                    <a:ext cx="0" cy="107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6" name="Line 19"/>
                  <p:cNvSpPr>
                    <a:spLocks noChangeShapeType="1"/>
                  </p:cNvSpPr>
                  <p:nvPr/>
                </p:nvSpPr>
                <p:spPr bwMode="auto">
                  <a:xfrm>
                    <a:off x="3696" y="2275"/>
                    <a:ext cx="334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7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5297" y="2275"/>
                    <a:ext cx="193" cy="0"/>
                  </a:xfrm>
                  <a:prstGeom prst="line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6" name="Group 21"/>
                <p:cNvGrpSpPr>
                  <a:grpSpLocks/>
                </p:cNvGrpSpPr>
                <p:nvPr/>
              </p:nvGrpSpPr>
              <p:grpSpPr bwMode="auto">
                <a:xfrm>
                  <a:off x="4030" y="2273"/>
                  <a:ext cx="1262" cy="337"/>
                  <a:chOff x="4030" y="2273"/>
                  <a:chExt cx="1262" cy="337"/>
                </a:xfrm>
              </p:grpSpPr>
              <p:sp>
                <p:nvSpPr>
                  <p:cNvPr id="93220" name="Line 22"/>
                  <p:cNvSpPr>
                    <a:spLocks noChangeShapeType="1"/>
                  </p:cNvSpPr>
                  <p:nvPr/>
                </p:nvSpPr>
                <p:spPr bwMode="auto">
                  <a:xfrm>
                    <a:off x="4030" y="2275"/>
                    <a:ext cx="0" cy="3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1" name="Line 23"/>
                  <p:cNvSpPr>
                    <a:spLocks noChangeShapeType="1"/>
                  </p:cNvSpPr>
                  <p:nvPr/>
                </p:nvSpPr>
                <p:spPr bwMode="auto">
                  <a:xfrm>
                    <a:off x="4030" y="2610"/>
                    <a:ext cx="1262" cy="0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22" name="Line 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292" y="2273"/>
                    <a:ext cx="0" cy="335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  <a:extLst>
                    <a:ext uri="{909E8E84-426E-40dd-AFC4-6F175D3DCCD1}">
                      <a14:hiddenFill xmlns=""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5"/>
                <p:cNvGrpSpPr>
                  <a:grpSpLocks/>
                </p:cNvGrpSpPr>
                <p:nvPr/>
              </p:nvGrpSpPr>
              <p:grpSpPr bwMode="auto">
                <a:xfrm>
                  <a:off x="5167" y="1397"/>
                  <a:ext cx="240" cy="225"/>
                  <a:chOff x="5167" y="1397"/>
                  <a:chExt cx="240" cy="225"/>
                </a:xfrm>
              </p:grpSpPr>
              <p:sp>
                <p:nvSpPr>
                  <p:cNvPr id="93217" name="Freeform 26"/>
                  <p:cNvSpPr>
                    <a:spLocks/>
                  </p:cNvSpPr>
                  <p:nvPr/>
                </p:nvSpPr>
                <p:spPr bwMode="auto">
                  <a:xfrm>
                    <a:off x="5167" y="1421"/>
                    <a:ext cx="127" cy="68"/>
                  </a:xfrm>
                  <a:custGeom>
                    <a:avLst/>
                    <a:gdLst>
                      <a:gd name="T0" fmla="*/ 125 w 127"/>
                      <a:gd name="T1" fmla="*/ 66 h 68"/>
                      <a:gd name="T2" fmla="*/ 122 w 127"/>
                      <a:gd name="T3" fmla="*/ 67 h 68"/>
                      <a:gd name="T4" fmla="*/ 117 w 127"/>
                      <a:gd name="T5" fmla="*/ 67 h 68"/>
                      <a:gd name="T6" fmla="*/ 110 w 127"/>
                      <a:gd name="T7" fmla="*/ 66 h 68"/>
                      <a:gd name="T8" fmla="*/ 103 w 127"/>
                      <a:gd name="T9" fmla="*/ 65 h 68"/>
                      <a:gd name="T10" fmla="*/ 94 w 127"/>
                      <a:gd name="T11" fmla="*/ 64 h 68"/>
                      <a:gd name="T12" fmla="*/ 76 w 127"/>
                      <a:gd name="T13" fmla="*/ 61 h 68"/>
                      <a:gd name="T14" fmla="*/ 56 w 127"/>
                      <a:gd name="T15" fmla="*/ 57 h 68"/>
                      <a:gd name="T16" fmla="*/ 37 w 127"/>
                      <a:gd name="T17" fmla="*/ 52 h 68"/>
                      <a:gd name="T18" fmla="*/ 29 w 127"/>
                      <a:gd name="T19" fmla="*/ 50 h 68"/>
                      <a:gd name="T20" fmla="*/ 22 w 127"/>
                      <a:gd name="T21" fmla="*/ 47 h 68"/>
                      <a:gd name="T22" fmla="*/ 16 w 127"/>
                      <a:gd name="T23" fmla="*/ 45 h 68"/>
                      <a:gd name="T24" fmla="*/ 12 w 127"/>
                      <a:gd name="T25" fmla="*/ 43 h 68"/>
                      <a:gd name="T26" fmla="*/ 9 w 127"/>
                      <a:gd name="T27" fmla="*/ 41 h 68"/>
                      <a:gd name="T28" fmla="*/ 6 w 127"/>
                      <a:gd name="T29" fmla="*/ 38 h 68"/>
                      <a:gd name="T30" fmla="*/ 2 w 127"/>
                      <a:gd name="T31" fmla="*/ 32 h 68"/>
                      <a:gd name="T32" fmla="*/ 0 w 127"/>
                      <a:gd name="T33" fmla="*/ 24 h 68"/>
                      <a:gd name="T34" fmla="*/ 0 w 127"/>
                      <a:gd name="T35" fmla="*/ 17 h 68"/>
                      <a:gd name="T36" fmla="*/ 1 w 127"/>
                      <a:gd name="T37" fmla="*/ 10 h 68"/>
                      <a:gd name="T38" fmla="*/ 4 w 127"/>
                      <a:gd name="T39" fmla="*/ 5 h 68"/>
                      <a:gd name="T40" fmla="*/ 5 w 127"/>
                      <a:gd name="T41" fmla="*/ 3 h 68"/>
                      <a:gd name="T42" fmla="*/ 8 w 127"/>
                      <a:gd name="T43" fmla="*/ 1 h 68"/>
                      <a:gd name="T44" fmla="*/ 10 w 127"/>
                      <a:gd name="T45" fmla="*/ 0 h 68"/>
                      <a:gd name="T46" fmla="*/ 13 w 127"/>
                      <a:gd name="T47" fmla="*/ 0 h 68"/>
                      <a:gd name="T48" fmla="*/ 17 w 127"/>
                      <a:gd name="T49" fmla="*/ 1 h 68"/>
                      <a:gd name="T50" fmla="*/ 22 w 127"/>
                      <a:gd name="T51" fmla="*/ 2 h 68"/>
                      <a:gd name="T52" fmla="*/ 28 w 127"/>
                      <a:gd name="T53" fmla="*/ 5 h 68"/>
                      <a:gd name="T54" fmla="*/ 35 w 127"/>
                      <a:gd name="T55" fmla="*/ 9 h 68"/>
                      <a:gd name="T56" fmla="*/ 44 w 127"/>
                      <a:gd name="T57" fmla="*/ 13 h 68"/>
                      <a:gd name="T58" fmla="*/ 58 w 127"/>
                      <a:gd name="T59" fmla="*/ 20 h 68"/>
                      <a:gd name="T60" fmla="*/ 77 w 127"/>
                      <a:gd name="T61" fmla="*/ 31 h 68"/>
                      <a:gd name="T62" fmla="*/ 95 w 127"/>
                      <a:gd name="T63" fmla="*/ 42 h 68"/>
                      <a:gd name="T64" fmla="*/ 104 w 127"/>
                      <a:gd name="T65" fmla="*/ 48 h 68"/>
                      <a:gd name="T66" fmla="*/ 111 w 127"/>
                      <a:gd name="T67" fmla="*/ 52 h 68"/>
                      <a:gd name="T68" fmla="*/ 117 w 127"/>
                      <a:gd name="T69" fmla="*/ 57 h 68"/>
                      <a:gd name="T70" fmla="*/ 122 w 127"/>
                      <a:gd name="T71" fmla="*/ 60 h 68"/>
                      <a:gd name="T72" fmla="*/ 125 w 127"/>
                      <a:gd name="T73" fmla="*/ 63 h 68"/>
                      <a:gd name="T74" fmla="*/ 126 w 127"/>
                      <a:gd name="T75" fmla="*/ 65 h 68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w 127"/>
                      <a:gd name="T115" fmla="*/ 0 h 68"/>
                      <a:gd name="T116" fmla="*/ 127 w 127"/>
                      <a:gd name="T117" fmla="*/ 68 h 68"/>
                    </a:gdLst>
                    <a:ahLst/>
                    <a:cxnLst>
                      <a:cxn ang="T76">
                        <a:pos x="T0" y="T1"/>
                      </a:cxn>
                      <a:cxn ang="T77">
                        <a:pos x="T2" y="T3"/>
                      </a:cxn>
                      <a:cxn ang="T78">
                        <a:pos x="T4" y="T5"/>
                      </a:cxn>
                      <a:cxn ang="T79">
                        <a:pos x="T6" y="T7"/>
                      </a:cxn>
                      <a:cxn ang="T80">
                        <a:pos x="T8" y="T9"/>
                      </a:cxn>
                      <a:cxn ang="T81">
                        <a:pos x="T10" y="T11"/>
                      </a:cxn>
                      <a:cxn ang="T82">
                        <a:pos x="T12" y="T13"/>
                      </a:cxn>
                      <a:cxn ang="T83">
                        <a:pos x="T14" y="T15"/>
                      </a:cxn>
                      <a:cxn ang="T84">
                        <a:pos x="T16" y="T17"/>
                      </a:cxn>
                      <a:cxn ang="T85">
                        <a:pos x="T18" y="T19"/>
                      </a:cxn>
                      <a:cxn ang="T86">
                        <a:pos x="T20" y="T21"/>
                      </a:cxn>
                      <a:cxn ang="T87">
                        <a:pos x="T22" y="T23"/>
                      </a:cxn>
                      <a:cxn ang="T88">
                        <a:pos x="T24" y="T25"/>
                      </a:cxn>
                      <a:cxn ang="T89">
                        <a:pos x="T26" y="T27"/>
                      </a:cxn>
                      <a:cxn ang="T90">
                        <a:pos x="T28" y="T29"/>
                      </a:cxn>
                      <a:cxn ang="T91">
                        <a:pos x="T30" y="T31"/>
                      </a:cxn>
                      <a:cxn ang="T92">
                        <a:pos x="T32" y="T33"/>
                      </a:cxn>
                      <a:cxn ang="T93">
                        <a:pos x="T34" y="T35"/>
                      </a:cxn>
                      <a:cxn ang="T94">
                        <a:pos x="T36" y="T37"/>
                      </a:cxn>
                      <a:cxn ang="T95">
                        <a:pos x="T38" y="T39"/>
                      </a:cxn>
                      <a:cxn ang="T96">
                        <a:pos x="T40" y="T41"/>
                      </a:cxn>
                      <a:cxn ang="T97">
                        <a:pos x="T42" y="T43"/>
                      </a:cxn>
                      <a:cxn ang="T98">
                        <a:pos x="T44" y="T45"/>
                      </a:cxn>
                      <a:cxn ang="T99">
                        <a:pos x="T46" y="T47"/>
                      </a:cxn>
                      <a:cxn ang="T100">
                        <a:pos x="T48" y="T49"/>
                      </a:cxn>
                      <a:cxn ang="T101">
                        <a:pos x="T50" y="T51"/>
                      </a:cxn>
                      <a:cxn ang="T102">
                        <a:pos x="T52" y="T53"/>
                      </a:cxn>
                      <a:cxn ang="T103">
                        <a:pos x="T54" y="T55"/>
                      </a:cxn>
                      <a:cxn ang="T104">
                        <a:pos x="T56" y="T57"/>
                      </a:cxn>
                      <a:cxn ang="T105">
                        <a:pos x="T58" y="T59"/>
                      </a:cxn>
                      <a:cxn ang="T106">
                        <a:pos x="T60" y="T61"/>
                      </a:cxn>
                      <a:cxn ang="T107">
                        <a:pos x="T62" y="T63"/>
                      </a:cxn>
                      <a:cxn ang="T108">
                        <a:pos x="T64" y="T65"/>
                      </a:cxn>
                      <a:cxn ang="T109">
                        <a:pos x="T66" y="T67"/>
                      </a:cxn>
                      <a:cxn ang="T110">
                        <a:pos x="T68" y="T69"/>
                      </a:cxn>
                      <a:cxn ang="T111">
                        <a:pos x="T70" y="T71"/>
                      </a:cxn>
                      <a:cxn ang="T112">
                        <a:pos x="T72" y="T73"/>
                      </a:cxn>
                      <a:cxn ang="T113">
                        <a:pos x="T74" y="T75"/>
                      </a:cxn>
                    </a:cxnLst>
                    <a:rect l="T114" t="T115" r="T116" b="T117"/>
                    <a:pathLst>
                      <a:path w="127" h="68">
                        <a:moveTo>
                          <a:pt x="126" y="65"/>
                        </a:moveTo>
                        <a:lnTo>
                          <a:pt x="125" y="66"/>
                        </a:lnTo>
                        <a:lnTo>
                          <a:pt x="123" y="66"/>
                        </a:lnTo>
                        <a:lnTo>
                          <a:pt x="122" y="67"/>
                        </a:lnTo>
                        <a:lnTo>
                          <a:pt x="119" y="67"/>
                        </a:lnTo>
                        <a:lnTo>
                          <a:pt x="117" y="67"/>
                        </a:lnTo>
                        <a:lnTo>
                          <a:pt x="114" y="66"/>
                        </a:lnTo>
                        <a:lnTo>
                          <a:pt x="110" y="66"/>
                        </a:lnTo>
                        <a:lnTo>
                          <a:pt x="107" y="66"/>
                        </a:lnTo>
                        <a:lnTo>
                          <a:pt x="103" y="65"/>
                        </a:lnTo>
                        <a:lnTo>
                          <a:pt x="99" y="65"/>
                        </a:lnTo>
                        <a:lnTo>
                          <a:pt x="94" y="64"/>
                        </a:lnTo>
                        <a:lnTo>
                          <a:pt x="85" y="63"/>
                        </a:lnTo>
                        <a:lnTo>
                          <a:pt x="76" y="61"/>
                        </a:lnTo>
                        <a:lnTo>
                          <a:pt x="66" y="59"/>
                        </a:lnTo>
                        <a:lnTo>
                          <a:pt x="56" y="57"/>
                        </a:lnTo>
                        <a:lnTo>
                          <a:pt x="46" y="54"/>
                        </a:lnTo>
                        <a:lnTo>
                          <a:pt x="37" y="52"/>
                        </a:lnTo>
                        <a:lnTo>
                          <a:pt x="33" y="51"/>
                        </a:lnTo>
                        <a:lnTo>
                          <a:pt x="29" y="50"/>
                        </a:lnTo>
                        <a:lnTo>
                          <a:pt x="26" y="49"/>
                        </a:lnTo>
                        <a:lnTo>
                          <a:pt x="22" y="47"/>
                        </a:lnTo>
                        <a:lnTo>
                          <a:pt x="19" y="46"/>
                        </a:lnTo>
                        <a:lnTo>
                          <a:pt x="16" y="45"/>
                        </a:lnTo>
                        <a:lnTo>
                          <a:pt x="14" y="44"/>
                        </a:lnTo>
                        <a:lnTo>
                          <a:pt x="12" y="43"/>
                        </a:lnTo>
                        <a:lnTo>
                          <a:pt x="10" y="42"/>
                        </a:lnTo>
                        <a:lnTo>
                          <a:pt x="9" y="41"/>
                        </a:lnTo>
                        <a:lnTo>
                          <a:pt x="7" y="40"/>
                        </a:lnTo>
                        <a:lnTo>
                          <a:pt x="6" y="38"/>
                        </a:lnTo>
                        <a:lnTo>
                          <a:pt x="4" y="35"/>
                        </a:lnTo>
                        <a:lnTo>
                          <a:pt x="2" y="32"/>
                        </a:lnTo>
                        <a:lnTo>
                          <a:pt x="1" y="28"/>
                        </a:lnTo>
                        <a:lnTo>
                          <a:pt x="0" y="24"/>
                        </a:lnTo>
                        <a:lnTo>
                          <a:pt x="0" y="20"/>
                        </a:lnTo>
                        <a:lnTo>
                          <a:pt x="0" y="17"/>
                        </a:lnTo>
                        <a:lnTo>
                          <a:pt x="0" y="13"/>
                        </a:lnTo>
                        <a:lnTo>
                          <a:pt x="1" y="10"/>
                        </a:lnTo>
                        <a:lnTo>
                          <a:pt x="3" y="7"/>
                        </a:lnTo>
                        <a:lnTo>
                          <a:pt x="4" y="5"/>
                        </a:lnTo>
                        <a:lnTo>
                          <a:pt x="4" y="4"/>
                        </a:lnTo>
                        <a:lnTo>
                          <a:pt x="5" y="3"/>
                        </a:lnTo>
                        <a:lnTo>
                          <a:pt x="7" y="2"/>
                        </a:lnTo>
                        <a:lnTo>
                          <a:pt x="8" y="1"/>
                        </a:lnTo>
                        <a:lnTo>
                          <a:pt x="9" y="1"/>
                        </a:lnTo>
                        <a:lnTo>
                          <a:pt x="10" y="0"/>
                        </a:lnTo>
                        <a:lnTo>
                          <a:pt x="12" y="0"/>
                        </a:lnTo>
                        <a:lnTo>
                          <a:pt x="13" y="0"/>
                        </a:lnTo>
                        <a:lnTo>
                          <a:pt x="15" y="0"/>
                        </a:lnTo>
                        <a:lnTo>
                          <a:pt x="17" y="1"/>
                        </a:lnTo>
                        <a:lnTo>
                          <a:pt x="19" y="1"/>
                        </a:lnTo>
                        <a:lnTo>
                          <a:pt x="22" y="2"/>
                        </a:lnTo>
                        <a:lnTo>
                          <a:pt x="25" y="4"/>
                        </a:lnTo>
                        <a:lnTo>
                          <a:pt x="28" y="5"/>
                        </a:lnTo>
                        <a:lnTo>
                          <a:pt x="32" y="7"/>
                        </a:lnTo>
                        <a:lnTo>
                          <a:pt x="35" y="9"/>
                        </a:lnTo>
                        <a:lnTo>
                          <a:pt x="40" y="11"/>
                        </a:lnTo>
                        <a:lnTo>
                          <a:pt x="44" y="13"/>
                        </a:lnTo>
                        <a:lnTo>
                          <a:pt x="48" y="15"/>
                        </a:lnTo>
                        <a:lnTo>
                          <a:pt x="58" y="20"/>
                        </a:lnTo>
                        <a:lnTo>
                          <a:pt x="67" y="26"/>
                        </a:lnTo>
                        <a:lnTo>
                          <a:pt x="77" y="31"/>
                        </a:lnTo>
                        <a:lnTo>
                          <a:pt x="86" y="37"/>
                        </a:lnTo>
                        <a:lnTo>
                          <a:pt x="95" y="42"/>
                        </a:lnTo>
                        <a:lnTo>
                          <a:pt x="100" y="45"/>
                        </a:lnTo>
                        <a:lnTo>
                          <a:pt x="104" y="48"/>
                        </a:lnTo>
                        <a:lnTo>
                          <a:pt x="107" y="50"/>
                        </a:lnTo>
                        <a:lnTo>
                          <a:pt x="111" y="52"/>
                        </a:lnTo>
                        <a:lnTo>
                          <a:pt x="114" y="55"/>
                        </a:lnTo>
                        <a:lnTo>
                          <a:pt x="117" y="57"/>
                        </a:lnTo>
                        <a:lnTo>
                          <a:pt x="120" y="59"/>
                        </a:lnTo>
                        <a:lnTo>
                          <a:pt x="122" y="60"/>
                        </a:lnTo>
                        <a:lnTo>
                          <a:pt x="124" y="62"/>
                        </a:lnTo>
                        <a:lnTo>
                          <a:pt x="125" y="63"/>
                        </a:lnTo>
                        <a:lnTo>
                          <a:pt x="126" y="64"/>
                        </a:lnTo>
                        <a:lnTo>
                          <a:pt x="126" y="65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18" name="Freeform 27"/>
                  <p:cNvSpPr>
                    <a:spLocks/>
                  </p:cNvSpPr>
                  <p:nvPr/>
                </p:nvSpPr>
                <p:spPr bwMode="auto">
                  <a:xfrm>
                    <a:off x="5294" y="1397"/>
                    <a:ext cx="113" cy="94"/>
                  </a:xfrm>
                  <a:custGeom>
                    <a:avLst/>
                    <a:gdLst>
                      <a:gd name="T0" fmla="*/ 1 w 113"/>
                      <a:gd name="T1" fmla="*/ 93 h 94"/>
                      <a:gd name="T2" fmla="*/ 1 w 113"/>
                      <a:gd name="T3" fmla="*/ 90 h 94"/>
                      <a:gd name="T4" fmla="*/ 2 w 113"/>
                      <a:gd name="T5" fmla="*/ 87 h 94"/>
                      <a:gd name="T6" fmla="*/ 5 w 113"/>
                      <a:gd name="T7" fmla="*/ 82 h 94"/>
                      <a:gd name="T8" fmla="*/ 9 w 113"/>
                      <a:gd name="T9" fmla="*/ 76 h 94"/>
                      <a:gd name="T10" fmla="*/ 13 w 113"/>
                      <a:gd name="T11" fmla="*/ 70 h 94"/>
                      <a:gd name="T12" fmla="*/ 22 w 113"/>
                      <a:gd name="T13" fmla="*/ 59 h 94"/>
                      <a:gd name="T14" fmla="*/ 34 w 113"/>
                      <a:gd name="T15" fmla="*/ 43 h 94"/>
                      <a:gd name="T16" fmla="*/ 47 w 113"/>
                      <a:gd name="T17" fmla="*/ 28 h 94"/>
                      <a:gd name="T18" fmla="*/ 53 w 113"/>
                      <a:gd name="T19" fmla="*/ 21 h 94"/>
                      <a:gd name="T20" fmla="*/ 59 w 113"/>
                      <a:gd name="T21" fmla="*/ 15 h 94"/>
                      <a:gd name="T22" fmla="*/ 64 w 113"/>
                      <a:gd name="T23" fmla="*/ 10 h 94"/>
                      <a:gd name="T24" fmla="*/ 69 w 113"/>
                      <a:gd name="T25" fmla="*/ 6 h 94"/>
                      <a:gd name="T26" fmla="*/ 73 w 113"/>
                      <a:gd name="T27" fmla="*/ 3 h 94"/>
                      <a:gd name="T28" fmla="*/ 77 w 113"/>
                      <a:gd name="T29" fmla="*/ 1 h 94"/>
                      <a:gd name="T30" fmla="*/ 84 w 113"/>
                      <a:gd name="T31" fmla="*/ 0 h 94"/>
                      <a:gd name="T32" fmla="*/ 92 w 113"/>
                      <a:gd name="T33" fmla="*/ 1 h 94"/>
                      <a:gd name="T34" fmla="*/ 99 w 113"/>
                      <a:gd name="T35" fmla="*/ 3 h 94"/>
                      <a:gd name="T36" fmla="*/ 105 w 113"/>
                      <a:gd name="T37" fmla="*/ 7 h 94"/>
                      <a:gd name="T38" fmla="*/ 110 w 113"/>
                      <a:gd name="T39" fmla="*/ 12 h 94"/>
                      <a:gd name="T40" fmla="*/ 112 w 113"/>
                      <a:gd name="T41" fmla="*/ 18 h 94"/>
                      <a:gd name="T42" fmla="*/ 112 w 113"/>
                      <a:gd name="T43" fmla="*/ 22 h 94"/>
                      <a:gd name="T44" fmla="*/ 111 w 113"/>
                      <a:gd name="T45" fmla="*/ 25 h 94"/>
                      <a:gd name="T46" fmla="*/ 108 w 113"/>
                      <a:gd name="T47" fmla="*/ 27 h 94"/>
                      <a:gd name="T48" fmla="*/ 105 w 113"/>
                      <a:gd name="T49" fmla="*/ 31 h 94"/>
                      <a:gd name="T50" fmla="*/ 99 w 113"/>
                      <a:gd name="T51" fmla="*/ 35 h 94"/>
                      <a:gd name="T52" fmla="*/ 93 w 113"/>
                      <a:gd name="T53" fmla="*/ 40 h 94"/>
                      <a:gd name="T54" fmla="*/ 85 w 113"/>
                      <a:gd name="T55" fmla="*/ 46 h 94"/>
                      <a:gd name="T56" fmla="*/ 72 w 113"/>
                      <a:gd name="T57" fmla="*/ 54 h 94"/>
                      <a:gd name="T58" fmla="*/ 53 w 113"/>
                      <a:gd name="T59" fmla="*/ 66 h 94"/>
                      <a:gd name="T60" fmla="*/ 35 w 113"/>
                      <a:gd name="T61" fmla="*/ 77 h 94"/>
                      <a:gd name="T62" fmla="*/ 22 w 113"/>
                      <a:gd name="T63" fmla="*/ 84 h 94"/>
                      <a:gd name="T64" fmla="*/ 15 w 113"/>
                      <a:gd name="T65" fmla="*/ 88 h 94"/>
                      <a:gd name="T66" fmla="*/ 9 w 113"/>
                      <a:gd name="T67" fmla="*/ 91 h 94"/>
                      <a:gd name="T68" fmla="*/ 5 w 113"/>
                      <a:gd name="T69" fmla="*/ 93 h 94"/>
                      <a:gd name="T70" fmla="*/ 2 w 113"/>
                      <a:gd name="T71" fmla="*/ 93 h 94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w 113"/>
                      <a:gd name="T109" fmla="*/ 0 h 94"/>
                      <a:gd name="T110" fmla="*/ 113 w 113"/>
                      <a:gd name="T111" fmla="*/ 94 h 94"/>
                    </a:gdLst>
                    <a:ahLst/>
                    <a:cxnLst>
                      <a:cxn ang="T72">
                        <a:pos x="T0" y="T1"/>
                      </a:cxn>
                      <a:cxn ang="T73">
                        <a:pos x="T2" y="T3"/>
                      </a:cxn>
                      <a:cxn ang="T74">
                        <a:pos x="T4" y="T5"/>
                      </a:cxn>
                      <a:cxn ang="T75">
                        <a:pos x="T6" y="T7"/>
                      </a:cxn>
                      <a:cxn ang="T76">
                        <a:pos x="T8" y="T9"/>
                      </a:cxn>
                      <a:cxn ang="T77">
                        <a:pos x="T10" y="T11"/>
                      </a:cxn>
                      <a:cxn ang="T78">
                        <a:pos x="T12" y="T13"/>
                      </a:cxn>
                      <a:cxn ang="T79">
                        <a:pos x="T14" y="T15"/>
                      </a:cxn>
                      <a:cxn ang="T80">
                        <a:pos x="T16" y="T17"/>
                      </a:cxn>
                      <a:cxn ang="T81">
                        <a:pos x="T18" y="T19"/>
                      </a:cxn>
                      <a:cxn ang="T82">
                        <a:pos x="T20" y="T21"/>
                      </a:cxn>
                      <a:cxn ang="T83">
                        <a:pos x="T22" y="T23"/>
                      </a:cxn>
                      <a:cxn ang="T84">
                        <a:pos x="T24" y="T25"/>
                      </a:cxn>
                      <a:cxn ang="T85">
                        <a:pos x="T26" y="T27"/>
                      </a:cxn>
                      <a:cxn ang="T86">
                        <a:pos x="T28" y="T29"/>
                      </a:cxn>
                      <a:cxn ang="T87">
                        <a:pos x="T30" y="T31"/>
                      </a:cxn>
                      <a:cxn ang="T88">
                        <a:pos x="T32" y="T33"/>
                      </a:cxn>
                      <a:cxn ang="T89">
                        <a:pos x="T34" y="T35"/>
                      </a:cxn>
                      <a:cxn ang="T90">
                        <a:pos x="T36" y="T37"/>
                      </a:cxn>
                      <a:cxn ang="T91">
                        <a:pos x="T38" y="T39"/>
                      </a:cxn>
                      <a:cxn ang="T92">
                        <a:pos x="T40" y="T41"/>
                      </a:cxn>
                      <a:cxn ang="T93">
                        <a:pos x="T42" y="T43"/>
                      </a:cxn>
                      <a:cxn ang="T94">
                        <a:pos x="T44" y="T45"/>
                      </a:cxn>
                      <a:cxn ang="T95">
                        <a:pos x="T46" y="T47"/>
                      </a:cxn>
                      <a:cxn ang="T96">
                        <a:pos x="T48" y="T49"/>
                      </a:cxn>
                      <a:cxn ang="T97">
                        <a:pos x="T50" y="T51"/>
                      </a:cxn>
                      <a:cxn ang="T98">
                        <a:pos x="T52" y="T53"/>
                      </a:cxn>
                      <a:cxn ang="T99">
                        <a:pos x="T54" y="T55"/>
                      </a:cxn>
                      <a:cxn ang="T100">
                        <a:pos x="T56" y="T57"/>
                      </a:cxn>
                      <a:cxn ang="T101">
                        <a:pos x="T58" y="T59"/>
                      </a:cxn>
                      <a:cxn ang="T102">
                        <a:pos x="T60" y="T61"/>
                      </a:cxn>
                      <a:cxn ang="T103">
                        <a:pos x="T62" y="T63"/>
                      </a:cxn>
                      <a:cxn ang="T104">
                        <a:pos x="T64" y="T65"/>
                      </a:cxn>
                      <a:cxn ang="T105">
                        <a:pos x="T66" y="T67"/>
                      </a:cxn>
                      <a:cxn ang="T106">
                        <a:pos x="T68" y="T69"/>
                      </a:cxn>
                      <a:cxn ang="T107">
                        <a:pos x="T70" y="T71"/>
                      </a:cxn>
                    </a:cxnLst>
                    <a:rect l="T108" t="T109" r="T110" b="T111"/>
                    <a:pathLst>
                      <a:path w="113" h="94">
                        <a:moveTo>
                          <a:pt x="1" y="93"/>
                        </a:moveTo>
                        <a:lnTo>
                          <a:pt x="1" y="93"/>
                        </a:lnTo>
                        <a:lnTo>
                          <a:pt x="0" y="92"/>
                        </a:lnTo>
                        <a:lnTo>
                          <a:pt x="1" y="90"/>
                        </a:lnTo>
                        <a:lnTo>
                          <a:pt x="1" y="89"/>
                        </a:lnTo>
                        <a:lnTo>
                          <a:pt x="2" y="87"/>
                        </a:lnTo>
                        <a:lnTo>
                          <a:pt x="3" y="85"/>
                        </a:lnTo>
                        <a:lnTo>
                          <a:pt x="5" y="82"/>
                        </a:lnTo>
                        <a:lnTo>
                          <a:pt x="7" y="79"/>
                        </a:lnTo>
                        <a:lnTo>
                          <a:pt x="9" y="76"/>
                        </a:lnTo>
                        <a:lnTo>
                          <a:pt x="11" y="73"/>
                        </a:lnTo>
                        <a:lnTo>
                          <a:pt x="13" y="70"/>
                        </a:lnTo>
                        <a:lnTo>
                          <a:pt x="16" y="66"/>
                        </a:lnTo>
                        <a:lnTo>
                          <a:pt x="22" y="59"/>
                        </a:lnTo>
                        <a:lnTo>
                          <a:pt x="28" y="51"/>
                        </a:lnTo>
                        <a:lnTo>
                          <a:pt x="34" y="43"/>
                        </a:lnTo>
                        <a:lnTo>
                          <a:pt x="40" y="36"/>
                        </a:lnTo>
                        <a:lnTo>
                          <a:pt x="47" y="28"/>
                        </a:lnTo>
                        <a:lnTo>
                          <a:pt x="50" y="25"/>
                        </a:lnTo>
                        <a:lnTo>
                          <a:pt x="53" y="21"/>
                        </a:lnTo>
                        <a:lnTo>
                          <a:pt x="56" y="18"/>
                        </a:lnTo>
                        <a:lnTo>
                          <a:pt x="59" y="15"/>
                        </a:lnTo>
                        <a:lnTo>
                          <a:pt x="62" y="12"/>
                        </a:lnTo>
                        <a:lnTo>
                          <a:pt x="64" y="10"/>
                        </a:lnTo>
                        <a:lnTo>
                          <a:pt x="67" y="8"/>
                        </a:lnTo>
                        <a:lnTo>
                          <a:pt x="69" y="6"/>
                        </a:lnTo>
                        <a:lnTo>
                          <a:pt x="71" y="4"/>
                        </a:lnTo>
                        <a:lnTo>
                          <a:pt x="73" y="3"/>
                        </a:lnTo>
                        <a:lnTo>
                          <a:pt x="75" y="2"/>
                        </a:lnTo>
                        <a:lnTo>
                          <a:pt x="77" y="1"/>
                        </a:lnTo>
                        <a:lnTo>
                          <a:pt x="80" y="0"/>
                        </a:lnTo>
                        <a:lnTo>
                          <a:pt x="84" y="0"/>
                        </a:lnTo>
                        <a:lnTo>
                          <a:pt x="88" y="0"/>
                        </a:lnTo>
                        <a:lnTo>
                          <a:pt x="92" y="1"/>
                        </a:lnTo>
                        <a:lnTo>
                          <a:pt x="96" y="2"/>
                        </a:lnTo>
                        <a:lnTo>
                          <a:pt x="99" y="3"/>
                        </a:lnTo>
                        <a:lnTo>
                          <a:pt x="102" y="5"/>
                        </a:lnTo>
                        <a:lnTo>
                          <a:pt x="105" y="7"/>
                        </a:lnTo>
                        <a:lnTo>
                          <a:pt x="108" y="10"/>
                        </a:lnTo>
                        <a:lnTo>
                          <a:pt x="110" y="12"/>
                        </a:lnTo>
                        <a:lnTo>
                          <a:pt x="111" y="15"/>
                        </a:lnTo>
                        <a:lnTo>
                          <a:pt x="112" y="18"/>
                        </a:lnTo>
                        <a:lnTo>
                          <a:pt x="112" y="20"/>
                        </a:lnTo>
                        <a:lnTo>
                          <a:pt x="112" y="22"/>
                        </a:lnTo>
                        <a:lnTo>
                          <a:pt x="112" y="23"/>
                        </a:lnTo>
                        <a:lnTo>
                          <a:pt x="111" y="25"/>
                        </a:lnTo>
                        <a:lnTo>
                          <a:pt x="110" y="26"/>
                        </a:lnTo>
                        <a:lnTo>
                          <a:pt x="108" y="27"/>
                        </a:lnTo>
                        <a:lnTo>
                          <a:pt x="107" y="29"/>
                        </a:lnTo>
                        <a:lnTo>
                          <a:pt x="105" y="31"/>
                        </a:lnTo>
                        <a:lnTo>
                          <a:pt x="102" y="33"/>
                        </a:lnTo>
                        <a:lnTo>
                          <a:pt x="99" y="35"/>
                        </a:lnTo>
                        <a:lnTo>
                          <a:pt x="96" y="38"/>
                        </a:lnTo>
                        <a:lnTo>
                          <a:pt x="93" y="40"/>
                        </a:lnTo>
                        <a:lnTo>
                          <a:pt x="89" y="43"/>
                        </a:lnTo>
                        <a:lnTo>
                          <a:pt x="85" y="46"/>
                        </a:lnTo>
                        <a:lnTo>
                          <a:pt x="81" y="48"/>
                        </a:lnTo>
                        <a:lnTo>
                          <a:pt x="72" y="54"/>
                        </a:lnTo>
                        <a:lnTo>
                          <a:pt x="63" y="60"/>
                        </a:lnTo>
                        <a:lnTo>
                          <a:pt x="53" y="66"/>
                        </a:lnTo>
                        <a:lnTo>
                          <a:pt x="44" y="72"/>
                        </a:lnTo>
                        <a:lnTo>
                          <a:pt x="35" y="77"/>
                        </a:lnTo>
                        <a:lnTo>
                          <a:pt x="27" y="82"/>
                        </a:lnTo>
                        <a:lnTo>
                          <a:pt x="22" y="84"/>
                        </a:lnTo>
                        <a:lnTo>
                          <a:pt x="19" y="86"/>
                        </a:lnTo>
                        <a:lnTo>
                          <a:pt x="15" y="88"/>
                        </a:lnTo>
                        <a:lnTo>
                          <a:pt x="12" y="90"/>
                        </a:lnTo>
                        <a:lnTo>
                          <a:pt x="9" y="91"/>
                        </a:lnTo>
                        <a:lnTo>
                          <a:pt x="7" y="92"/>
                        </a:lnTo>
                        <a:lnTo>
                          <a:pt x="5" y="93"/>
                        </a:lnTo>
                        <a:lnTo>
                          <a:pt x="3" y="93"/>
                        </a:lnTo>
                        <a:lnTo>
                          <a:pt x="2" y="93"/>
                        </a:lnTo>
                        <a:lnTo>
                          <a:pt x="1" y="93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93219" name="Freeform 28"/>
                  <p:cNvSpPr>
                    <a:spLocks/>
                  </p:cNvSpPr>
                  <p:nvPr/>
                </p:nvSpPr>
                <p:spPr bwMode="auto">
                  <a:xfrm>
                    <a:off x="5284" y="1485"/>
                    <a:ext cx="43" cy="137"/>
                  </a:xfrm>
                  <a:custGeom>
                    <a:avLst/>
                    <a:gdLst>
                      <a:gd name="T0" fmla="*/ 14 w 43"/>
                      <a:gd name="T1" fmla="*/ 0 h 137"/>
                      <a:gd name="T2" fmla="*/ 15 w 43"/>
                      <a:gd name="T3" fmla="*/ 2 h 137"/>
                      <a:gd name="T4" fmla="*/ 17 w 43"/>
                      <a:gd name="T5" fmla="*/ 5 h 137"/>
                      <a:gd name="T6" fmla="*/ 19 w 43"/>
                      <a:gd name="T7" fmla="*/ 10 h 137"/>
                      <a:gd name="T8" fmla="*/ 21 w 43"/>
                      <a:gd name="T9" fmla="*/ 17 h 137"/>
                      <a:gd name="T10" fmla="*/ 24 w 43"/>
                      <a:gd name="T11" fmla="*/ 24 h 137"/>
                      <a:gd name="T12" fmla="*/ 28 w 43"/>
                      <a:gd name="T13" fmla="*/ 38 h 137"/>
                      <a:gd name="T14" fmla="*/ 33 w 43"/>
                      <a:gd name="T15" fmla="*/ 57 h 137"/>
                      <a:gd name="T16" fmla="*/ 37 w 43"/>
                      <a:gd name="T17" fmla="*/ 76 h 137"/>
                      <a:gd name="T18" fmla="*/ 39 w 43"/>
                      <a:gd name="T19" fmla="*/ 85 h 137"/>
                      <a:gd name="T20" fmla="*/ 40 w 43"/>
                      <a:gd name="T21" fmla="*/ 94 h 137"/>
                      <a:gd name="T22" fmla="*/ 41 w 43"/>
                      <a:gd name="T23" fmla="*/ 101 h 137"/>
                      <a:gd name="T24" fmla="*/ 42 w 43"/>
                      <a:gd name="T25" fmla="*/ 107 h 137"/>
                      <a:gd name="T26" fmla="*/ 42 w 43"/>
                      <a:gd name="T27" fmla="*/ 112 h 137"/>
                      <a:gd name="T28" fmla="*/ 41 w 43"/>
                      <a:gd name="T29" fmla="*/ 116 h 137"/>
                      <a:gd name="T30" fmla="*/ 40 w 43"/>
                      <a:gd name="T31" fmla="*/ 119 h 137"/>
                      <a:gd name="T32" fmla="*/ 38 w 43"/>
                      <a:gd name="T33" fmla="*/ 123 h 137"/>
                      <a:gd name="T34" fmla="*/ 35 w 43"/>
                      <a:gd name="T35" fmla="*/ 126 h 137"/>
                      <a:gd name="T36" fmla="*/ 32 w 43"/>
                      <a:gd name="T37" fmla="*/ 129 h 137"/>
                      <a:gd name="T38" fmla="*/ 29 w 43"/>
                      <a:gd name="T39" fmla="*/ 131 h 137"/>
                      <a:gd name="T40" fmla="*/ 22 w 43"/>
                      <a:gd name="T41" fmla="*/ 135 h 137"/>
                      <a:gd name="T42" fmla="*/ 15 w 43"/>
                      <a:gd name="T43" fmla="*/ 136 h 137"/>
                      <a:gd name="T44" fmla="*/ 10 w 43"/>
                      <a:gd name="T45" fmla="*/ 136 h 137"/>
                      <a:gd name="T46" fmla="*/ 7 w 43"/>
                      <a:gd name="T47" fmla="*/ 136 h 137"/>
                      <a:gd name="T48" fmla="*/ 5 w 43"/>
                      <a:gd name="T49" fmla="*/ 134 h 137"/>
                      <a:gd name="T50" fmla="*/ 3 w 43"/>
                      <a:gd name="T51" fmla="*/ 132 h 137"/>
                      <a:gd name="T52" fmla="*/ 1 w 43"/>
                      <a:gd name="T53" fmla="*/ 130 h 137"/>
                      <a:gd name="T54" fmla="*/ 1 w 43"/>
                      <a:gd name="T55" fmla="*/ 126 h 137"/>
                      <a:gd name="T56" fmla="*/ 0 w 43"/>
                      <a:gd name="T57" fmla="*/ 121 h 137"/>
                      <a:gd name="T58" fmla="*/ 0 w 43"/>
                      <a:gd name="T59" fmla="*/ 114 h 137"/>
                      <a:gd name="T60" fmla="*/ 0 w 43"/>
                      <a:gd name="T61" fmla="*/ 105 h 137"/>
                      <a:gd name="T62" fmla="*/ 0 w 43"/>
                      <a:gd name="T63" fmla="*/ 96 h 137"/>
                      <a:gd name="T64" fmla="*/ 1 w 43"/>
                      <a:gd name="T65" fmla="*/ 80 h 137"/>
                      <a:gd name="T66" fmla="*/ 3 w 43"/>
                      <a:gd name="T67" fmla="*/ 58 h 137"/>
                      <a:gd name="T68" fmla="*/ 5 w 43"/>
                      <a:gd name="T69" fmla="*/ 37 h 137"/>
                      <a:gd name="T70" fmla="*/ 6 w 43"/>
                      <a:gd name="T71" fmla="*/ 27 h 137"/>
                      <a:gd name="T72" fmla="*/ 8 w 43"/>
                      <a:gd name="T73" fmla="*/ 18 h 137"/>
                      <a:gd name="T74" fmla="*/ 9 w 43"/>
                      <a:gd name="T75" fmla="*/ 11 h 137"/>
                      <a:gd name="T76" fmla="*/ 10 w 43"/>
                      <a:gd name="T77" fmla="*/ 5 h 137"/>
                      <a:gd name="T78" fmla="*/ 12 w 43"/>
                      <a:gd name="T79" fmla="*/ 2 h 137"/>
                      <a:gd name="T80" fmla="*/ 13 w 43"/>
                      <a:gd name="T81" fmla="*/ 0 h 137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w 43"/>
                      <a:gd name="T124" fmla="*/ 0 h 137"/>
                      <a:gd name="T125" fmla="*/ 43 w 43"/>
                      <a:gd name="T126" fmla="*/ 137 h 137"/>
                    </a:gdLst>
                    <a:ahLst/>
                    <a:cxnLst>
                      <a:cxn ang="T82">
                        <a:pos x="T0" y="T1"/>
                      </a:cxn>
                      <a:cxn ang="T83">
                        <a:pos x="T2" y="T3"/>
                      </a:cxn>
                      <a:cxn ang="T84">
                        <a:pos x="T4" y="T5"/>
                      </a:cxn>
                      <a:cxn ang="T85">
                        <a:pos x="T6" y="T7"/>
                      </a:cxn>
                      <a:cxn ang="T86">
                        <a:pos x="T8" y="T9"/>
                      </a:cxn>
                      <a:cxn ang="T87">
                        <a:pos x="T10" y="T11"/>
                      </a:cxn>
                      <a:cxn ang="T88">
                        <a:pos x="T12" y="T13"/>
                      </a:cxn>
                      <a:cxn ang="T89">
                        <a:pos x="T14" y="T15"/>
                      </a:cxn>
                      <a:cxn ang="T90">
                        <a:pos x="T16" y="T17"/>
                      </a:cxn>
                      <a:cxn ang="T91">
                        <a:pos x="T18" y="T19"/>
                      </a:cxn>
                      <a:cxn ang="T92">
                        <a:pos x="T20" y="T21"/>
                      </a:cxn>
                      <a:cxn ang="T93">
                        <a:pos x="T22" y="T23"/>
                      </a:cxn>
                      <a:cxn ang="T94">
                        <a:pos x="T24" y="T25"/>
                      </a:cxn>
                      <a:cxn ang="T95">
                        <a:pos x="T26" y="T27"/>
                      </a:cxn>
                      <a:cxn ang="T96">
                        <a:pos x="T28" y="T29"/>
                      </a:cxn>
                      <a:cxn ang="T97">
                        <a:pos x="T30" y="T31"/>
                      </a:cxn>
                      <a:cxn ang="T98">
                        <a:pos x="T32" y="T33"/>
                      </a:cxn>
                      <a:cxn ang="T99">
                        <a:pos x="T34" y="T35"/>
                      </a:cxn>
                      <a:cxn ang="T100">
                        <a:pos x="T36" y="T37"/>
                      </a:cxn>
                      <a:cxn ang="T101">
                        <a:pos x="T38" y="T39"/>
                      </a:cxn>
                      <a:cxn ang="T102">
                        <a:pos x="T40" y="T41"/>
                      </a:cxn>
                      <a:cxn ang="T103">
                        <a:pos x="T42" y="T43"/>
                      </a:cxn>
                      <a:cxn ang="T104">
                        <a:pos x="T44" y="T45"/>
                      </a:cxn>
                      <a:cxn ang="T105">
                        <a:pos x="T46" y="T47"/>
                      </a:cxn>
                      <a:cxn ang="T106">
                        <a:pos x="T48" y="T49"/>
                      </a:cxn>
                      <a:cxn ang="T107">
                        <a:pos x="T50" y="T51"/>
                      </a:cxn>
                      <a:cxn ang="T108">
                        <a:pos x="T52" y="T53"/>
                      </a:cxn>
                      <a:cxn ang="T109">
                        <a:pos x="T54" y="T55"/>
                      </a:cxn>
                      <a:cxn ang="T110">
                        <a:pos x="T56" y="T57"/>
                      </a:cxn>
                      <a:cxn ang="T111">
                        <a:pos x="T58" y="T59"/>
                      </a:cxn>
                      <a:cxn ang="T112">
                        <a:pos x="T60" y="T61"/>
                      </a:cxn>
                      <a:cxn ang="T113">
                        <a:pos x="T62" y="T63"/>
                      </a:cxn>
                      <a:cxn ang="T114">
                        <a:pos x="T64" y="T65"/>
                      </a:cxn>
                      <a:cxn ang="T115">
                        <a:pos x="T66" y="T67"/>
                      </a:cxn>
                      <a:cxn ang="T116">
                        <a:pos x="T68" y="T69"/>
                      </a:cxn>
                      <a:cxn ang="T117">
                        <a:pos x="T70" y="T71"/>
                      </a:cxn>
                      <a:cxn ang="T118">
                        <a:pos x="T72" y="T73"/>
                      </a:cxn>
                      <a:cxn ang="T119">
                        <a:pos x="T74" y="T75"/>
                      </a:cxn>
                      <a:cxn ang="T120">
                        <a:pos x="T76" y="T77"/>
                      </a:cxn>
                      <a:cxn ang="T121">
                        <a:pos x="T78" y="T79"/>
                      </a:cxn>
                      <a:cxn ang="T122">
                        <a:pos x="T80" y="T81"/>
                      </a:cxn>
                    </a:cxnLst>
                    <a:rect l="T123" t="T124" r="T125" b="T126"/>
                    <a:pathLst>
                      <a:path w="43" h="137">
                        <a:moveTo>
                          <a:pt x="13" y="0"/>
                        </a:moveTo>
                        <a:lnTo>
                          <a:pt x="14" y="0"/>
                        </a:lnTo>
                        <a:lnTo>
                          <a:pt x="14" y="1"/>
                        </a:lnTo>
                        <a:lnTo>
                          <a:pt x="15" y="2"/>
                        </a:lnTo>
                        <a:lnTo>
                          <a:pt x="16" y="3"/>
                        </a:lnTo>
                        <a:lnTo>
                          <a:pt x="17" y="5"/>
                        </a:lnTo>
                        <a:lnTo>
                          <a:pt x="18" y="8"/>
                        </a:lnTo>
                        <a:lnTo>
                          <a:pt x="19" y="10"/>
                        </a:lnTo>
                        <a:lnTo>
                          <a:pt x="20" y="13"/>
                        </a:lnTo>
                        <a:lnTo>
                          <a:pt x="21" y="17"/>
                        </a:lnTo>
                        <a:lnTo>
                          <a:pt x="23" y="21"/>
                        </a:lnTo>
                        <a:lnTo>
                          <a:pt x="24" y="24"/>
                        </a:lnTo>
                        <a:lnTo>
                          <a:pt x="25" y="29"/>
                        </a:lnTo>
                        <a:lnTo>
                          <a:pt x="28" y="38"/>
                        </a:lnTo>
                        <a:lnTo>
                          <a:pt x="30" y="47"/>
                        </a:lnTo>
                        <a:lnTo>
                          <a:pt x="33" y="57"/>
                        </a:lnTo>
                        <a:lnTo>
                          <a:pt x="35" y="67"/>
                        </a:lnTo>
                        <a:lnTo>
                          <a:pt x="37" y="76"/>
                        </a:lnTo>
                        <a:lnTo>
                          <a:pt x="38" y="81"/>
                        </a:lnTo>
                        <a:lnTo>
                          <a:pt x="39" y="85"/>
                        </a:lnTo>
                        <a:lnTo>
                          <a:pt x="39" y="90"/>
                        </a:lnTo>
                        <a:lnTo>
                          <a:pt x="40" y="94"/>
                        </a:lnTo>
                        <a:lnTo>
                          <a:pt x="41" y="98"/>
                        </a:lnTo>
                        <a:lnTo>
                          <a:pt x="41" y="101"/>
                        </a:lnTo>
                        <a:lnTo>
                          <a:pt x="42" y="104"/>
                        </a:lnTo>
                        <a:lnTo>
                          <a:pt x="42" y="107"/>
                        </a:lnTo>
                        <a:lnTo>
                          <a:pt x="42" y="110"/>
                        </a:lnTo>
                        <a:lnTo>
                          <a:pt x="42" y="112"/>
                        </a:lnTo>
                        <a:lnTo>
                          <a:pt x="42" y="114"/>
                        </a:lnTo>
                        <a:lnTo>
                          <a:pt x="41" y="116"/>
                        </a:lnTo>
                        <a:lnTo>
                          <a:pt x="41" y="118"/>
                        </a:lnTo>
                        <a:lnTo>
                          <a:pt x="40" y="119"/>
                        </a:lnTo>
                        <a:lnTo>
                          <a:pt x="39" y="121"/>
                        </a:lnTo>
                        <a:lnTo>
                          <a:pt x="38" y="123"/>
                        </a:lnTo>
                        <a:lnTo>
                          <a:pt x="37" y="124"/>
                        </a:lnTo>
                        <a:lnTo>
                          <a:pt x="35" y="126"/>
                        </a:lnTo>
                        <a:lnTo>
                          <a:pt x="34" y="127"/>
                        </a:lnTo>
                        <a:lnTo>
                          <a:pt x="32" y="129"/>
                        </a:lnTo>
                        <a:lnTo>
                          <a:pt x="31" y="130"/>
                        </a:lnTo>
                        <a:lnTo>
                          <a:pt x="29" y="131"/>
                        </a:lnTo>
                        <a:lnTo>
                          <a:pt x="26" y="133"/>
                        </a:lnTo>
                        <a:lnTo>
                          <a:pt x="22" y="135"/>
                        </a:lnTo>
                        <a:lnTo>
                          <a:pt x="19" y="136"/>
                        </a:lnTo>
                        <a:lnTo>
                          <a:pt x="15" y="136"/>
                        </a:lnTo>
                        <a:lnTo>
                          <a:pt x="12" y="136"/>
                        </a:lnTo>
                        <a:lnTo>
                          <a:pt x="10" y="136"/>
                        </a:lnTo>
                        <a:lnTo>
                          <a:pt x="9" y="136"/>
                        </a:lnTo>
                        <a:lnTo>
                          <a:pt x="7" y="136"/>
                        </a:lnTo>
                        <a:lnTo>
                          <a:pt x="6" y="135"/>
                        </a:lnTo>
                        <a:lnTo>
                          <a:pt x="5" y="134"/>
                        </a:lnTo>
                        <a:lnTo>
                          <a:pt x="4" y="133"/>
                        </a:lnTo>
                        <a:lnTo>
                          <a:pt x="3" y="132"/>
                        </a:lnTo>
                        <a:lnTo>
                          <a:pt x="2" y="131"/>
                        </a:lnTo>
                        <a:lnTo>
                          <a:pt x="1" y="130"/>
                        </a:lnTo>
                        <a:lnTo>
                          <a:pt x="1" y="128"/>
                        </a:lnTo>
                        <a:lnTo>
                          <a:pt x="1" y="126"/>
                        </a:lnTo>
                        <a:lnTo>
                          <a:pt x="0" y="124"/>
                        </a:lnTo>
                        <a:lnTo>
                          <a:pt x="0" y="121"/>
                        </a:lnTo>
                        <a:lnTo>
                          <a:pt x="0" y="117"/>
                        </a:lnTo>
                        <a:lnTo>
                          <a:pt x="0" y="114"/>
                        </a:lnTo>
                        <a:lnTo>
                          <a:pt x="0" y="110"/>
                        </a:lnTo>
                        <a:lnTo>
                          <a:pt x="0" y="105"/>
                        </a:lnTo>
                        <a:lnTo>
                          <a:pt x="0" y="101"/>
                        </a:lnTo>
                        <a:lnTo>
                          <a:pt x="0" y="96"/>
                        </a:lnTo>
                        <a:lnTo>
                          <a:pt x="1" y="91"/>
                        </a:lnTo>
                        <a:lnTo>
                          <a:pt x="1" y="80"/>
                        </a:lnTo>
                        <a:lnTo>
                          <a:pt x="2" y="69"/>
                        </a:lnTo>
                        <a:lnTo>
                          <a:pt x="3" y="58"/>
                        </a:lnTo>
                        <a:lnTo>
                          <a:pt x="4" y="47"/>
                        </a:lnTo>
                        <a:lnTo>
                          <a:pt x="5" y="37"/>
                        </a:lnTo>
                        <a:lnTo>
                          <a:pt x="6" y="32"/>
                        </a:lnTo>
                        <a:lnTo>
                          <a:pt x="6" y="27"/>
                        </a:lnTo>
                        <a:lnTo>
                          <a:pt x="7" y="22"/>
                        </a:lnTo>
                        <a:lnTo>
                          <a:pt x="8" y="18"/>
                        </a:lnTo>
                        <a:lnTo>
                          <a:pt x="8" y="15"/>
                        </a:lnTo>
                        <a:lnTo>
                          <a:pt x="9" y="11"/>
                        </a:lnTo>
                        <a:lnTo>
                          <a:pt x="10" y="8"/>
                        </a:lnTo>
                        <a:lnTo>
                          <a:pt x="10" y="5"/>
                        </a:lnTo>
                        <a:lnTo>
                          <a:pt x="11" y="3"/>
                        </a:lnTo>
                        <a:lnTo>
                          <a:pt x="12" y="2"/>
                        </a:lnTo>
                        <a:lnTo>
                          <a:pt x="12" y="1"/>
                        </a:lnTo>
                        <a:lnTo>
                          <a:pt x="13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9321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4143" y="1890"/>
                  <a:ext cx="292" cy="5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15" name="Line 30"/>
                <p:cNvSpPr>
                  <a:spLocks noChangeShapeType="1"/>
                </p:cNvSpPr>
                <p:nvPr/>
              </p:nvSpPr>
              <p:spPr bwMode="auto">
                <a:xfrm>
                  <a:off x="4963" y="1910"/>
                  <a:ext cx="268" cy="52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3216" name="Line 31"/>
                <p:cNvSpPr>
                  <a:spLocks noChangeShapeType="1"/>
                </p:cNvSpPr>
                <p:nvPr/>
              </p:nvSpPr>
              <p:spPr bwMode="auto">
                <a:xfrm>
                  <a:off x="4685" y="1915"/>
                  <a:ext cx="0" cy="49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stealth" w="med" len="med"/>
                  <a:tailEnd type="stealth" w="med" len="med"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3199" name="Rectangle 32"/>
              <p:cNvSpPr>
                <a:spLocks noChangeArrowheads="1"/>
              </p:cNvSpPr>
              <p:nvPr/>
            </p:nvSpPr>
            <p:spPr bwMode="auto">
              <a:xfrm>
                <a:off x="4278" y="1662"/>
                <a:ext cx="822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Infrared Sensor</a:t>
                </a:r>
              </a:p>
            </p:txBody>
          </p:sp>
          <p:sp>
            <p:nvSpPr>
              <p:cNvPr id="93200" name="Rectangle 33"/>
              <p:cNvSpPr>
                <a:spLocks noChangeArrowheads="1"/>
              </p:cNvSpPr>
              <p:nvPr/>
            </p:nvSpPr>
            <p:spPr bwMode="auto">
              <a:xfrm>
                <a:off x="3714" y="1602"/>
                <a:ext cx="450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Mirror</a:t>
                </a:r>
              </a:p>
            </p:txBody>
          </p:sp>
          <p:sp>
            <p:nvSpPr>
              <p:cNvPr id="93201" name="Rectangle 34"/>
              <p:cNvSpPr>
                <a:spLocks noChangeArrowheads="1"/>
              </p:cNvSpPr>
              <p:nvPr/>
            </p:nvSpPr>
            <p:spPr bwMode="auto">
              <a:xfrm>
                <a:off x="4194" y="1356"/>
                <a:ext cx="756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Optical Sensor</a:t>
                </a:r>
              </a:p>
            </p:txBody>
          </p:sp>
          <p:sp>
            <p:nvSpPr>
              <p:cNvPr id="93202" name="Rectangle 35"/>
              <p:cNvSpPr>
                <a:spLocks noChangeArrowheads="1"/>
              </p:cNvSpPr>
              <p:nvPr/>
            </p:nvSpPr>
            <p:spPr bwMode="auto">
              <a:xfrm>
                <a:off x="5130" y="1254"/>
                <a:ext cx="288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Fan</a:t>
                </a:r>
              </a:p>
            </p:txBody>
          </p:sp>
          <p:sp>
            <p:nvSpPr>
              <p:cNvPr id="93203" name="Rectangle 36"/>
              <p:cNvSpPr>
                <a:spLocks noChangeArrowheads="1"/>
              </p:cNvSpPr>
              <p:nvPr/>
            </p:nvSpPr>
            <p:spPr bwMode="auto">
              <a:xfrm>
                <a:off x="4422" y="2460"/>
                <a:ext cx="462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2075" tIns="46038" rIns="92075" bIns="46038"/>
              <a:lstStyle/>
              <a:p>
                <a:r>
                  <a:rPr lang="en-US" sz="1200" b="1">
                    <a:solidFill>
                      <a:schemeClr val="bg2"/>
                    </a:solidFill>
                    <a:latin typeface="Times New Roman" charset="0"/>
                  </a:rPr>
                  <a:t>Sample</a:t>
                </a:r>
              </a:p>
            </p:txBody>
          </p:sp>
        </p:grpSp>
        <p:sp>
          <p:nvSpPr>
            <p:cNvPr id="93188" name="Rectangle 37"/>
            <p:cNvSpPr>
              <a:spLocks noChangeArrowheads="1"/>
            </p:cNvSpPr>
            <p:nvPr/>
          </p:nvSpPr>
          <p:spPr bwMode="auto">
            <a:xfrm>
              <a:off x="5791200" y="2384425"/>
              <a:ext cx="762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189" name="Rectangle 38"/>
            <p:cNvSpPr>
              <a:spLocks noChangeArrowheads="1"/>
            </p:cNvSpPr>
            <p:nvPr/>
          </p:nvSpPr>
          <p:spPr bwMode="auto">
            <a:xfrm>
              <a:off x="7772400" y="2395538"/>
              <a:ext cx="76200" cy="5334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93190" name="Rectangle 39"/>
            <p:cNvSpPr>
              <a:spLocks noChangeArrowheads="1"/>
            </p:cNvSpPr>
            <p:nvPr/>
          </p:nvSpPr>
          <p:spPr bwMode="auto">
            <a:xfrm>
              <a:off x="5257800" y="1633538"/>
              <a:ext cx="1066800" cy="76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/>
                <a:t>Dry Air</a:t>
              </a:r>
            </a:p>
          </p:txBody>
        </p:sp>
        <p:sp>
          <p:nvSpPr>
            <p:cNvPr id="93191" name="Rectangle 40"/>
            <p:cNvSpPr>
              <a:spLocks noChangeArrowheads="1"/>
            </p:cNvSpPr>
            <p:nvPr/>
          </p:nvSpPr>
          <p:spPr bwMode="auto">
            <a:xfrm>
              <a:off x="7272338" y="1633538"/>
              <a:ext cx="1066800" cy="7620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/>
                <a:t>Wet Air</a:t>
              </a:r>
            </a:p>
          </p:txBody>
        </p:sp>
        <p:sp>
          <p:nvSpPr>
            <p:cNvPr id="93192" name="Line 43"/>
            <p:cNvSpPr>
              <a:spLocks noChangeShapeType="1"/>
            </p:cNvSpPr>
            <p:nvPr/>
          </p:nvSpPr>
          <p:spPr bwMode="auto">
            <a:xfrm>
              <a:off x="5834063" y="2776538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3193" name="Line 44"/>
            <p:cNvSpPr>
              <a:spLocks noChangeShapeType="1"/>
            </p:cNvSpPr>
            <p:nvPr/>
          </p:nvSpPr>
          <p:spPr bwMode="auto">
            <a:xfrm>
              <a:off x="7815263" y="2776538"/>
              <a:ext cx="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miter lim="800000"/>
              <a:headEnd type="none" w="sm" len="sm"/>
              <a:tailEnd type="triangle" w="sm" len="sm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3194" name="Rectangle 45"/>
            <p:cNvSpPr>
              <a:spLocks noChangeArrowheads="1"/>
            </p:cNvSpPr>
            <p:nvPr/>
          </p:nvSpPr>
          <p:spPr bwMode="auto">
            <a:xfrm>
              <a:off x="5715000" y="5181600"/>
              <a:ext cx="2286000" cy="7620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5" name="Rectangle 46"/>
            <p:cNvSpPr>
              <a:spLocks noChangeArrowheads="1"/>
            </p:cNvSpPr>
            <p:nvPr/>
          </p:nvSpPr>
          <p:spPr bwMode="auto">
            <a:xfrm>
              <a:off x="6607175" y="5257800"/>
              <a:ext cx="533400" cy="304800"/>
            </a:xfrm>
            <a:prstGeom prst="rect">
              <a:avLst/>
            </a:prstGeom>
            <a:solidFill>
              <a:srgbClr val="000000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96" name="Rectangle 47"/>
            <p:cNvSpPr>
              <a:spLocks noChangeArrowheads="1"/>
            </p:cNvSpPr>
            <p:nvPr/>
          </p:nvSpPr>
          <p:spPr bwMode="auto">
            <a:xfrm>
              <a:off x="5867400" y="5562600"/>
              <a:ext cx="1981200" cy="60960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/>
              <a:r>
                <a:rPr lang="en-US"/>
                <a:t>Precision Balance</a:t>
              </a:r>
            </a:p>
          </p:txBody>
        </p:sp>
      </p:grpSp>
      <p:sp>
        <p:nvSpPr>
          <p:cNvPr id="47" name="Content Placeholder 46"/>
          <p:cNvSpPr>
            <a:spLocks noGrp="1"/>
          </p:cNvSpPr>
          <p:nvPr>
            <p:ph sz="half" idx="2"/>
          </p:nvPr>
        </p:nvSpPr>
        <p:spPr>
          <a:xfrm>
            <a:off x="3886200" y="1676400"/>
            <a:ext cx="4840288" cy="4114800"/>
          </a:xfrm>
        </p:spPr>
        <p:txBody>
          <a:bodyPr/>
          <a:lstStyle/>
          <a:p>
            <a:r>
              <a:rPr lang="en-US" sz="2400" dirty="0" smtClean="0"/>
              <a:t>Static mode</a:t>
            </a:r>
          </a:p>
          <a:p>
            <a:pPr lvl="1"/>
            <a:r>
              <a:rPr lang="en-US" sz="2000" dirty="0" smtClean="0"/>
              <a:t>Humidity of chamber controlled at pre-determined level</a:t>
            </a:r>
          </a:p>
          <a:p>
            <a:pPr lvl="1"/>
            <a:r>
              <a:rPr lang="en-US" sz="2000" dirty="0" smtClean="0"/>
              <a:t>Mass measured over time until no longer changing</a:t>
            </a:r>
          </a:p>
          <a:p>
            <a:pPr lvl="1"/>
            <a:r>
              <a:rPr lang="en-US" sz="2000" dirty="0" smtClean="0"/>
              <a:t>Less resolution</a:t>
            </a:r>
          </a:p>
          <a:p>
            <a:pPr lvl="1"/>
            <a:r>
              <a:rPr lang="en-US" sz="2000" dirty="0" smtClean="0"/>
              <a:t>Sorption kinetics</a:t>
            </a:r>
          </a:p>
          <a:p>
            <a:endParaRPr lang="en-US" sz="2400" dirty="0" smtClean="0"/>
          </a:p>
          <a:p>
            <a:r>
              <a:rPr lang="en-US" sz="2400" dirty="0" smtClean="0"/>
              <a:t>Sorption/desorption of other gases is possible</a:t>
            </a:r>
          </a:p>
        </p:txBody>
      </p:sp>
    </p:spTree>
    <p:extLst>
      <p:ext uri="{BB962C8B-B14F-4D97-AF65-F5344CB8AC3E}">
        <p14:creationId xmlns="" xmlns:p14="http://schemas.microsoft.com/office/powerpoint/2010/main" val="53713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763000" cy="838200"/>
          </a:xfrm>
        </p:spPr>
        <p:txBody>
          <a:bodyPr/>
          <a:lstStyle/>
          <a:p>
            <a:r>
              <a:rPr lang="en-US" dirty="0" smtClean="0"/>
              <a:t>Static vs. Dynamic</a:t>
            </a:r>
            <a:endParaRPr lang="en-US" dirty="0"/>
          </a:p>
        </p:txBody>
      </p:sp>
      <p:graphicFrame>
        <p:nvGraphicFramePr>
          <p:cNvPr id="6" name="Chart 5"/>
          <p:cNvGraphicFramePr/>
          <p:nvPr/>
        </p:nvGraphicFramePr>
        <p:xfrm>
          <a:off x="762000" y="1600200"/>
          <a:ext cx="79248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="" xmlns:p14="http://schemas.microsoft.com/office/powerpoint/2010/main" val="293418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tt\Pictures\2012-08-27_16-21-50_4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8791787" cy="49453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8382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Static method (kinetics)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95235" name="Object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507866652"/>
              </p:ext>
            </p:extLst>
          </p:nvPr>
        </p:nvGraphicFramePr>
        <p:xfrm>
          <a:off x="914400" y="1676400"/>
          <a:ext cx="6451600" cy="4438043"/>
        </p:xfrm>
        <a:graphic>
          <a:graphicData uri="http://schemas.openxmlformats.org/presentationml/2006/ole">
            <p:oleObj spid="_x0000_s29698" name="Chart" r:id="rId4" imgW="7753463" imgH="5334135" progId="Excel.Shee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1231747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method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1447800"/>
            <a:ext cx="5753100" cy="46863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40354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What can you do with VSA data?</a:t>
            </a:r>
            <a:br>
              <a:rPr lang="en-US" sz="2400" dirty="0" smtClean="0"/>
            </a:br>
            <a:r>
              <a:rPr lang="en-US" sz="3600" dirty="0" smtClean="0"/>
              <a:t>Hysteresis</a:t>
            </a:r>
            <a:endParaRPr lang="en-US" sz="3600" dirty="0"/>
          </a:p>
        </p:txBody>
      </p:sp>
      <p:grpSp>
        <p:nvGrpSpPr>
          <p:cNvPr id="3" name="Group 20"/>
          <p:cNvGrpSpPr/>
          <p:nvPr/>
        </p:nvGrpSpPr>
        <p:grpSpPr>
          <a:xfrm>
            <a:off x="-17055" y="1447800"/>
            <a:ext cx="4817241" cy="3352800"/>
            <a:chOff x="-6473" y="3511248"/>
            <a:chExt cx="4817241" cy="33528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6473" y="3511248"/>
              <a:ext cx="4817241" cy="33528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 bwMode="auto">
            <a:xfrm flipV="1">
              <a:off x="2362200" y="5029200"/>
              <a:ext cx="68580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" name="Straight Arrow Connector 17"/>
            <p:cNvCxnSpPr/>
            <p:nvPr/>
          </p:nvCxnSpPr>
          <p:spPr bwMode="auto">
            <a:xfrm flipH="1">
              <a:off x="1905000" y="4343400"/>
              <a:ext cx="60960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0360" y="3640531"/>
            <a:ext cx="4622800" cy="32174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7096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Markus </a:t>
            </a:r>
            <a:r>
              <a:rPr lang="en-US" sz="2800" dirty="0" err="1" smtClean="0"/>
              <a:t>Tuller</a:t>
            </a:r>
            <a:r>
              <a:rPr lang="en-US" sz="2800" dirty="0" smtClean="0"/>
              <a:t>, Arizona coarse soil</a:t>
            </a:r>
            <a:endParaRPr lang="en-US" sz="2800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7943850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Slope of semi-log plot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1"/>
            <a:ext cx="8497888" cy="2133600"/>
          </a:xfrm>
        </p:spPr>
        <p:txBody>
          <a:bodyPr/>
          <a:lstStyle/>
          <a:p>
            <a:r>
              <a:rPr lang="en-US" dirty="0" smtClean="0"/>
              <a:t>Logarithm of water potential vs. water content</a:t>
            </a:r>
          </a:p>
          <a:p>
            <a:pPr lvl="1"/>
            <a:r>
              <a:rPr lang="en-US" dirty="0" smtClean="0"/>
              <a:t>Plot becomes straight line in dry (VSA) region</a:t>
            </a:r>
          </a:p>
          <a:p>
            <a:pPr lvl="1"/>
            <a:r>
              <a:rPr lang="en-US" dirty="0" smtClean="0"/>
              <a:t>Slope of plot contains much useful information</a:t>
            </a:r>
          </a:p>
          <a:p>
            <a:pPr lvl="1"/>
            <a:endParaRPr lang="en-US" dirty="0"/>
          </a:p>
        </p:txBody>
      </p:sp>
      <p:graphicFrame>
        <p:nvGraphicFramePr>
          <p:cNvPr id="4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226986070"/>
              </p:ext>
            </p:extLst>
          </p:nvPr>
        </p:nvGraphicFramePr>
        <p:xfrm>
          <a:off x="1752600" y="3769768"/>
          <a:ext cx="5867401" cy="3109211"/>
        </p:xfrm>
        <a:graphic>
          <a:graphicData uri="http://schemas.openxmlformats.org/presentationml/2006/ole">
            <p:oleObj spid="_x0000_s30722" name="Worksheet" r:id="rId3" imgW="4603680" imgH="2445480" progId="Excel.Sheet.8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87097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What can you do with VSA data?</a:t>
            </a:r>
            <a:br>
              <a:rPr lang="en-US" sz="2400" dirty="0" smtClean="0"/>
            </a:br>
            <a:r>
              <a:rPr lang="en-US" sz="3600" dirty="0" smtClean="0"/>
              <a:t>Swelling potential (expansiveness)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497888" cy="3047999"/>
          </a:xfrm>
        </p:spPr>
        <p:txBody>
          <a:bodyPr/>
          <a:lstStyle/>
          <a:p>
            <a:r>
              <a:rPr lang="en-US" sz="2800" dirty="0" err="1" smtClean="0"/>
              <a:t>McKeen</a:t>
            </a:r>
            <a:r>
              <a:rPr lang="en-US" sz="2800" dirty="0" smtClean="0"/>
              <a:t> (1992) showed that the slope of pF vs. water content is related to soil swelling potential</a:t>
            </a:r>
          </a:p>
          <a:p>
            <a:endParaRPr lang="en-US" dirty="0" smtClean="0"/>
          </a:p>
        </p:txBody>
      </p:sp>
      <p:graphicFrame>
        <p:nvGraphicFramePr>
          <p:cNvPr id="5" name="Object 1024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40605938"/>
              </p:ext>
            </p:extLst>
          </p:nvPr>
        </p:nvGraphicFramePr>
        <p:xfrm>
          <a:off x="-76200" y="3882189"/>
          <a:ext cx="5663593" cy="3001211"/>
        </p:xfrm>
        <a:graphic>
          <a:graphicData uri="http://schemas.openxmlformats.org/presentationml/2006/ole">
            <p:oleObj spid="_x0000_s31746" name="Worksheet" r:id="rId3" imgW="4603680" imgH="2445480" progId="Excel.Sheet.8">
              <p:embed/>
            </p:oleObj>
          </a:graphicData>
        </a:graphic>
      </p:graphicFrame>
      <p:graphicFrame>
        <p:nvGraphicFramePr>
          <p:cNvPr id="7" name="Group 331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81640999"/>
              </p:ext>
            </p:extLst>
          </p:nvPr>
        </p:nvGraphicFramePr>
        <p:xfrm>
          <a:off x="5638799" y="3810000"/>
          <a:ext cx="3535946" cy="3073337"/>
        </p:xfrm>
        <a:graphic>
          <a:graphicData uri="http://schemas.openxmlformats.org/drawingml/2006/table">
            <a:tbl>
              <a:tblPr/>
              <a:tblGrid>
                <a:gridCol w="827777"/>
                <a:gridCol w="1374295"/>
                <a:gridCol w="1333874"/>
              </a:tblGrid>
              <a:tr h="502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Class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Slope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Expansion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2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&gt; -6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special case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352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-6 to -10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2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III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-10 to -13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0224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IV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-13 to 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low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290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V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&lt; -20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non-expansive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4146210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VSA: Other possibilities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Specific Surface Area calculation</a:t>
            </a:r>
          </a:p>
          <a:p>
            <a:r>
              <a:rPr lang="en-US" dirty="0" err="1" smtClean="0"/>
              <a:t>Cation</a:t>
            </a:r>
            <a:r>
              <a:rPr lang="en-US" dirty="0" smtClean="0"/>
              <a:t>-exchange capacity</a:t>
            </a:r>
          </a:p>
          <a:p>
            <a:r>
              <a:rPr lang="en-US" dirty="0" smtClean="0"/>
              <a:t>Clay Activity</a:t>
            </a:r>
          </a:p>
          <a:p>
            <a:r>
              <a:rPr lang="en-US" dirty="0" smtClean="0"/>
              <a:t>Modeling of gas transport in soil</a:t>
            </a:r>
          </a:p>
          <a:p>
            <a:r>
              <a:rPr lang="en-US" dirty="0" smtClean="0"/>
              <a:t>Sorption kinetics (not even explored yet)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0" y="274638"/>
            <a:ext cx="4495800" cy="1143000"/>
          </a:xfrm>
        </p:spPr>
        <p:txBody>
          <a:bodyPr/>
          <a:lstStyle/>
          <a:p>
            <a:r>
              <a:rPr lang="en-US" dirty="0" smtClean="0"/>
              <a:t>RK-1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676400"/>
            <a:ext cx="3733800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For use with stone and rock</a:t>
            </a:r>
          </a:p>
          <a:p>
            <a:r>
              <a:rPr lang="en-US" dirty="0" smtClean="0"/>
              <a:t>5/32 (2.38mm) </a:t>
            </a:r>
            <a:r>
              <a:rPr lang="en-US" dirty="0" err="1" smtClean="0"/>
              <a:t>roto</a:t>
            </a:r>
            <a:r>
              <a:rPr lang="en-US" dirty="0" smtClean="0"/>
              <a:t>-hammer bit</a:t>
            </a:r>
          </a:p>
          <a:p>
            <a:r>
              <a:rPr lang="en-US" dirty="0" smtClean="0"/>
              <a:t>Measures thermal conductivity/</a:t>
            </a:r>
            <a:br>
              <a:rPr lang="en-US" dirty="0" smtClean="0"/>
            </a:br>
            <a:r>
              <a:rPr lang="en-US" dirty="0" smtClean="0"/>
              <a:t>resistivity</a:t>
            </a:r>
          </a:p>
          <a:p>
            <a:r>
              <a:rPr lang="en-US" dirty="0" smtClean="0"/>
              <a:t>List price: $400</a:t>
            </a:r>
          </a:p>
        </p:txBody>
      </p:sp>
      <p:pic>
        <p:nvPicPr>
          <p:cNvPr id="4" name="Picture 3" descr="rk-1 cut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57200"/>
            <a:ext cx="4134439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200400" cy="944562"/>
          </a:xfrm>
        </p:spPr>
        <p:txBody>
          <a:bodyPr/>
          <a:lstStyle/>
          <a:p>
            <a:r>
              <a:rPr lang="en-US" dirty="0" smtClean="0"/>
              <a:t>RK-1 kit</a:t>
            </a:r>
            <a:endParaRPr lang="en-US" dirty="0"/>
          </a:p>
        </p:txBody>
      </p:sp>
      <p:pic>
        <p:nvPicPr>
          <p:cNvPr id="64515" name="Picture 3" descr="C:\Users\Matt\rep stuff\Rep CD content\KD2 Pro\images\Open RK-1 K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0"/>
            <a:ext cx="5479321" cy="6553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" y="1676400"/>
            <a:ext cx="5029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Comes in a kit with :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4 drill bits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4 tubes of thermal grease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verification block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Matt\rep stuff\Rep CD content\KD2 Pro\images\Open kit Close U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430" y="304800"/>
            <a:ext cx="905757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tt\Pictures\2012-08-27_16-25-45_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143000"/>
            <a:ext cx="89408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MPS-2 </a:t>
            </a:r>
            <a:r>
              <a:rPr lang="en-US" dirty="0" err="1" smtClean="0"/>
              <a:t>matric</a:t>
            </a:r>
            <a:r>
              <a:rPr lang="en-US" dirty="0" smtClean="0"/>
              <a:t> potential sensor</a:t>
            </a:r>
          </a:p>
          <a:p>
            <a:r>
              <a:rPr lang="en-US" dirty="0" smtClean="0"/>
              <a:t>RT-1 ruggedized temp sensor</a:t>
            </a:r>
          </a:p>
          <a:p>
            <a:r>
              <a:rPr lang="en-US" dirty="0" err="1" smtClean="0"/>
              <a:t>ProCheck</a:t>
            </a:r>
            <a:endParaRPr lang="en-US" dirty="0" smtClean="0"/>
          </a:p>
          <a:p>
            <a:r>
              <a:rPr lang="en-US" dirty="0" smtClean="0"/>
              <a:t>WP4C</a:t>
            </a:r>
          </a:p>
          <a:p>
            <a:r>
              <a:rPr lang="en-US" dirty="0" smtClean="0"/>
              <a:t>Em50G, </a:t>
            </a:r>
            <a:r>
              <a:rPr lang="en-US" dirty="0" err="1" smtClean="0"/>
              <a:t>DataTrac</a:t>
            </a:r>
            <a:r>
              <a:rPr lang="en-US" dirty="0" smtClean="0"/>
              <a:t>, and growing tools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152400"/>
            <a:ext cx="4800600" cy="1384300"/>
          </a:xfrm>
        </p:spPr>
        <p:txBody>
          <a:bodyPr/>
          <a:lstStyle/>
          <a:p>
            <a:r>
              <a:rPr lang="en-US" sz="4000" smtClean="0"/>
              <a:t>MPS-2 Matric Potential Sensor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43400" y="1752600"/>
            <a:ext cx="4572000" cy="4419600"/>
          </a:xfrm>
        </p:spPr>
        <p:txBody>
          <a:bodyPr/>
          <a:lstStyle/>
          <a:p>
            <a:r>
              <a:rPr lang="en-US" smtClean="0"/>
              <a:t>For in-situ monitoring of water potential</a:t>
            </a:r>
          </a:p>
          <a:p>
            <a:r>
              <a:rPr lang="en-US" b="1" smtClean="0"/>
              <a:t>Range:</a:t>
            </a:r>
            <a:r>
              <a:rPr lang="en-US" smtClean="0"/>
              <a:t> -10 to -500 kPa(pF 2 to pF 3.71) </a:t>
            </a:r>
          </a:p>
          <a:p>
            <a:r>
              <a:rPr lang="en-US" smtClean="0"/>
              <a:t>Uses capacitance method to measure water content of a known ceramic matrix</a:t>
            </a:r>
          </a:p>
        </p:txBody>
      </p:sp>
      <p:pic>
        <p:nvPicPr>
          <p:cNvPr id="55300" name="Picture 4" descr="matricsenso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400"/>
            <a:ext cx="40528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Sensor development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sz="half" idx="4294967295"/>
          </p:nvPr>
        </p:nvSpPr>
        <p:spPr>
          <a:xfrm>
            <a:off x="304800" y="1828800"/>
            <a:ext cx="8534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smtClean="0"/>
              <a:t>Idea</a:t>
            </a:r>
          </a:p>
          <a:p>
            <a:pPr lvl="1">
              <a:lnSpc>
                <a:spcPct val="80000"/>
              </a:lnSpc>
            </a:pPr>
            <a:r>
              <a:rPr lang="en-US" sz="2000" smtClean="0"/>
              <a:t>Use dielectric to measure volumetric water content of a porous material</a:t>
            </a:r>
          </a:p>
        </p:txBody>
      </p:sp>
      <p:sp>
        <p:nvSpPr>
          <p:cNvPr id="56324" name="AutoShape 140"/>
          <p:cNvSpPr>
            <a:spLocks/>
          </p:cNvSpPr>
          <p:nvPr/>
        </p:nvSpPr>
        <p:spPr bwMode="auto">
          <a:xfrm flipH="1">
            <a:off x="7315200" y="3886200"/>
            <a:ext cx="152400" cy="1570038"/>
          </a:xfrm>
          <a:prstGeom prst="leftBrace">
            <a:avLst>
              <a:gd name="adj1" fmla="val 8170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33" name="Straight Arrow Connector 232"/>
          <p:cNvCxnSpPr/>
          <p:nvPr/>
        </p:nvCxnSpPr>
        <p:spPr>
          <a:xfrm>
            <a:off x="838200" y="3124200"/>
            <a:ext cx="1219200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6" name="TextBox 233"/>
          <p:cNvSpPr txBox="1">
            <a:spLocks noChangeArrowheads="1"/>
          </p:cNvSpPr>
          <p:nvPr/>
        </p:nvSpPr>
        <p:spPr bwMode="auto">
          <a:xfrm>
            <a:off x="228600" y="2743200"/>
            <a:ext cx="251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Matrix (Side View)</a:t>
            </a:r>
          </a:p>
        </p:txBody>
      </p:sp>
      <p:cxnSp>
        <p:nvCxnSpPr>
          <p:cNvPr id="238" name="Straight Arrow Connector 237"/>
          <p:cNvCxnSpPr>
            <a:endCxn id="56331" idx="3"/>
          </p:cNvCxnSpPr>
          <p:nvPr/>
        </p:nvCxnSpPr>
        <p:spPr>
          <a:xfrm rot="5400000">
            <a:off x="6554788" y="3602037"/>
            <a:ext cx="1619250" cy="511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328" name="TextBox 238"/>
          <p:cNvSpPr txBox="1">
            <a:spLocks noChangeArrowheads="1"/>
          </p:cNvSpPr>
          <p:nvPr/>
        </p:nvSpPr>
        <p:spPr bwMode="auto">
          <a:xfrm>
            <a:off x="6172200" y="26670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Sensor (Side View)</a:t>
            </a:r>
          </a:p>
        </p:txBody>
      </p:sp>
      <p:sp>
        <p:nvSpPr>
          <p:cNvPr id="56329" name="TextBox 241"/>
          <p:cNvSpPr txBox="1">
            <a:spLocks noChangeArrowheads="1"/>
          </p:cNvSpPr>
          <p:nvPr/>
        </p:nvSpPr>
        <p:spPr bwMode="auto">
          <a:xfrm>
            <a:off x="7620000" y="4343400"/>
            <a:ext cx="12620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Confined EM Field</a:t>
            </a:r>
          </a:p>
        </p:txBody>
      </p:sp>
      <p:sp>
        <p:nvSpPr>
          <p:cNvPr id="56330" name="Rectangle 138" descr="60%"/>
          <p:cNvSpPr>
            <a:spLocks noChangeArrowheads="1"/>
          </p:cNvSpPr>
          <p:nvPr/>
        </p:nvSpPr>
        <p:spPr bwMode="auto">
          <a:xfrm>
            <a:off x="2205038" y="3868738"/>
            <a:ext cx="4799012" cy="160655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1" name="Rectangle 5"/>
          <p:cNvSpPr>
            <a:spLocks noChangeArrowheads="1"/>
          </p:cNvSpPr>
          <p:nvPr/>
        </p:nvSpPr>
        <p:spPr bwMode="auto">
          <a:xfrm>
            <a:off x="1981200" y="4581525"/>
            <a:ext cx="5127625" cy="171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Line 7"/>
          <p:cNvSpPr>
            <a:spLocks noChangeShapeType="1"/>
          </p:cNvSpPr>
          <p:nvPr/>
        </p:nvSpPr>
        <p:spPr bwMode="auto">
          <a:xfrm>
            <a:off x="2251075" y="4667250"/>
            <a:ext cx="1350963" cy="12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3" name="Line 8"/>
          <p:cNvSpPr>
            <a:spLocks noChangeShapeType="1"/>
          </p:cNvSpPr>
          <p:nvPr/>
        </p:nvSpPr>
        <p:spPr bwMode="auto">
          <a:xfrm>
            <a:off x="4254500" y="4667250"/>
            <a:ext cx="60007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4" name="Line 10"/>
          <p:cNvSpPr>
            <a:spLocks noChangeShapeType="1"/>
          </p:cNvSpPr>
          <p:nvPr/>
        </p:nvSpPr>
        <p:spPr bwMode="auto">
          <a:xfrm flipV="1">
            <a:off x="1982788" y="4664075"/>
            <a:ext cx="5126037" cy="6350"/>
          </a:xfrm>
          <a:prstGeom prst="line">
            <a:avLst/>
          </a:prstGeom>
          <a:noFill/>
          <a:ln w="6350" cap="rnd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4538663" y="3927475"/>
            <a:ext cx="2178050" cy="744538"/>
            <a:chOff x="3037" y="1487"/>
            <a:chExt cx="1611" cy="911"/>
          </a:xfrm>
        </p:grpSpPr>
        <p:sp>
          <p:nvSpPr>
            <p:cNvPr id="56382" name="Line 9"/>
            <p:cNvSpPr>
              <a:spLocks noChangeShapeType="1"/>
            </p:cNvSpPr>
            <p:nvPr/>
          </p:nvSpPr>
          <p:spPr bwMode="auto">
            <a:xfrm>
              <a:off x="3630" y="2390"/>
              <a:ext cx="1017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3" name="AutoShape 20"/>
            <p:cNvSpPr>
              <a:spLocks/>
            </p:cNvSpPr>
            <p:nvPr/>
          </p:nvSpPr>
          <p:spPr bwMode="auto">
            <a:xfrm rot="5400000">
              <a:off x="3415" y="2015"/>
              <a:ext cx="92" cy="641"/>
            </a:xfrm>
            <a:prstGeom prst="leftBracket">
              <a:avLst>
                <a:gd name="adj" fmla="val 34837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4" name="AutoShape 21"/>
            <p:cNvSpPr>
              <a:spLocks/>
            </p:cNvSpPr>
            <p:nvPr/>
          </p:nvSpPr>
          <p:spPr bwMode="auto">
            <a:xfrm rot="5400000">
              <a:off x="3379" y="1984"/>
              <a:ext cx="147" cy="641"/>
            </a:xfrm>
            <a:prstGeom prst="leftBracket">
              <a:avLst>
                <a:gd name="adj" fmla="val 2180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5" name="AutoShape 22"/>
            <p:cNvSpPr>
              <a:spLocks/>
            </p:cNvSpPr>
            <p:nvPr/>
          </p:nvSpPr>
          <p:spPr bwMode="auto">
            <a:xfrm rot="5400000">
              <a:off x="3346" y="1919"/>
              <a:ext cx="246" cy="672"/>
            </a:xfrm>
            <a:prstGeom prst="leftBracket">
              <a:avLst>
                <a:gd name="adj" fmla="val 10542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6" name="AutoShape 23"/>
            <p:cNvSpPr>
              <a:spLocks/>
            </p:cNvSpPr>
            <p:nvPr/>
          </p:nvSpPr>
          <p:spPr bwMode="auto">
            <a:xfrm rot="5400000">
              <a:off x="3422" y="2031"/>
              <a:ext cx="61" cy="641"/>
            </a:xfrm>
            <a:prstGeom prst="leftBracket">
              <a:avLst>
                <a:gd name="adj" fmla="val 52541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7" name="AutoShape 24"/>
            <p:cNvSpPr>
              <a:spLocks/>
            </p:cNvSpPr>
            <p:nvPr/>
          </p:nvSpPr>
          <p:spPr bwMode="auto">
            <a:xfrm rot="5400000">
              <a:off x="3301" y="1827"/>
              <a:ext cx="367" cy="735"/>
            </a:xfrm>
            <a:prstGeom prst="leftBracket">
              <a:avLst>
                <a:gd name="adj" fmla="val 8064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8" name="Freeform 25"/>
            <p:cNvSpPr>
              <a:spLocks/>
            </p:cNvSpPr>
            <p:nvPr/>
          </p:nvSpPr>
          <p:spPr bwMode="auto">
            <a:xfrm>
              <a:off x="3136" y="2351"/>
              <a:ext cx="637" cy="31"/>
            </a:xfrm>
            <a:custGeom>
              <a:avLst/>
              <a:gdLst>
                <a:gd name="T0" fmla="*/ 0 w 162"/>
                <a:gd name="T1" fmla="*/ 2147483647 h 14"/>
                <a:gd name="T2" fmla="*/ 2147483647 w 162"/>
                <a:gd name="T3" fmla="*/ 2147483647 h 14"/>
                <a:gd name="T4" fmla="*/ 2147483647 w 162"/>
                <a:gd name="T5" fmla="*/ 2147483647 h 14"/>
                <a:gd name="T6" fmla="*/ 0 60000 65536"/>
                <a:gd name="T7" fmla="*/ 0 60000 65536"/>
                <a:gd name="T8" fmla="*/ 0 60000 65536"/>
                <a:gd name="T9" fmla="*/ 0 w 162"/>
                <a:gd name="T10" fmla="*/ 0 h 14"/>
                <a:gd name="T11" fmla="*/ 162 w 16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2" h="14">
                  <a:moveTo>
                    <a:pt x="0" y="14"/>
                  </a:moveTo>
                  <a:cubicBezTo>
                    <a:pt x="21" y="0"/>
                    <a:pt x="58" y="5"/>
                    <a:pt x="80" y="4"/>
                  </a:cubicBezTo>
                  <a:cubicBezTo>
                    <a:pt x="107" y="6"/>
                    <a:pt x="135" y="10"/>
                    <a:pt x="162" y="10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89" name="AutoShape 85"/>
            <p:cNvSpPr>
              <a:spLocks/>
            </p:cNvSpPr>
            <p:nvPr/>
          </p:nvSpPr>
          <p:spPr bwMode="auto">
            <a:xfrm rot="5400000">
              <a:off x="3281" y="1747"/>
              <a:ext cx="451" cy="803"/>
            </a:xfrm>
            <a:prstGeom prst="leftBracket">
              <a:avLst>
                <a:gd name="adj" fmla="val 71698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0" name="AutoShape 86"/>
            <p:cNvSpPr>
              <a:spLocks/>
            </p:cNvSpPr>
            <p:nvPr/>
          </p:nvSpPr>
          <p:spPr bwMode="auto">
            <a:xfrm rot="5400000">
              <a:off x="3267" y="1621"/>
              <a:ext cx="587" cy="935"/>
            </a:xfrm>
            <a:prstGeom prst="leftBracket">
              <a:avLst>
                <a:gd name="adj" fmla="val 79642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1" name="AutoShape 87"/>
            <p:cNvSpPr>
              <a:spLocks/>
            </p:cNvSpPr>
            <p:nvPr/>
          </p:nvSpPr>
          <p:spPr bwMode="auto">
            <a:xfrm rot="5400000">
              <a:off x="3325" y="1387"/>
              <a:ext cx="747" cy="1235"/>
            </a:xfrm>
            <a:prstGeom prst="leftBracket">
              <a:avLst>
                <a:gd name="adj" fmla="val 8266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2" name="AutoShape 88"/>
            <p:cNvSpPr>
              <a:spLocks/>
            </p:cNvSpPr>
            <p:nvPr/>
          </p:nvSpPr>
          <p:spPr bwMode="auto">
            <a:xfrm rot="5400000">
              <a:off x="3379" y="1281"/>
              <a:ext cx="807" cy="1403"/>
            </a:xfrm>
            <a:prstGeom prst="leftBracket">
              <a:avLst>
                <a:gd name="adj" fmla="val 869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3" name="AutoShape 89"/>
            <p:cNvSpPr>
              <a:spLocks/>
            </p:cNvSpPr>
            <p:nvPr/>
          </p:nvSpPr>
          <p:spPr bwMode="auto">
            <a:xfrm rot="5400000">
              <a:off x="3391" y="1133"/>
              <a:ext cx="903" cy="1611"/>
            </a:xfrm>
            <a:prstGeom prst="leftBracket">
              <a:avLst>
                <a:gd name="adj" fmla="val 89203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94" name="AutoShape 90"/>
            <p:cNvSpPr>
              <a:spLocks/>
            </p:cNvSpPr>
            <p:nvPr/>
          </p:nvSpPr>
          <p:spPr bwMode="auto">
            <a:xfrm rot="5400000">
              <a:off x="3299" y="1493"/>
              <a:ext cx="663" cy="1139"/>
            </a:xfrm>
            <a:prstGeom prst="leftBracket">
              <a:avLst>
                <a:gd name="adj" fmla="val 8589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92"/>
          <p:cNvGrpSpPr>
            <a:grpSpLocks/>
          </p:cNvGrpSpPr>
          <p:nvPr/>
        </p:nvGrpSpPr>
        <p:grpSpPr bwMode="auto">
          <a:xfrm flipH="1">
            <a:off x="2244725" y="3910013"/>
            <a:ext cx="2249488" cy="769937"/>
            <a:chOff x="3037" y="1487"/>
            <a:chExt cx="1611" cy="911"/>
          </a:xfrm>
        </p:grpSpPr>
        <p:sp>
          <p:nvSpPr>
            <p:cNvPr id="56369" name="Line 93"/>
            <p:cNvSpPr>
              <a:spLocks noChangeShapeType="1"/>
            </p:cNvSpPr>
            <p:nvPr/>
          </p:nvSpPr>
          <p:spPr bwMode="auto">
            <a:xfrm>
              <a:off x="3630" y="2390"/>
              <a:ext cx="1017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0" name="AutoShape 94"/>
            <p:cNvSpPr>
              <a:spLocks/>
            </p:cNvSpPr>
            <p:nvPr/>
          </p:nvSpPr>
          <p:spPr bwMode="auto">
            <a:xfrm rot="5400000">
              <a:off x="3415" y="2015"/>
              <a:ext cx="92" cy="641"/>
            </a:xfrm>
            <a:prstGeom prst="leftBracket">
              <a:avLst>
                <a:gd name="adj" fmla="val 34837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1" name="AutoShape 95"/>
            <p:cNvSpPr>
              <a:spLocks/>
            </p:cNvSpPr>
            <p:nvPr/>
          </p:nvSpPr>
          <p:spPr bwMode="auto">
            <a:xfrm rot="5400000">
              <a:off x="3379" y="1984"/>
              <a:ext cx="147" cy="641"/>
            </a:xfrm>
            <a:prstGeom prst="leftBracket">
              <a:avLst>
                <a:gd name="adj" fmla="val 2180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2" name="AutoShape 96"/>
            <p:cNvSpPr>
              <a:spLocks/>
            </p:cNvSpPr>
            <p:nvPr/>
          </p:nvSpPr>
          <p:spPr bwMode="auto">
            <a:xfrm rot="5400000">
              <a:off x="3346" y="1919"/>
              <a:ext cx="246" cy="672"/>
            </a:xfrm>
            <a:prstGeom prst="leftBracket">
              <a:avLst>
                <a:gd name="adj" fmla="val 10542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3" name="AutoShape 97"/>
            <p:cNvSpPr>
              <a:spLocks/>
            </p:cNvSpPr>
            <p:nvPr/>
          </p:nvSpPr>
          <p:spPr bwMode="auto">
            <a:xfrm rot="5400000">
              <a:off x="3422" y="2031"/>
              <a:ext cx="61" cy="641"/>
            </a:xfrm>
            <a:prstGeom prst="leftBracket">
              <a:avLst>
                <a:gd name="adj" fmla="val 52541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4" name="AutoShape 98"/>
            <p:cNvSpPr>
              <a:spLocks/>
            </p:cNvSpPr>
            <p:nvPr/>
          </p:nvSpPr>
          <p:spPr bwMode="auto">
            <a:xfrm rot="5400000">
              <a:off x="3301" y="1827"/>
              <a:ext cx="367" cy="735"/>
            </a:xfrm>
            <a:prstGeom prst="leftBracket">
              <a:avLst>
                <a:gd name="adj" fmla="val 8064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5" name="Freeform 99"/>
            <p:cNvSpPr>
              <a:spLocks/>
            </p:cNvSpPr>
            <p:nvPr/>
          </p:nvSpPr>
          <p:spPr bwMode="auto">
            <a:xfrm>
              <a:off x="3136" y="2351"/>
              <a:ext cx="637" cy="31"/>
            </a:xfrm>
            <a:custGeom>
              <a:avLst/>
              <a:gdLst>
                <a:gd name="T0" fmla="*/ 0 w 162"/>
                <a:gd name="T1" fmla="*/ 2147483647 h 14"/>
                <a:gd name="T2" fmla="*/ 2147483647 w 162"/>
                <a:gd name="T3" fmla="*/ 2147483647 h 14"/>
                <a:gd name="T4" fmla="*/ 2147483647 w 162"/>
                <a:gd name="T5" fmla="*/ 2147483647 h 14"/>
                <a:gd name="T6" fmla="*/ 0 60000 65536"/>
                <a:gd name="T7" fmla="*/ 0 60000 65536"/>
                <a:gd name="T8" fmla="*/ 0 60000 65536"/>
                <a:gd name="T9" fmla="*/ 0 w 162"/>
                <a:gd name="T10" fmla="*/ 0 h 14"/>
                <a:gd name="T11" fmla="*/ 162 w 16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2" h="14">
                  <a:moveTo>
                    <a:pt x="0" y="14"/>
                  </a:moveTo>
                  <a:cubicBezTo>
                    <a:pt x="21" y="0"/>
                    <a:pt x="58" y="5"/>
                    <a:pt x="80" y="4"/>
                  </a:cubicBezTo>
                  <a:cubicBezTo>
                    <a:pt x="107" y="6"/>
                    <a:pt x="135" y="10"/>
                    <a:pt x="162" y="10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76" name="AutoShape 100"/>
            <p:cNvSpPr>
              <a:spLocks/>
            </p:cNvSpPr>
            <p:nvPr/>
          </p:nvSpPr>
          <p:spPr bwMode="auto">
            <a:xfrm rot="5400000">
              <a:off x="3281" y="1747"/>
              <a:ext cx="451" cy="803"/>
            </a:xfrm>
            <a:prstGeom prst="leftBracket">
              <a:avLst>
                <a:gd name="adj" fmla="val 71698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7" name="AutoShape 101"/>
            <p:cNvSpPr>
              <a:spLocks/>
            </p:cNvSpPr>
            <p:nvPr/>
          </p:nvSpPr>
          <p:spPr bwMode="auto">
            <a:xfrm rot="5400000">
              <a:off x="3267" y="1621"/>
              <a:ext cx="587" cy="935"/>
            </a:xfrm>
            <a:prstGeom prst="leftBracket">
              <a:avLst>
                <a:gd name="adj" fmla="val 79642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8" name="AutoShape 102"/>
            <p:cNvSpPr>
              <a:spLocks/>
            </p:cNvSpPr>
            <p:nvPr/>
          </p:nvSpPr>
          <p:spPr bwMode="auto">
            <a:xfrm rot="5400000">
              <a:off x="3325" y="1387"/>
              <a:ext cx="747" cy="1235"/>
            </a:xfrm>
            <a:prstGeom prst="leftBracket">
              <a:avLst>
                <a:gd name="adj" fmla="val 8266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79" name="AutoShape 103"/>
            <p:cNvSpPr>
              <a:spLocks/>
            </p:cNvSpPr>
            <p:nvPr/>
          </p:nvSpPr>
          <p:spPr bwMode="auto">
            <a:xfrm rot="5400000">
              <a:off x="3379" y="1281"/>
              <a:ext cx="807" cy="1403"/>
            </a:xfrm>
            <a:prstGeom prst="leftBracket">
              <a:avLst>
                <a:gd name="adj" fmla="val 869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0" name="AutoShape 104"/>
            <p:cNvSpPr>
              <a:spLocks/>
            </p:cNvSpPr>
            <p:nvPr/>
          </p:nvSpPr>
          <p:spPr bwMode="auto">
            <a:xfrm rot="5400000">
              <a:off x="3391" y="1133"/>
              <a:ext cx="903" cy="1611"/>
            </a:xfrm>
            <a:prstGeom prst="leftBracket">
              <a:avLst>
                <a:gd name="adj" fmla="val 89203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81" name="AutoShape 105"/>
            <p:cNvSpPr>
              <a:spLocks/>
            </p:cNvSpPr>
            <p:nvPr/>
          </p:nvSpPr>
          <p:spPr bwMode="auto">
            <a:xfrm rot="5400000">
              <a:off x="3299" y="1493"/>
              <a:ext cx="663" cy="1139"/>
            </a:xfrm>
            <a:prstGeom prst="leftBracket">
              <a:avLst>
                <a:gd name="adj" fmla="val 8589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" name="Group 106"/>
          <p:cNvGrpSpPr>
            <a:grpSpLocks/>
          </p:cNvGrpSpPr>
          <p:nvPr/>
        </p:nvGrpSpPr>
        <p:grpSpPr bwMode="auto">
          <a:xfrm flipV="1">
            <a:off x="4538663" y="4646613"/>
            <a:ext cx="2384425" cy="769937"/>
            <a:chOff x="3037" y="1487"/>
            <a:chExt cx="1611" cy="907"/>
          </a:xfrm>
        </p:grpSpPr>
        <p:sp>
          <p:nvSpPr>
            <p:cNvPr id="56356" name="Line 107"/>
            <p:cNvSpPr>
              <a:spLocks noChangeShapeType="1"/>
            </p:cNvSpPr>
            <p:nvPr/>
          </p:nvSpPr>
          <p:spPr bwMode="auto">
            <a:xfrm>
              <a:off x="3523" y="2384"/>
              <a:ext cx="1017" cy="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57" name="AutoShape 108"/>
            <p:cNvSpPr>
              <a:spLocks/>
            </p:cNvSpPr>
            <p:nvPr/>
          </p:nvSpPr>
          <p:spPr bwMode="auto">
            <a:xfrm rot="5400000">
              <a:off x="3415" y="2015"/>
              <a:ext cx="92" cy="641"/>
            </a:xfrm>
            <a:prstGeom prst="leftBracket">
              <a:avLst>
                <a:gd name="adj" fmla="val 34837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8" name="AutoShape 109"/>
            <p:cNvSpPr>
              <a:spLocks/>
            </p:cNvSpPr>
            <p:nvPr/>
          </p:nvSpPr>
          <p:spPr bwMode="auto">
            <a:xfrm rot="5400000">
              <a:off x="3379" y="1984"/>
              <a:ext cx="147" cy="641"/>
            </a:xfrm>
            <a:prstGeom prst="leftBracket">
              <a:avLst>
                <a:gd name="adj" fmla="val 2180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9" name="AutoShape 110"/>
            <p:cNvSpPr>
              <a:spLocks/>
            </p:cNvSpPr>
            <p:nvPr/>
          </p:nvSpPr>
          <p:spPr bwMode="auto">
            <a:xfrm rot="5400000">
              <a:off x="3346" y="1919"/>
              <a:ext cx="246" cy="672"/>
            </a:xfrm>
            <a:prstGeom prst="leftBracket">
              <a:avLst>
                <a:gd name="adj" fmla="val 10542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0" name="AutoShape 111"/>
            <p:cNvSpPr>
              <a:spLocks/>
            </p:cNvSpPr>
            <p:nvPr/>
          </p:nvSpPr>
          <p:spPr bwMode="auto">
            <a:xfrm rot="5400000">
              <a:off x="3422" y="2031"/>
              <a:ext cx="61" cy="641"/>
            </a:xfrm>
            <a:prstGeom prst="leftBracket">
              <a:avLst>
                <a:gd name="adj" fmla="val 52541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1" name="AutoShape 112"/>
            <p:cNvSpPr>
              <a:spLocks/>
            </p:cNvSpPr>
            <p:nvPr/>
          </p:nvSpPr>
          <p:spPr bwMode="auto">
            <a:xfrm rot="5400000">
              <a:off x="3301" y="1827"/>
              <a:ext cx="367" cy="735"/>
            </a:xfrm>
            <a:prstGeom prst="leftBracket">
              <a:avLst>
                <a:gd name="adj" fmla="val 8064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2" name="Freeform 113"/>
            <p:cNvSpPr>
              <a:spLocks/>
            </p:cNvSpPr>
            <p:nvPr/>
          </p:nvSpPr>
          <p:spPr bwMode="auto">
            <a:xfrm>
              <a:off x="3136" y="2351"/>
              <a:ext cx="637" cy="31"/>
            </a:xfrm>
            <a:custGeom>
              <a:avLst/>
              <a:gdLst>
                <a:gd name="T0" fmla="*/ 0 w 162"/>
                <a:gd name="T1" fmla="*/ 2147483647 h 14"/>
                <a:gd name="T2" fmla="*/ 2147483647 w 162"/>
                <a:gd name="T3" fmla="*/ 2147483647 h 14"/>
                <a:gd name="T4" fmla="*/ 2147483647 w 162"/>
                <a:gd name="T5" fmla="*/ 2147483647 h 14"/>
                <a:gd name="T6" fmla="*/ 0 60000 65536"/>
                <a:gd name="T7" fmla="*/ 0 60000 65536"/>
                <a:gd name="T8" fmla="*/ 0 60000 65536"/>
                <a:gd name="T9" fmla="*/ 0 w 162"/>
                <a:gd name="T10" fmla="*/ 0 h 14"/>
                <a:gd name="T11" fmla="*/ 162 w 16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2" h="14">
                  <a:moveTo>
                    <a:pt x="0" y="14"/>
                  </a:moveTo>
                  <a:cubicBezTo>
                    <a:pt x="21" y="0"/>
                    <a:pt x="58" y="5"/>
                    <a:pt x="80" y="4"/>
                  </a:cubicBezTo>
                  <a:cubicBezTo>
                    <a:pt x="107" y="6"/>
                    <a:pt x="135" y="10"/>
                    <a:pt x="162" y="10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63" name="AutoShape 114"/>
            <p:cNvSpPr>
              <a:spLocks/>
            </p:cNvSpPr>
            <p:nvPr/>
          </p:nvSpPr>
          <p:spPr bwMode="auto">
            <a:xfrm rot="5400000">
              <a:off x="3281" y="1747"/>
              <a:ext cx="451" cy="803"/>
            </a:xfrm>
            <a:prstGeom prst="leftBracket">
              <a:avLst>
                <a:gd name="adj" fmla="val 71698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4" name="AutoShape 115"/>
            <p:cNvSpPr>
              <a:spLocks/>
            </p:cNvSpPr>
            <p:nvPr/>
          </p:nvSpPr>
          <p:spPr bwMode="auto">
            <a:xfrm rot="5400000">
              <a:off x="3267" y="1621"/>
              <a:ext cx="587" cy="935"/>
            </a:xfrm>
            <a:prstGeom prst="leftBracket">
              <a:avLst>
                <a:gd name="adj" fmla="val 79642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5" name="AutoShape 116"/>
            <p:cNvSpPr>
              <a:spLocks/>
            </p:cNvSpPr>
            <p:nvPr/>
          </p:nvSpPr>
          <p:spPr bwMode="auto">
            <a:xfrm rot="5400000">
              <a:off x="3325" y="1387"/>
              <a:ext cx="747" cy="1235"/>
            </a:xfrm>
            <a:prstGeom prst="leftBracket">
              <a:avLst>
                <a:gd name="adj" fmla="val 8266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6" name="AutoShape 117"/>
            <p:cNvSpPr>
              <a:spLocks/>
            </p:cNvSpPr>
            <p:nvPr/>
          </p:nvSpPr>
          <p:spPr bwMode="auto">
            <a:xfrm rot="5400000">
              <a:off x="3379" y="1281"/>
              <a:ext cx="807" cy="1403"/>
            </a:xfrm>
            <a:prstGeom prst="leftBracket">
              <a:avLst>
                <a:gd name="adj" fmla="val 869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7" name="AutoShape 118"/>
            <p:cNvSpPr>
              <a:spLocks/>
            </p:cNvSpPr>
            <p:nvPr/>
          </p:nvSpPr>
          <p:spPr bwMode="auto">
            <a:xfrm rot="5400000">
              <a:off x="3391" y="1133"/>
              <a:ext cx="903" cy="1611"/>
            </a:xfrm>
            <a:prstGeom prst="leftBracket">
              <a:avLst>
                <a:gd name="adj" fmla="val 89203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68" name="AutoShape 119"/>
            <p:cNvSpPr>
              <a:spLocks/>
            </p:cNvSpPr>
            <p:nvPr/>
          </p:nvSpPr>
          <p:spPr bwMode="auto">
            <a:xfrm rot="5400000">
              <a:off x="3299" y="1493"/>
              <a:ext cx="663" cy="1139"/>
            </a:xfrm>
            <a:prstGeom prst="leftBracket">
              <a:avLst>
                <a:gd name="adj" fmla="val 8589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120"/>
          <p:cNvGrpSpPr>
            <a:grpSpLocks/>
          </p:cNvGrpSpPr>
          <p:nvPr/>
        </p:nvGrpSpPr>
        <p:grpSpPr bwMode="auto">
          <a:xfrm flipH="1" flipV="1">
            <a:off x="2244725" y="4648200"/>
            <a:ext cx="2297113" cy="768350"/>
            <a:chOff x="3037" y="1487"/>
            <a:chExt cx="1611" cy="911"/>
          </a:xfrm>
        </p:grpSpPr>
        <p:sp>
          <p:nvSpPr>
            <p:cNvPr id="56343" name="Line 121"/>
            <p:cNvSpPr>
              <a:spLocks noChangeShapeType="1"/>
            </p:cNvSpPr>
            <p:nvPr/>
          </p:nvSpPr>
          <p:spPr bwMode="auto">
            <a:xfrm>
              <a:off x="3630" y="2390"/>
              <a:ext cx="1017" cy="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44" name="AutoShape 122"/>
            <p:cNvSpPr>
              <a:spLocks/>
            </p:cNvSpPr>
            <p:nvPr/>
          </p:nvSpPr>
          <p:spPr bwMode="auto">
            <a:xfrm rot="5400000">
              <a:off x="3415" y="2015"/>
              <a:ext cx="92" cy="641"/>
            </a:xfrm>
            <a:prstGeom prst="leftBracket">
              <a:avLst>
                <a:gd name="adj" fmla="val 34837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5" name="AutoShape 123"/>
            <p:cNvSpPr>
              <a:spLocks/>
            </p:cNvSpPr>
            <p:nvPr/>
          </p:nvSpPr>
          <p:spPr bwMode="auto">
            <a:xfrm rot="5400000">
              <a:off x="3379" y="1984"/>
              <a:ext cx="147" cy="641"/>
            </a:xfrm>
            <a:prstGeom prst="leftBracket">
              <a:avLst>
                <a:gd name="adj" fmla="val 2180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6" name="AutoShape 124"/>
            <p:cNvSpPr>
              <a:spLocks/>
            </p:cNvSpPr>
            <p:nvPr/>
          </p:nvSpPr>
          <p:spPr bwMode="auto">
            <a:xfrm rot="5400000">
              <a:off x="3346" y="1919"/>
              <a:ext cx="246" cy="672"/>
            </a:xfrm>
            <a:prstGeom prst="leftBracket">
              <a:avLst>
                <a:gd name="adj" fmla="val 10542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7" name="AutoShape 125"/>
            <p:cNvSpPr>
              <a:spLocks/>
            </p:cNvSpPr>
            <p:nvPr/>
          </p:nvSpPr>
          <p:spPr bwMode="auto">
            <a:xfrm rot="5400000">
              <a:off x="3422" y="2031"/>
              <a:ext cx="61" cy="641"/>
            </a:xfrm>
            <a:prstGeom prst="leftBracket">
              <a:avLst>
                <a:gd name="adj" fmla="val 525410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8" name="AutoShape 126"/>
            <p:cNvSpPr>
              <a:spLocks/>
            </p:cNvSpPr>
            <p:nvPr/>
          </p:nvSpPr>
          <p:spPr bwMode="auto">
            <a:xfrm rot="5400000">
              <a:off x="3301" y="1827"/>
              <a:ext cx="367" cy="735"/>
            </a:xfrm>
            <a:prstGeom prst="leftBracket">
              <a:avLst>
                <a:gd name="adj" fmla="val 8064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49" name="Freeform 127"/>
            <p:cNvSpPr>
              <a:spLocks/>
            </p:cNvSpPr>
            <p:nvPr/>
          </p:nvSpPr>
          <p:spPr bwMode="auto">
            <a:xfrm>
              <a:off x="3136" y="2351"/>
              <a:ext cx="637" cy="31"/>
            </a:xfrm>
            <a:custGeom>
              <a:avLst/>
              <a:gdLst>
                <a:gd name="T0" fmla="*/ 0 w 162"/>
                <a:gd name="T1" fmla="*/ 2147483647 h 14"/>
                <a:gd name="T2" fmla="*/ 2147483647 w 162"/>
                <a:gd name="T3" fmla="*/ 2147483647 h 14"/>
                <a:gd name="T4" fmla="*/ 2147483647 w 162"/>
                <a:gd name="T5" fmla="*/ 2147483647 h 14"/>
                <a:gd name="T6" fmla="*/ 0 60000 65536"/>
                <a:gd name="T7" fmla="*/ 0 60000 65536"/>
                <a:gd name="T8" fmla="*/ 0 60000 65536"/>
                <a:gd name="T9" fmla="*/ 0 w 162"/>
                <a:gd name="T10" fmla="*/ 0 h 14"/>
                <a:gd name="T11" fmla="*/ 162 w 162"/>
                <a:gd name="T12" fmla="*/ 14 h 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2" h="14">
                  <a:moveTo>
                    <a:pt x="0" y="14"/>
                  </a:moveTo>
                  <a:cubicBezTo>
                    <a:pt x="21" y="0"/>
                    <a:pt x="58" y="5"/>
                    <a:pt x="80" y="4"/>
                  </a:cubicBezTo>
                  <a:cubicBezTo>
                    <a:pt x="107" y="6"/>
                    <a:pt x="135" y="10"/>
                    <a:pt x="162" y="10"/>
                  </a:cubicBezTo>
                </a:path>
              </a:pathLst>
            </a:cu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350" name="AutoShape 128"/>
            <p:cNvSpPr>
              <a:spLocks/>
            </p:cNvSpPr>
            <p:nvPr/>
          </p:nvSpPr>
          <p:spPr bwMode="auto">
            <a:xfrm rot="5400000">
              <a:off x="3281" y="1747"/>
              <a:ext cx="451" cy="803"/>
            </a:xfrm>
            <a:prstGeom prst="leftBracket">
              <a:avLst>
                <a:gd name="adj" fmla="val 71698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1" name="AutoShape 129"/>
            <p:cNvSpPr>
              <a:spLocks/>
            </p:cNvSpPr>
            <p:nvPr/>
          </p:nvSpPr>
          <p:spPr bwMode="auto">
            <a:xfrm rot="5400000">
              <a:off x="3267" y="1621"/>
              <a:ext cx="587" cy="935"/>
            </a:xfrm>
            <a:prstGeom prst="leftBracket">
              <a:avLst>
                <a:gd name="adj" fmla="val 79642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2" name="AutoShape 130"/>
            <p:cNvSpPr>
              <a:spLocks/>
            </p:cNvSpPr>
            <p:nvPr/>
          </p:nvSpPr>
          <p:spPr bwMode="auto">
            <a:xfrm rot="5400000">
              <a:off x="3325" y="1387"/>
              <a:ext cx="747" cy="1235"/>
            </a:xfrm>
            <a:prstGeom prst="leftBracket">
              <a:avLst>
                <a:gd name="adj" fmla="val 82664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3" name="AutoShape 131"/>
            <p:cNvSpPr>
              <a:spLocks/>
            </p:cNvSpPr>
            <p:nvPr/>
          </p:nvSpPr>
          <p:spPr bwMode="auto">
            <a:xfrm rot="5400000">
              <a:off x="3379" y="1281"/>
              <a:ext cx="807" cy="1403"/>
            </a:xfrm>
            <a:prstGeom prst="leftBracket">
              <a:avLst>
                <a:gd name="adj" fmla="val 8692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4" name="AutoShape 132"/>
            <p:cNvSpPr>
              <a:spLocks/>
            </p:cNvSpPr>
            <p:nvPr/>
          </p:nvSpPr>
          <p:spPr bwMode="auto">
            <a:xfrm rot="5400000">
              <a:off x="3391" y="1133"/>
              <a:ext cx="903" cy="1611"/>
            </a:xfrm>
            <a:prstGeom prst="leftBracket">
              <a:avLst>
                <a:gd name="adj" fmla="val 89203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355" name="AutoShape 133"/>
            <p:cNvSpPr>
              <a:spLocks/>
            </p:cNvSpPr>
            <p:nvPr/>
          </p:nvSpPr>
          <p:spPr bwMode="auto">
            <a:xfrm rot="5400000">
              <a:off x="3299" y="1493"/>
              <a:ext cx="663" cy="1139"/>
            </a:xfrm>
            <a:prstGeom prst="leftBracket">
              <a:avLst>
                <a:gd name="adj" fmla="val 85897"/>
              </a:avLst>
            </a:prstGeom>
            <a:noFill/>
            <a:ln w="1905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cxnSp>
        <p:nvCxnSpPr>
          <p:cNvPr id="56339" name="Straight Connector 184"/>
          <p:cNvCxnSpPr>
            <a:cxnSpLocks noChangeShapeType="1"/>
          </p:cNvCxnSpPr>
          <p:nvPr/>
        </p:nvCxnSpPr>
        <p:spPr bwMode="auto">
          <a:xfrm>
            <a:off x="1981200" y="3883025"/>
            <a:ext cx="5334000" cy="31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56340" name="Straight Connector 187"/>
          <p:cNvCxnSpPr>
            <a:cxnSpLocks noChangeShapeType="1"/>
          </p:cNvCxnSpPr>
          <p:nvPr/>
        </p:nvCxnSpPr>
        <p:spPr bwMode="auto">
          <a:xfrm>
            <a:off x="1981200" y="5483225"/>
            <a:ext cx="5334000" cy="3175"/>
          </a:xfrm>
          <a:prstGeom prst="line">
            <a:avLst/>
          </a:prstGeom>
          <a:noFill/>
          <a:ln w="381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56341" name="TextBox 238"/>
          <p:cNvSpPr txBox="1">
            <a:spLocks noChangeArrowheads="1"/>
          </p:cNvSpPr>
          <p:nvPr/>
        </p:nvSpPr>
        <p:spPr bwMode="auto">
          <a:xfrm>
            <a:off x="3962400" y="35814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Metal Plate</a:t>
            </a:r>
          </a:p>
        </p:txBody>
      </p:sp>
      <p:sp>
        <p:nvSpPr>
          <p:cNvPr id="56342" name="TextBox 238"/>
          <p:cNvSpPr txBox="1">
            <a:spLocks noChangeArrowheads="1"/>
          </p:cNvSpPr>
          <p:nvPr/>
        </p:nvSpPr>
        <p:spPr bwMode="auto">
          <a:xfrm>
            <a:off x="3962400" y="5421313"/>
            <a:ext cx="1447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Metal Plate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28600"/>
            <a:ext cx="7793038" cy="762000"/>
          </a:xfrm>
        </p:spPr>
        <p:txBody>
          <a:bodyPr/>
          <a:lstStyle/>
          <a:p>
            <a:r>
              <a:rPr lang="en-US" b="1" smtClean="0">
                <a:solidFill>
                  <a:srgbClr val="990000"/>
                </a:solidFill>
              </a:rPr>
              <a:t>MPS-2 Advantages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4030662" cy="3429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400" dirty="0" smtClean="0"/>
              <a:t>No maintenance 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ea typeface="宋体" pitchFamily="2" charset="-122"/>
              </a:rPr>
              <a:t>Good accuracy in plant-available range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ea typeface="宋体" pitchFamily="2" charset="-122"/>
              </a:rPr>
              <a:t>Each sensor pre-calibrated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ea typeface="宋体" pitchFamily="2" charset="-122"/>
              </a:rPr>
              <a:t>Also measures temperature</a:t>
            </a:r>
          </a:p>
          <a:p>
            <a:pPr>
              <a:lnSpc>
                <a:spcPct val="80000"/>
              </a:lnSpc>
            </a:pPr>
            <a:r>
              <a:rPr lang="en-US" altLang="zh-CN" sz="2400" dirty="0" smtClean="0">
                <a:ea typeface="宋体" pitchFamily="2" charset="-122"/>
              </a:rPr>
              <a:t>Better accuracy available with calibration service for additional fee</a:t>
            </a:r>
          </a:p>
        </p:txBody>
      </p:sp>
      <p:pic>
        <p:nvPicPr>
          <p:cNvPr id="57348" name="Picture 42" descr="matric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0" y="1524000"/>
            <a:ext cx="38068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533400" y="5105400"/>
            <a:ext cx="4267200" cy="541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</a:pPr>
            <a:r>
              <a:rPr lang="en-US" b="1" dirty="0"/>
              <a:t>Water Potential is a better indicator of plant available water than water content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RT-1 rugged temp. sensor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Ruggedized version of the ECT sensor, thermistor potted in epoxy and encased in steel </a:t>
            </a:r>
          </a:p>
          <a:p>
            <a:r>
              <a:rPr lang="en-US" dirty="0" smtClean="0"/>
              <a:t>-40 to 80°C range</a:t>
            </a:r>
          </a:p>
          <a:p>
            <a:pPr lvl="1"/>
            <a:r>
              <a:rPr lang="en-US" dirty="0" smtClean="0"/>
              <a:t>Best between 5 to 40°C (± 0.5°C), otherwise ±1 °C</a:t>
            </a:r>
          </a:p>
          <a:p>
            <a:r>
              <a:rPr lang="en-US" dirty="0" smtClean="0"/>
              <a:t>0.1 °C resolution</a:t>
            </a:r>
          </a:p>
          <a:p>
            <a:endParaRPr lang="en-US" dirty="0"/>
          </a:p>
        </p:txBody>
      </p:sp>
      <p:pic>
        <p:nvPicPr>
          <p:cNvPr id="39939" name="Picture 3" descr="V:\ECH2O Products\RT-1 Rugged Temperature\Marketing\Art\RT-1 Sensor.png"/>
          <p:cNvPicPr>
            <a:picLocks noChangeAspect="1" noChangeArrowheads="1"/>
          </p:cNvPicPr>
          <p:nvPr/>
        </p:nvPicPr>
        <p:blipFill>
          <a:blip r:embed="rId2" cstate="print"/>
          <a:srcRect t="27536" b="26087"/>
          <a:stretch>
            <a:fillRect/>
          </a:stretch>
        </p:blipFill>
        <p:spPr bwMode="auto">
          <a:xfrm rot="16200000">
            <a:off x="4076700" y="2628900"/>
            <a:ext cx="52578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4876800" cy="1143000"/>
          </a:xfrm>
        </p:spPr>
        <p:txBody>
          <a:bodyPr/>
          <a:lstStyle/>
          <a:p>
            <a:r>
              <a:rPr lang="en-US" dirty="0" smtClean="0"/>
              <a:t>Resin-molded 5TM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/>
          <a:lstStyle/>
          <a:p>
            <a:r>
              <a:rPr lang="en-US" dirty="0" smtClean="0"/>
              <a:t>Initially made for Biosphere 2</a:t>
            </a:r>
          </a:p>
          <a:p>
            <a:r>
              <a:rPr lang="en-US" dirty="0" smtClean="0"/>
              <a:t>Polyurethane/epoxy resin molding</a:t>
            </a:r>
          </a:p>
          <a:p>
            <a:r>
              <a:rPr lang="en-US" dirty="0" smtClean="0"/>
              <a:t>May be better for warm, saturated conditions</a:t>
            </a:r>
            <a:endParaRPr lang="en-US" dirty="0"/>
          </a:p>
        </p:txBody>
      </p:sp>
      <p:pic>
        <p:nvPicPr>
          <p:cNvPr id="4" name="Picture 3" descr="2012-08-31_12-49-03_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6375" y="0"/>
            <a:ext cx="38576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Updated </a:t>
            </a:r>
            <a:r>
              <a:rPr lang="en-US" dirty="0" err="1" smtClean="0"/>
              <a:t>ProCheck</a:t>
            </a:r>
            <a:endParaRPr lang="en-US" dirty="0"/>
          </a:p>
        </p:txBody>
      </p:sp>
      <p:pic>
        <p:nvPicPr>
          <p:cNvPr id="6" name="Content Placeholder 5" descr="Statistics Screen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29200" y="1676400"/>
            <a:ext cx="3658111" cy="1829055"/>
          </a:xfrm>
        </p:spPr>
      </p:pic>
      <p:sp>
        <p:nvSpPr>
          <p:cNvPr id="67586" name="AutoShape 2" descr="imap://matt@mail.decagon.com:993/fetch%3EUID%3E/INBOX%3E41589?part=1.2&amp;type=image/png&amp;filename=Statistics%20Scree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588" name="AutoShape 4" descr="imap://matt@mail.decagon.com:993/fetch%3EUID%3E/INBOX%3E41589?part=1.2&amp;type=image/png&amp;filename=Statistics%20Scree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600200"/>
            <a:ext cx="3886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Problem: </a:t>
            </a:r>
            <a:r>
              <a:rPr lang="en-US" sz="2800" dirty="0" smtClean="0"/>
              <a:t>Too many new sensors and limited memory space!</a:t>
            </a:r>
          </a:p>
          <a:p>
            <a:endParaRPr lang="en-US" sz="2800" dirty="0" smtClean="0"/>
          </a:p>
          <a:p>
            <a:r>
              <a:rPr lang="en-US" sz="2800" b="1" dirty="0" smtClean="0"/>
              <a:t>Solution: </a:t>
            </a:r>
            <a:r>
              <a:rPr lang="en-US" sz="2800" dirty="0" smtClean="0"/>
              <a:t>New processor and code to support current and future sensors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1000" y="4648200"/>
            <a:ext cx="441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ProChecks</a:t>
            </a:r>
            <a:r>
              <a:rPr lang="en-US" sz="2800" dirty="0" smtClean="0"/>
              <a:t> with the “C” designation at the end of their code version will have this ability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29200" y="36576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Bonus: </a:t>
            </a:r>
            <a:r>
              <a:rPr lang="en-US" sz="2800" dirty="0" smtClean="0"/>
              <a:t>Statistics feature</a:t>
            </a:r>
          </a:p>
          <a:p>
            <a:endParaRPr lang="en-US" sz="20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WP4C</a:t>
            </a:r>
            <a:endParaRPr lang="en-US" dirty="0"/>
          </a:p>
        </p:txBody>
      </p:sp>
      <p:pic>
        <p:nvPicPr>
          <p:cNvPr id="7" name="Picture 6" descr="wp4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371600"/>
            <a:ext cx="4191000" cy="41910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495800" y="1371600"/>
            <a:ext cx="4495800" cy="4525963"/>
          </a:xfrm>
        </p:spPr>
        <p:txBody>
          <a:bodyPr/>
          <a:lstStyle/>
          <a:p>
            <a:pPr>
              <a:buNone/>
            </a:pPr>
            <a:r>
              <a:rPr lang="en-US" sz="3600" b="1" u="sng" dirty="0" smtClean="0"/>
              <a:t>What’s changed</a:t>
            </a:r>
            <a:r>
              <a:rPr lang="en-US" sz="3600" u="sng" dirty="0" smtClean="0"/>
              <a:t>:</a:t>
            </a:r>
          </a:p>
          <a:p>
            <a:r>
              <a:rPr lang="en-US" dirty="0" smtClean="0"/>
              <a:t>Higher temp. resolution</a:t>
            </a:r>
          </a:p>
          <a:p>
            <a:r>
              <a:rPr lang="en-US" dirty="0" smtClean="0"/>
              <a:t>Increased range in the wet end (to -0.1 </a:t>
            </a:r>
            <a:r>
              <a:rPr lang="en-US" dirty="0" err="1" smtClean="0"/>
              <a:t>Mpa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New modes: (fast, precise)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457200" y="461417"/>
            <a:ext cx="8229600" cy="769441"/>
          </a:xfrm>
        </p:spPr>
        <p:txBody>
          <a:bodyPr>
            <a:spAutoFit/>
          </a:bodyPr>
          <a:lstStyle/>
          <a:p>
            <a:r>
              <a:rPr lang="en-US" b="1" dirty="0" smtClean="0"/>
              <a:t>Em50G</a:t>
            </a:r>
          </a:p>
        </p:txBody>
      </p:sp>
      <p:pic>
        <p:nvPicPr>
          <p:cNvPr id="65539" name="Picture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447800"/>
            <a:ext cx="38417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Freeform 3"/>
          <p:cNvSpPr>
            <a:spLocks noChangeArrowheads="1"/>
          </p:cNvSpPr>
          <p:nvPr/>
        </p:nvSpPr>
        <p:spPr bwMode="auto">
          <a:xfrm>
            <a:off x="381000" y="2133600"/>
            <a:ext cx="4191000" cy="383181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square" tIns="91440">
            <a:spAutoFit/>
          </a:bodyPr>
          <a:lstStyle/>
          <a:p>
            <a:pPr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GSM-enabled logger, delivers data via GSM providers to Decagon’s server</a:t>
            </a:r>
          </a:p>
          <a:p>
            <a:pPr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  <a:p>
            <a:pPr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Data is available at any internet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connection</a:t>
            </a:r>
          </a:p>
          <a:p>
            <a:pPr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400" dirty="0" smtClean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  <a:p>
            <a:pPr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Introduced in middle 2010, </a:t>
            </a:r>
          </a:p>
          <a:p>
            <a:pPr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~ 1300 units sold</a:t>
            </a:r>
            <a:endParaRPr lang="en-US" sz="2400" dirty="0">
              <a:solidFill>
                <a:srgbClr val="000000"/>
              </a:solidFill>
              <a:latin typeface="Arial" pitchFamily="34" charset="0"/>
              <a:ea typeface="宋体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155479">
            <a:off x="7467600" y="4343400"/>
            <a:ext cx="1066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Oval 5"/>
          <p:cNvSpPr>
            <a:spLocks/>
          </p:cNvSpPr>
          <p:nvPr/>
        </p:nvSpPr>
        <p:spPr bwMode="auto">
          <a:xfrm>
            <a:off x="739775" y="4648200"/>
            <a:ext cx="5334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0 h 21600"/>
              <a:gd name="T10" fmla="*/ 1175705236 w 21600"/>
              <a:gd name="T11" fmla="*/ 1175705236 h 21600"/>
              <a:gd name="T12" fmla="*/ 0 w 21600"/>
              <a:gd name="T13" fmla="*/ 2147483647 h 21600"/>
              <a:gd name="T14" fmla="*/ 1175705236 w 21600"/>
              <a:gd name="T15" fmla="*/ 2147483647 h 21600"/>
              <a:gd name="T16" fmla="*/ 2147483647 w 21600"/>
              <a:gd name="T17" fmla="*/ 2147483647 h 21600"/>
              <a:gd name="T18" fmla="*/ 2147483647 w 21600"/>
              <a:gd name="T19" fmla="*/ 2147483647 h 21600"/>
              <a:gd name="T20" fmla="*/ 2147483647 w 21600"/>
              <a:gd name="T21" fmla="*/ 2147483647 h 21600"/>
              <a:gd name="T22" fmla="*/ 2147483647 w 21600"/>
              <a:gd name="T23" fmla="*/ 1175705236 h 21600"/>
              <a:gd name="T24" fmla="*/ 17694720 60000 65536"/>
              <a:gd name="T25" fmla="*/ 0 60000 65536"/>
              <a:gd name="T26" fmla="*/ 5898240 60000 65536"/>
              <a:gd name="T27" fmla="*/ 11796480 60000 65536"/>
              <a:gd name="T28" fmla="*/ 17694720 60000 65536"/>
              <a:gd name="T29" fmla="*/ 17694720 60000 65536"/>
              <a:gd name="T30" fmla="*/ 17694720 60000 65536"/>
              <a:gd name="T31" fmla="*/ 17694720 60000 65536"/>
              <a:gd name="T32" fmla="*/ 17694720 60000 65536"/>
              <a:gd name="T33" fmla="*/ 17694720 60000 65536"/>
              <a:gd name="T34" fmla="*/ 17694720 60000 65536"/>
              <a:gd name="T35" fmla="*/ 17694720 60000 65536"/>
              <a:gd name="T36" fmla="*/ 3163 w 21600"/>
              <a:gd name="T37" fmla="*/ 3163 h 21600"/>
              <a:gd name="T38" fmla="*/ 18437 w 21600"/>
              <a:gd name="T39" fmla="*/ 18437 h 216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21600" h="21600">
                <a:moveTo>
                  <a:pt x="10800" y="0"/>
                </a:moveTo>
                <a:lnTo>
                  <a:pt x="10799" y="0"/>
                </a:lnTo>
                <a:cubicBezTo>
                  <a:pt x="4835" y="0"/>
                  <a:pt x="0" y="4835"/>
                  <a:pt x="0" y="10799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lose/>
              </a:path>
            </a:pathLst>
          </a:custGeom>
          <a:solidFill>
            <a:srgbClr val="008000"/>
          </a:solidFill>
          <a:ln w="936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wrap="none" tIns="91440" anchor="ctr"/>
          <a:lstStyle/>
          <a:p>
            <a:endParaRPr lang="en-US"/>
          </a:p>
        </p:txBody>
      </p:sp>
      <p:sp>
        <p:nvSpPr>
          <p:cNvPr id="67588" name="Line 6"/>
          <p:cNvSpPr>
            <a:spLocks noChangeShapeType="1"/>
          </p:cNvSpPr>
          <p:nvPr/>
        </p:nvSpPr>
        <p:spPr bwMode="auto">
          <a:xfrm flipV="1">
            <a:off x="7826375" y="2914650"/>
            <a:ext cx="0" cy="1657350"/>
          </a:xfrm>
          <a:prstGeom prst="line">
            <a:avLst/>
          </a:prstGeom>
          <a:noFill/>
          <a:ln w="76320">
            <a:solidFill>
              <a:srgbClr val="666666"/>
            </a:solidFill>
            <a:round/>
            <a:headEnd type="arrow" w="med" len="med"/>
            <a:tailEnd type="arrow" w="med" len="med"/>
          </a:ln>
        </p:spPr>
        <p:txBody>
          <a:bodyPr tIns="91440" anchorCtr="1"/>
          <a:lstStyle/>
          <a:p>
            <a:endParaRPr lang="en-US"/>
          </a:p>
        </p:txBody>
      </p:sp>
      <p:sp>
        <p:nvSpPr>
          <p:cNvPr id="67589" name="TextBox 10"/>
          <p:cNvSpPr>
            <a:spLocks noChangeArrowheads="1"/>
          </p:cNvSpPr>
          <p:nvPr/>
        </p:nvSpPr>
        <p:spPr bwMode="auto">
          <a:xfrm>
            <a:off x="-80963" y="5221288"/>
            <a:ext cx="2343151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tIns="91440">
            <a:spAutoFit/>
          </a:bodyPr>
          <a:lstStyle/>
          <a:p>
            <a:pPr algn="ctr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Computer + Software</a:t>
            </a:r>
          </a:p>
          <a:p>
            <a:pPr algn="ctr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+ Internet</a:t>
            </a:r>
          </a:p>
        </p:txBody>
      </p:sp>
      <p:sp>
        <p:nvSpPr>
          <p:cNvPr id="67590" name="TextBox 11"/>
          <p:cNvSpPr>
            <a:spLocks noChangeArrowheads="1"/>
          </p:cNvSpPr>
          <p:nvPr/>
        </p:nvSpPr>
        <p:spPr bwMode="auto">
          <a:xfrm>
            <a:off x="6896100" y="5562600"/>
            <a:ext cx="1990725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tIns="91440">
            <a:spAutoFit/>
          </a:bodyPr>
          <a:lstStyle/>
          <a:p>
            <a:pPr algn="ctr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Em50G</a:t>
            </a:r>
          </a:p>
          <a:p>
            <a:pPr algn="ctr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Logger + Sensors</a:t>
            </a:r>
          </a:p>
        </p:txBody>
      </p:sp>
      <p:sp>
        <p:nvSpPr>
          <p:cNvPr id="67591" name="TextBox 12"/>
          <p:cNvSpPr>
            <a:spLocks noChangeArrowheads="1"/>
          </p:cNvSpPr>
          <p:nvPr/>
        </p:nvSpPr>
        <p:spPr bwMode="auto">
          <a:xfrm>
            <a:off x="5784850" y="1123950"/>
            <a:ext cx="1416050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tIns="91440">
            <a:spAutoFit/>
          </a:bodyPr>
          <a:lstStyle/>
          <a:p>
            <a:pPr algn="ctr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GSM/GPRS</a:t>
            </a:r>
            <a:b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</a:b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Cell Tower</a:t>
            </a:r>
          </a:p>
        </p:txBody>
      </p:sp>
      <p:sp>
        <p:nvSpPr>
          <p:cNvPr id="67592" name="Cloud 13"/>
          <p:cNvSpPr>
            <a:spLocks/>
          </p:cNvSpPr>
          <p:nvPr/>
        </p:nvSpPr>
        <p:spPr bwMode="auto">
          <a:xfrm>
            <a:off x="3505200" y="2590800"/>
            <a:ext cx="1981200" cy="1981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3000 w 21600"/>
              <a:gd name="T13" fmla="*/ 3320 h 21600"/>
              <a:gd name="T14" fmla="*/ 17110 w 21600"/>
              <a:gd name="T15" fmla="*/ 1733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30" y="7160"/>
                </a:moveTo>
                <a:cubicBezTo>
                  <a:pt x="1530" y="4490"/>
                  <a:pt x="3400" y="1970"/>
                  <a:pt x="5270" y="1970"/>
                </a:cubicBezTo>
                <a:cubicBezTo>
                  <a:pt x="5860" y="1950"/>
                  <a:pt x="6470" y="2210"/>
                  <a:pt x="6970" y="2600"/>
                </a:cubicBezTo>
                <a:cubicBezTo>
                  <a:pt x="7450" y="1390"/>
                  <a:pt x="8340" y="650"/>
                  <a:pt x="9340" y="650"/>
                </a:cubicBezTo>
                <a:cubicBezTo>
                  <a:pt x="10004" y="690"/>
                  <a:pt x="10710" y="1050"/>
                  <a:pt x="11210" y="1700"/>
                </a:cubicBezTo>
                <a:cubicBezTo>
                  <a:pt x="11570" y="630"/>
                  <a:pt x="12330" y="0"/>
                  <a:pt x="13150" y="0"/>
                </a:cubicBezTo>
                <a:cubicBezTo>
                  <a:pt x="13840" y="0"/>
                  <a:pt x="14470" y="460"/>
                  <a:pt x="14870" y="1160"/>
                </a:cubicBezTo>
                <a:cubicBezTo>
                  <a:pt x="15330" y="440"/>
                  <a:pt x="16020" y="0"/>
                  <a:pt x="16740" y="0"/>
                </a:cubicBezTo>
                <a:cubicBezTo>
                  <a:pt x="17910" y="0"/>
                  <a:pt x="18900" y="1130"/>
                  <a:pt x="19110" y="2710"/>
                </a:cubicBezTo>
                <a:cubicBezTo>
                  <a:pt x="20240" y="3150"/>
                  <a:pt x="21060" y="4580"/>
                  <a:pt x="21060" y="6220"/>
                </a:cubicBezTo>
                <a:cubicBezTo>
                  <a:pt x="21060" y="6720"/>
                  <a:pt x="21000" y="7200"/>
                  <a:pt x="20830" y="7660"/>
                </a:cubicBezTo>
                <a:cubicBezTo>
                  <a:pt x="21310" y="8460"/>
                  <a:pt x="21600" y="9450"/>
                  <a:pt x="21600" y="10460"/>
                </a:cubicBezTo>
                <a:cubicBezTo>
                  <a:pt x="21600" y="12750"/>
                  <a:pt x="20310" y="14680"/>
                  <a:pt x="18650" y="15010"/>
                </a:cubicBezTo>
                <a:cubicBezTo>
                  <a:pt x="18650" y="17200"/>
                  <a:pt x="17370" y="18920"/>
                  <a:pt x="15770" y="18920"/>
                </a:cubicBezTo>
                <a:cubicBezTo>
                  <a:pt x="15220" y="18920"/>
                  <a:pt x="14700" y="18710"/>
                  <a:pt x="14240" y="18310"/>
                </a:cubicBezTo>
                <a:cubicBezTo>
                  <a:pt x="13820" y="20240"/>
                  <a:pt x="12490" y="21600"/>
                  <a:pt x="11000" y="21600"/>
                </a:cubicBezTo>
                <a:cubicBezTo>
                  <a:pt x="9890" y="21600"/>
                  <a:pt x="8840" y="20790"/>
                  <a:pt x="8210" y="19510"/>
                </a:cubicBezTo>
                <a:cubicBezTo>
                  <a:pt x="7620" y="20000"/>
                  <a:pt x="7930" y="20290"/>
                  <a:pt x="6240" y="20290"/>
                </a:cubicBezTo>
                <a:cubicBezTo>
                  <a:pt x="4850" y="20290"/>
                  <a:pt x="3570" y="19280"/>
                  <a:pt x="2900" y="17640"/>
                </a:cubicBezTo>
                <a:cubicBezTo>
                  <a:pt x="1300" y="17600"/>
                  <a:pt x="480" y="16300"/>
                  <a:pt x="480" y="14660"/>
                </a:cubicBezTo>
                <a:cubicBezTo>
                  <a:pt x="480" y="13900"/>
                  <a:pt x="690" y="13210"/>
                  <a:pt x="1070" y="12640"/>
                </a:cubicBezTo>
                <a:cubicBezTo>
                  <a:pt x="380" y="12160"/>
                  <a:pt x="0" y="11210"/>
                  <a:pt x="0" y="10120"/>
                </a:cubicBezTo>
                <a:cubicBezTo>
                  <a:pt x="0" y="8590"/>
                  <a:pt x="840" y="7330"/>
                  <a:pt x="1930" y="7160"/>
                </a:cubicBezTo>
                <a:close/>
              </a:path>
              <a:path w="21600" h="21600" fill="none">
                <a:moveTo>
                  <a:pt x="1930" y="7160"/>
                </a:moveTo>
                <a:cubicBezTo>
                  <a:pt x="1950" y="7410"/>
                  <a:pt x="2040" y="7690"/>
                  <a:pt x="2090" y="7920"/>
                </a:cubicBezTo>
              </a:path>
              <a:path w="21600" h="21600" fill="none">
                <a:moveTo>
                  <a:pt x="6970" y="2600"/>
                </a:moveTo>
                <a:cubicBezTo>
                  <a:pt x="7200" y="2790"/>
                  <a:pt x="7480" y="3050"/>
                  <a:pt x="7670" y="3310"/>
                </a:cubicBezTo>
              </a:path>
              <a:path w="21600" h="21600" fill="none">
                <a:moveTo>
                  <a:pt x="11210" y="1700"/>
                </a:moveTo>
                <a:cubicBezTo>
                  <a:pt x="11130" y="1910"/>
                  <a:pt x="11080" y="2160"/>
                  <a:pt x="11030" y="2400"/>
                </a:cubicBezTo>
              </a:path>
              <a:path w="21600" h="21600" fill="none">
                <a:moveTo>
                  <a:pt x="14870" y="1160"/>
                </a:moveTo>
                <a:cubicBezTo>
                  <a:pt x="14720" y="1400"/>
                  <a:pt x="14640" y="1720"/>
                  <a:pt x="14540" y="2010"/>
                </a:cubicBezTo>
              </a:path>
              <a:path w="21600" h="21600" fill="none">
                <a:moveTo>
                  <a:pt x="19110" y="2710"/>
                </a:moveTo>
                <a:cubicBezTo>
                  <a:pt x="19130" y="2890"/>
                  <a:pt x="19230" y="3290"/>
                  <a:pt x="19190" y="3380"/>
                </a:cubicBezTo>
              </a:path>
              <a:path w="21600" h="21600" fill="none">
                <a:moveTo>
                  <a:pt x="20830" y="7660"/>
                </a:moveTo>
                <a:cubicBezTo>
                  <a:pt x="20660" y="8170"/>
                  <a:pt x="20430" y="8620"/>
                  <a:pt x="20110" y="8990"/>
                </a:cubicBezTo>
              </a:path>
              <a:path w="21600" h="21600" fill="none">
                <a:moveTo>
                  <a:pt x="18660" y="15010"/>
                </a:moveTo>
                <a:cubicBezTo>
                  <a:pt x="18740" y="14200"/>
                  <a:pt x="18280" y="12200"/>
                  <a:pt x="17000" y="11450"/>
                </a:cubicBezTo>
              </a:path>
              <a:path w="21600" h="21600" fill="none">
                <a:moveTo>
                  <a:pt x="14240" y="18310"/>
                </a:moveTo>
                <a:cubicBezTo>
                  <a:pt x="14320" y="17980"/>
                  <a:pt x="14350" y="17680"/>
                  <a:pt x="14370" y="17360"/>
                </a:cubicBezTo>
              </a:path>
              <a:path w="21600" h="21600" fill="none">
                <a:moveTo>
                  <a:pt x="8220" y="19510"/>
                </a:moveTo>
                <a:cubicBezTo>
                  <a:pt x="8060" y="19250"/>
                  <a:pt x="7960" y="18950"/>
                  <a:pt x="7860" y="18640"/>
                </a:cubicBezTo>
              </a:path>
              <a:path w="21600" h="21600" fill="none">
                <a:moveTo>
                  <a:pt x="2900" y="17640"/>
                </a:moveTo>
                <a:cubicBezTo>
                  <a:pt x="3090" y="17600"/>
                  <a:pt x="3280" y="17540"/>
                  <a:pt x="3460" y="17450"/>
                </a:cubicBezTo>
              </a:path>
              <a:path w="21600" h="21600" fill="none">
                <a:moveTo>
                  <a:pt x="1070" y="12640"/>
                </a:moveTo>
                <a:cubicBezTo>
                  <a:pt x="1400" y="12900"/>
                  <a:pt x="1780" y="13130"/>
                  <a:pt x="2330" y="13040"/>
                </a:cubicBezTo>
              </a:path>
              <a:path w="21600" h="21600">
                <a:moveTo>
                  <a:pt x="4311" y="19382"/>
                </a:moveTo>
                <a:lnTo>
                  <a:pt x="4310" y="19382"/>
                </a:lnTo>
                <a:cubicBezTo>
                  <a:pt x="3316" y="19382"/>
                  <a:pt x="2511" y="20187"/>
                  <a:pt x="2511" y="21181"/>
                </a:cubicBezTo>
                <a:cubicBezTo>
                  <a:pt x="2511" y="22176"/>
                  <a:pt x="3316" y="22982"/>
                  <a:pt x="4311" y="22982"/>
                </a:cubicBezTo>
                <a:cubicBezTo>
                  <a:pt x="5305" y="22982"/>
                  <a:pt x="6111" y="22176"/>
                  <a:pt x="6111" y="21182"/>
                </a:cubicBezTo>
                <a:cubicBezTo>
                  <a:pt x="6111" y="20187"/>
                  <a:pt x="5305" y="19382"/>
                  <a:pt x="4311" y="19382"/>
                </a:cubicBezTo>
                <a:close/>
              </a:path>
              <a:path w="21600" h="21600">
                <a:moveTo>
                  <a:pt x="2592" y="22733"/>
                </a:moveTo>
                <a:lnTo>
                  <a:pt x="2591" y="22733"/>
                </a:lnTo>
                <a:cubicBezTo>
                  <a:pt x="1929" y="22733"/>
                  <a:pt x="1392" y="23270"/>
                  <a:pt x="1392" y="23932"/>
                </a:cubicBezTo>
                <a:cubicBezTo>
                  <a:pt x="1392" y="24595"/>
                  <a:pt x="1929" y="25133"/>
                  <a:pt x="2592" y="25133"/>
                </a:cubicBezTo>
                <a:cubicBezTo>
                  <a:pt x="3254" y="25133"/>
                  <a:pt x="3792" y="24595"/>
                  <a:pt x="3792" y="23933"/>
                </a:cubicBezTo>
                <a:cubicBezTo>
                  <a:pt x="3792" y="23270"/>
                  <a:pt x="3254" y="22733"/>
                  <a:pt x="2592" y="22733"/>
                </a:cubicBezTo>
                <a:close/>
              </a:path>
              <a:path w="21600" h="21600">
                <a:moveTo>
                  <a:pt x="1350" y="25220"/>
                </a:moveTo>
                <a:lnTo>
                  <a:pt x="1349" y="25220"/>
                </a:lnTo>
                <a:cubicBezTo>
                  <a:pt x="963" y="25220"/>
                  <a:pt x="650" y="25533"/>
                  <a:pt x="650" y="25919"/>
                </a:cubicBezTo>
                <a:cubicBezTo>
                  <a:pt x="650" y="26306"/>
                  <a:pt x="963" y="26620"/>
                  <a:pt x="1350" y="26620"/>
                </a:cubicBezTo>
                <a:cubicBezTo>
                  <a:pt x="1736" y="26620"/>
                  <a:pt x="2050" y="26306"/>
                  <a:pt x="2050" y="25920"/>
                </a:cubicBezTo>
                <a:cubicBezTo>
                  <a:pt x="2050" y="25533"/>
                  <a:pt x="1736" y="25220"/>
                  <a:pt x="1350" y="25220"/>
                </a:cubicBezTo>
                <a:close/>
              </a:path>
            </a:pathLst>
          </a:custGeom>
          <a:gradFill rotWithShape="0">
            <a:gsLst>
              <a:gs pos="0">
                <a:srgbClr val="222267"/>
              </a:gs>
              <a:gs pos="100000">
                <a:srgbClr val="9C9CDF"/>
              </a:gs>
            </a:gsLst>
            <a:lin ang="16200000"/>
          </a:gradFill>
          <a:ln w="9360">
            <a:solidFill>
              <a:srgbClr val="222267"/>
            </a:solidFill>
            <a:prstDash val="solid"/>
            <a:round/>
            <a:headEnd/>
            <a:tailEnd/>
          </a:ln>
        </p:spPr>
        <p:txBody>
          <a:bodyPr tIns="91440" anchor="ctr"/>
          <a:lstStyle/>
          <a:p>
            <a:endParaRPr lang="en-US"/>
          </a:p>
        </p:txBody>
      </p:sp>
      <p:pic>
        <p:nvPicPr>
          <p:cNvPr id="67593" name="Picture 1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0888" y="1123950"/>
            <a:ext cx="1277937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9"/>
          <p:cNvSpPr>
            <a:spLocks noChangeArrowheads="1"/>
          </p:cNvSpPr>
          <p:nvPr/>
        </p:nvSpPr>
        <p:spPr bwMode="auto">
          <a:xfrm>
            <a:off x="3956050" y="3352800"/>
            <a:ext cx="957263" cy="41116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1420297197 h 21600"/>
              <a:gd name="T4" fmla="*/ 2147483647 w 21600"/>
              <a:gd name="T5" fmla="*/ 2147483647 h 21600"/>
              <a:gd name="T6" fmla="*/ 0 w 21600"/>
              <a:gd name="T7" fmla="*/ 142029719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tIns="91440">
            <a:spAutoFit/>
          </a:bodyPr>
          <a:lstStyle/>
          <a:p>
            <a:pPr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Internet</a:t>
            </a:r>
          </a:p>
        </p:txBody>
      </p:sp>
      <p:sp>
        <p:nvSpPr>
          <p:cNvPr id="67595" name="Magnetic Disk 23"/>
          <p:cNvSpPr>
            <a:spLocks/>
          </p:cNvSpPr>
          <p:nvPr/>
        </p:nvSpPr>
        <p:spPr bwMode="auto">
          <a:xfrm>
            <a:off x="739775" y="1371600"/>
            <a:ext cx="822325" cy="8223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0 h 21600"/>
              <a:gd name="T12" fmla="*/ 0 w 21600"/>
              <a:gd name="T13" fmla="*/ 2147483647 h 21600"/>
              <a:gd name="T14" fmla="*/ 2147483647 w 21600"/>
              <a:gd name="T15" fmla="*/ 2147483647 h 21600"/>
              <a:gd name="T16" fmla="*/ 2147483647 w 21600"/>
              <a:gd name="T17" fmla="*/ 2147483647 h 21600"/>
              <a:gd name="T18" fmla="*/ 17694720 60000 65536"/>
              <a:gd name="T19" fmla="*/ 0 60000 65536"/>
              <a:gd name="T20" fmla="*/ 5898240 60000 65536"/>
              <a:gd name="T21" fmla="*/ 11796480 60000 65536"/>
              <a:gd name="T22" fmla="*/ 17694720 60000 65536"/>
              <a:gd name="T23" fmla="*/ 17694720 60000 65536"/>
              <a:gd name="T24" fmla="*/ 17694720 60000 65536"/>
              <a:gd name="T25" fmla="*/ 17694720 60000 65536"/>
              <a:gd name="T26" fmla="*/ 17694720 60000 65536"/>
              <a:gd name="T27" fmla="*/ 0 w 21600"/>
              <a:gd name="T28" fmla="*/ 6800 h 21600"/>
              <a:gd name="T29" fmla="*/ 21600 w 21600"/>
              <a:gd name="T30" fmla="*/ 18200 h 216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1600" h="21600">
                <a:moveTo>
                  <a:pt x="0" y="3400"/>
                </a:moveTo>
                <a:lnTo>
                  <a:pt x="0" y="3400"/>
                </a:lnTo>
                <a:cubicBezTo>
                  <a:pt x="0" y="1522"/>
                  <a:pt x="4835" y="0"/>
                  <a:pt x="10799" y="0"/>
                </a:cubicBezTo>
                <a:cubicBezTo>
                  <a:pt x="16764" y="0"/>
                  <a:pt x="21600" y="1522"/>
                  <a:pt x="21600" y="3400"/>
                </a:cubicBezTo>
                <a:lnTo>
                  <a:pt x="21600" y="18200"/>
                </a:lnTo>
                <a:cubicBezTo>
                  <a:pt x="21600" y="20077"/>
                  <a:pt x="16764" y="21599"/>
                  <a:pt x="10800" y="21600"/>
                </a:cubicBezTo>
                <a:cubicBezTo>
                  <a:pt x="4835" y="21600"/>
                  <a:pt x="0" y="20077"/>
                  <a:pt x="0" y="18200"/>
                </a:cubicBezTo>
                <a:close/>
              </a:path>
              <a:path w="21600" h="21600">
                <a:moveTo>
                  <a:pt x="0" y="3400"/>
                </a:moveTo>
                <a:lnTo>
                  <a:pt x="0" y="3400"/>
                </a:lnTo>
                <a:cubicBezTo>
                  <a:pt x="0" y="5277"/>
                  <a:pt x="4835" y="6799"/>
                  <a:pt x="10799" y="6800"/>
                </a:cubicBezTo>
                <a:lnTo>
                  <a:pt x="10800" y="6800"/>
                </a:lnTo>
                <a:cubicBezTo>
                  <a:pt x="16764" y="6799"/>
                  <a:pt x="21600" y="5277"/>
                  <a:pt x="21600" y="3400"/>
                </a:cubicBezTo>
              </a:path>
            </a:pathLst>
          </a:custGeom>
          <a:gradFill rotWithShape="0">
            <a:gsLst>
              <a:gs pos="0">
                <a:srgbClr val="262626"/>
              </a:gs>
              <a:gs pos="100000">
                <a:srgbClr val="A6A6A6"/>
              </a:gs>
            </a:gsLst>
            <a:lin ang="16200000"/>
          </a:gradFill>
          <a:ln w="9360">
            <a:solidFill>
              <a:srgbClr val="595959"/>
            </a:solidFill>
            <a:prstDash val="solid"/>
            <a:round/>
            <a:headEnd/>
            <a:tailEnd/>
          </a:ln>
        </p:spPr>
        <p:txBody>
          <a:bodyPr lIns="90000" tIns="45000" rIns="90000" bIns="45000"/>
          <a:lstStyle/>
          <a:p>
            <a:endParaRPr lang="en-US"/>
          </a:p>
        </p:txBody>
      </p:sp>
      <p:sp>
        <p:nvSpPr>
          <p:cNvPr id="67596" name="TextBox 24"/>
          <p:cNvSpPr>
            <a:spLocks noChangeArrowheads="1"/>
          </p:cNvSpPr>
          <p:nvPr/>
        </p:nvSpPr>
        <p:spPr bwMode="auto">
          <a:xfrm>
            <a:off x="334963" y="2197100"/>
            <a:ext cx="1693862" cy="685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wrap="none" tIns="91440">
            <a:spAutoFit/>
          </a:bodyPr>
          <a:lstStyle/>
          <a:p>
            <a:pPr algn="ctr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Decagon</a:t>
            </a:r>
          </a:p>
          <a:p>
            <a:pPr algn="ctr" hangingPunct="1">
              <a:tabLst>
                <a:tab pos="0" algn="l"/>
                <a:tab pos="457200" algn="l"/>
                <a:tab pos="914400" algn="l"/>
                <a:tab pos="1370013" algn="l"/>
                <a:tab pos="1828800" algn="l"/>
                <a:tab pos="2286000" algn="l"/>
                <a:tab pos="2741613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4813" algn="l"/>
                <a:tab pos="5943600" algn="l"/>
                <a:tab pos="6399213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>
                <a:solidFill>
                  <a:srgbClr val="000000"/>
                </a:solidFill>
                <a:latin typeface="Arial" pitchFamily="34" charset="0"/>
                <a:ea typeface="宋体" pitchFamily="2" charset="-122"/>
              </a:rPr>
              <a:t>Internet Server</a:t>
            </a:r>
          </a:p>
        </p:txBody>
      </p:sp>
      <p:sp>
        <p:nvSpPr>
          <p:cNvPr id="67597" name="Line 6"/>
          <p:cNvSpPr>
            <a:spLocks noChangeShapeType="1"/>
          </p:cNvSpPr>
          <p:nvPr/>
        </p:nvSpPr>
        <p:spPr bwMode="auto">
          <a:xfrm flipV="1">
            <a:off x="5486400" y="1981200"/>
            <a:ext cx="1766888" cy="1152525"/>
          </a:xfrm>
          <a:prstGeom prst="line">
            <a:avLst/>
          </a:prstGeom>
          <a:noFill/>
          <a:ln w="76320">
            <a:solidFill>
              <a:srgbClr val="666666"/>
            </a:solidFill>
            <a:round/>
            <a:headEnd type="arrow" w="med" len="med"/>
            <a:tailEnd type="arrow" w="med" len="med"/>
          </a:ln>
        </p:spPr>
        <p:txBody>
          <a:bodyPr tIns="91440" anchorCtr="1"/>
          <a:lstStyle/>
          <a:p>
            <a:endParaRPr lang="en-US"/>
          </a:p>
        </p:txBody>
      </p:sp>
      <p:sp>
        <p:nvSpPr>
          <p:cNvPr id="67598" name="Line 6"/>
          <p:cNvSpPr>
            <a:spLocks noChangeShapeType="1"/>
          </p:cNvSpPr>
          <p:nvPr/>
        </p:nvSpPr>
        <p:spPr bwMode="auto">
          <a:xfrm>
            <a:off x="1600200" y="1770063"/>
            <a:ext cx="2209800" cy="1049337"/>
          </a:xfrm>
          <a:prstGeom prst="line">
            <a:avLst/>
          </a:prstGeom>
          <a:noFill/>
          <a:ln w="76320">
            <a:solidFill>
              <a:srgbClr val="666666"/>
            </a:solidFill>
            <a:round/>
            <a:headEnd type="arrow" w="med" len="med"/>
            <a:tailEnd type="arrow" w="med" len="med"/>
          </a:ln>
        </p:spPr>
        <p:txBody>
          <a:bodyPr tIns="91440" anchorCtr="1"/>
          <a:lstStyle/>
          <a:p>
            <a:endParaRPr lang="en-US"/>
          </a:p>
        </p:txBody>
      </p:sp>
      <p:sp>
        <p:nvSpPr>
          <p:cNvPr id="67599" name="Line 6"/>
          <p:cNvSpPr>
            <a:spLocks noChangeShapeType="1"/>
          </p:cNvSpPr>
          <p:nvPr/>
        </p:nvSpPr>
        <p:spPr bwMode="auto">
          <a:xfrm flipV="1">
            <a:off x="1273175" y="3722688"/>
            <a:ext cx="2232025" cy="1074737"/>
          </a:xfrm>
          <a:prstGeom prst="line">
            <a:avLst/>
          </a:prstGeom>
          <a:noFill/>
          <a:ln w="76320">
            <a:solidFill>
              <a:srgbClr val="008000"/>
            </a:solidFill>
            <a:round/>
            <a:headEnd type="arrow" w="med" len="med"/>
            <a:tailEnd type="arrow" w="med" len="med"/>
          </a:ln>
        </p:spPr>
        <p:txBody>
          <a:bodyPr tIns="91440" anchorCtr="1"/>
          <a:lstStyle/>
          <a:p>
            <a:endParaRPr lang="en-US"/>
          </a:p>
        </p:txBody>
      </p:sp>
      <p:sp>
        <p:nvSpPr>
          <p:cNvPr id="67600" name="Line 6"/>
          <p:cNvSpPr>
            <a:spLocks noChangeShapeType="1"/>
          </p:cNvSpPr>
          <p:nvPr/>
        </p:nvSpPr>
        <p:spPr bwMode="auto">
          <a:xfrm>
            <a:off x="1600200" y="1981200"/>
            <a:ext cx="2057400" cy="1009650"/>
          </a:xfrm>
          <a:prstGeom prst="line">
            <a:avLst/>
          </a:prstGeom>
          <a:noFill/>
          <a:ln w="76320">
            <a:solidFill>
              <a:srgbClr val="008000"/>
            </a:solidFill>
            <a:round/>
            <a:headEnd type="arrow" w="med" len="med"/>
            <a:tailEnd type="arrow" w="med" len="med"/>
          </a:ln>
        </p:spPr>
        <p:txBody>
          <a:bodyPr tIns="91440" anchorCtr="1"/>
          <a:lstStyle/>
          <a:p>
            <a:endParaRPr lang="en-US"/>
          </a:p>
        </p:txBody>
      </p:sp>
      <p:sp>
        <p:nvSpPr>
          <p:cNvPr id="67602" name="Title 17"/>
          <p:cNvSpPr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>
              <a:buSzPct val="45000"/>
              <a:buFont typeface="StarSymbol"/>
              <a:buNone/>
            </a:pPr>
            <a:r>
              <a:rPr lang="en-US" b="1" smtClean="0"/>
              <a:t>How does it work?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tt\Pictures\2012-08-27_16-27-27_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400"/>
            <a:ext cx="8940800" cy="50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286000" cy="3535362"/>
          </a:xfrm>
        </p:spPr>
        <p:txBody>
          <a:bodyPr>
            <a:normAutofit/>
          </a:bodyPr>
          <a:lstStyle/>
          <a:p>
            <a:r>
              <a:rPr lang="en-US" sz="3600" dirty="0" err="1" smtClean="0"/>
              <a:t>Webviewer</a:t>
            </a:r>
            <a:r>
              <a:rPr lang="en-US" sz="3600" dirty="0" smtClean="0"/>
              <a:t> for Em50G</a:t>
            </a:r>
            <a:endParaRPr lang="en-US" sz="3600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"/>
            <a:ext cx="6381750" cy="6660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705600" y="28194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/>
              <a:t>  Replaces Em50G downloader</a:t>
            </a:r>
          </a:p>
          <a:p>
            <a:pPr>
              <a:buFontTx/>
              <a:buChar char="-"/>
            </a:pPr>
            <a:endParaRPr lang="en-US" dirty="0" smtClean="0"/>
          </a:p>
          <a:p>
            <a:pPr>
              <a:buFontTx/>
              <a:buChar char="-"/>
            </a:pPr>
            <a:r>
              <a:rPr lang="en-US" dirty="0" smtClean="0"/>
              <a:t>  Eventually will have more versions that can be used by growers/consultants</a:t>
            </a:r>
            <a:endParaRPr lang="en-US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Biosphere 2 LEO Project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153400" cy="1752600"/>
          </a:xfrm>
        </p:spPr>
        <p:txBody>
          <a:bodyPr>
            <a:normAutofit/>
          </a:bodyPr>
          <a:lstStyle/>
          <a:p>
            <a:r>
              <a:rPr lang="en-US" dirty="0" smtClean="0"/>
              <a:t>Land-Earth-Observatory project in Arizona</a:t>
            </a:r>
          </a:p>
          <a:p>
            <a:r>
              <a:rPr lang="en-US" dirty="0" smtClean="0"/>
              <a:t>Purchased 1500 5TM and 1500 MPS-2 sensors</a:t>
            </a:r>
            <a:endParaRPr lang="en-US" dirty="0"/>
          </a:p>
        </p:txBody>
      </p:sp>
      <p:pic>
        <p:nvPicPr>
          <p:cNvPr id="77826" name="Picture 2" descr="http://sphotos-b.xx.fbcdn.net/hphotos-ash4/425623_308134622574376_1410815366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199" y="1219200"/>
            <a:ext cx="8296507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4953000"/>
            <a:ext cx="8229600" cy="838200"/>
          </a:xfrm>
        </p:spPr>
        <p:txBody>
          <a:bodyPr/>
          <a:lstStyle/>
          <a:p>
            <a:r>
              <a:rPr lang="en-US" dirty="0" smtClean="0"/>
              <a:t>Monitor hydrological processes in the regolith</a:t>
            </a:r>
            <a:endParaRPr lang="en-US" dirty="0"/>
          </a:p>
        </p:txBody>
      </p:sp>
      <p:pic>
        <p:nvPicPr>
          <p:cNvPr id="78850" name="Picture 2" descr="http://sphotos-a.xx.fbcdn.net/hphotos-snc7/475651_327058064015365_17066374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493" y="0"/>
            <a:ext cx="9166493" cy="4343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https://traction.decagon.com/db/attachments/marketingsales/3689/8/IMGP03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://sphotos-b.xx.fbcdn.net/hphotos-snc7/396258_281066005281238_509201510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4648200" cy="3098801"/>
          </a:xfrm>
          <a:prstGeom prst="rect">
            <a:avLst/>
          </a:prstGeom>
          <a:noFill/>
        </p:spPr>
      </p:pic>
      <p:pic>
        <p:nvPicPr>
          <p:cNvPr id="79876" name="Picture 4" descr="http://sphotos-b.xx.fbcdn.net/hphotos-ash4/403036_281065988614573_94113741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276600"/>
            <a:ext cx="5257799" cy="3505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53000" y="304800"/>
            <a:ext cx="350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Pictures from Biosphere 2 </a:t>
            </a:r>
            <a:r>
              <a:rPr lang="en-US" sz="3200" dirty="0" err="1" smtClean="0"/>
              <a:t>Facebook</a:t>
            </a:r>
            <a:r>
              <a:rPr lang="en-US" sz="3200" dirty="0" smtClean="0"/>
              <a:t> page</a:t>
            </a:r>
            <a:endParaRPr lang="en-US" sz="32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505200" cy="3230562"/>
          </a:xfrm>
        </p:spPr>
        <p:txBody>
          <a:bodyPr>
            <a:normAutofit/>
          </a:bodyPr>
          <a:lstStyle/>
          <a:p>
            <a:r>
              <a:rPr lang="en-US" dirty="0" smtClean="0"/>
              <a:t>Slope stability study, California</a:t>
            </a:r>
            <a:endParaRPr lang="en-US" dirty="0"/>
          </a:p>
        </p:txBody>
      </p:sp>
      <p:pic>
        <p:nvPicPr>
          <p:cNvPr id="82946" name="Picture 2" descr="C:\Users\Matt\Pictures\Echo system 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01" y="76200"/>
            <a:ext cx="4914399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Marketing 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Microbial Growth Chart (water potential)</a:t>
            </a:r>
          </a:p>
          <a:p>
            <a:r>
              <a:rPr lang="en-US" dirty="0" smtClean="0"/>
              <a:t>H2O convert app for </a:t>
            </a:r>
            <a:r>
              <a:rPr lang="en-US" dirty="0" err="1" smtClean="0"/>
              <a:t>iPhone</a:t>
            </a:r>
            <a:r>
              <a:rPr lang="en-US" dirty="0" smtClean="0"/>
              <a:t> and Android</a:t>
            </a:r>
          </a:p>
          <a:p>
            <a:r>
              <a:rPr lang="en-US" dirty="0" smtClean="0"/>
              <a:t>Sensor </a:t>
            </a:r>
            <a:r>
              <a:rPr lang="en-US" dirty="0" err="1" smtClean="0"/>
              <a:t>quickstart</a:t>
            </a:r>
            <a:r>
              <a:rPr lang="en-US" dirty="0" smtClean="0"/>
              <a:t> guides</a:t>
            </a:r>
          </a:p>
          <a:p>
            <a:endParaRPr lang="en-US" dirty="0" smtClean="0"/>
          </a:p>
          <a:p>
            <a:r>
              <a:rPr lang="en-US" dirty="0" smtClean="0"/>
              <a:t>Product videos, Webinars, e-brochures</a:t>
            </a:r>
            <a:br>
              <a:rPr lang="en-US" dirty="0" smtClean="0"/>
            </a:br>
            <a:r>
              <a:rPr lang="en-US" dirty="0" smtClean="0"/>
              <a:t>-</a:t>
            </a:r>
            <a:r>
              <a:rPr lang="en-US" sz="2800" dirty="0" smtClean="0"/>
              <a:t>we can provide the footage and script if you want to translate</a:t>
            </a:r>
          </a:p>
          <a:p>
            <a:r>
              <a:rPr lang="en-US" dirty="0" smtClean="0"/>
              <a:t>www.decagon.com/repag2/images</a:t>
            </a:r>
            <a:endParaRPr lang="en-US" sz="36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048000" cy="3992562"/>
          </a:xfrm>
        </p:spPr>
        <p:txBody>
          <a:bodyPr>
            <a:normAutofit/>
          </a:bodyPr>
          <a:lstStyle/>
          <a:p>
            <a:r>
              <a:rPr lang="en-US" dirty="0" smtClean="0"/>
              <a:t>Microbial limits table</a:t>
            </a:r>
            <a:br>
              <a:rPr lang="en-US" dirty="0" smtClean="0"/>
            </a:br>
            <a:r>
              <a:rPr lang="en-US" dirty="0" smtClean="0"/>
              <a:t> (in catalog)</a:t>
            </a:r>
            <a:endParaRPr lang="en-US" dirty="0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76200"/>
            <a:ext cx="4396234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AutoShape 2" descr="imap://matt@mail.decagon.com:993/fetch%3EUID%3E/INBOX%3E41702?part=1.2&amp;type=image/png&amp;filename=phot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564" name="AutoShape 4" descr="imap://matt@mail.decagon.com:993/fetch%3EUID%3E/INBOX%3E41702?part=1.2&amp;type=image/png&amp;filename=phot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h20convertphot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457200"/>
            <a:ext cx="38608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Soon: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62484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RS3 (Rugged Sensor)</a:t>
            </a:r>
          </a:p>
          <a:p>
            <a:r>
              <a:rPr lang="en-US" dirty="0" smtClean="0"/>
              <a:t>No moving parts Rain Gage</a:t>
            </a:r>
          </a:p>
          <a:p>
            <a:r>
              <a:rPr lang="en-US" dirty="0" smtClean="0"/>
              <a:t>“  “  sonic anemometer</a:t>
            </a:r>
          </a:p>
          <a:p>
            <a:r>
              <a:rPr lang="en-US" dirty="0" smtClean="0"/>
              <a:t>SRS (spectral reflectance sensor)</a:t>
            </a:r>
          </a:p>
          <a:p>
            <a:pPr lvl="1"/>
            <a:r>
              <a:rPr lang="en-US" dirty="0" smtClean="0"/>
              <a:t>PRI (absorbed vs. reflected PAR)</a:t>
            </a:r>
          </a:p>
          <a:p>
            <a:pPr lvl="1"/>
            <a:r>
              <a:rPr lang="en-US" dirty="0" smtClean="0"/>
              <a:t>NDVI version</a:t>
            </a:r>
          </a:p>
          <a:p>
            <a:r>
              <a:rPr lang="en-US" dirty="0" smtClean="0"/>
              <a:t>EC sensor</a:t>
            </a:r>
          </a:p>
          <a:p>
            <a:r>
              <a:rPr lang="en-US" dirty="0" smtClean="0"/>
              <a:t>Multi-port logger</a:t>
            </a:r>
          </a:p>
          <a:p>
            <a:r>
              <a:rPr lang="en-US" dirty="0" smtClean="0"/>
              <a:t>In-Situ Soil Profile moisture sensor</a:t>
            </a:r>
          </a:p>
          <a:p>
            <a:r>
              <a:rPr lang="en-US" dirty="0" smtClean="0"/>
              <a:t>New RH/T sensor</a:t>
            </a:r>
          </a:p>
          <a:p>
            <a:pPr lvl="1">
              <a:buNone/>
            </a:pPr>
            <a:endParaRPr lang="en-US" dirty="0" smtClean="0"/>
          </a:p>
        </p:txBody>
      </p:sp>
      <p:pic>
        <p:nvPicPr>
          <p:cNvPr id="4" name="Picture 3" descr="RS3-we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62600" y="990600"/>
            <a:ext cx="3306509" cy="2514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52400" y="228600"/>
          <a:ext cx="8734441" cy="6172200"/>
        </p:xfrm>
        <a:graphic>
          <a:graphicData uri="http://schemas.openxmlformats.org/presentationml/2006/ole">
            <p:oleObj spid="_x0000_s6146" name="Acrobat Document" r:id="rId3" imgW="8019810" imgH="5667285" progId="AcroExch.Document.7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PRODUCTS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CTD (Conductivity, Temperature, Depth)</a:t>
            </a:r>
          </a:p>
          <a:p>
            <a:r>
              <a:rPr lang="en-US" dirty="0" smtClean="0"/>
              <a:t>G3 Drain Gauge</a:t>
            </a:r>
          </a:p>
          <a:p>
            <a:r>
              <a:rPr lang="en-US" dirty="0" smtClean="0"/>
              <a:t>GS3 (Ruggedized soil/substrate sensor)</a:t>
            </a:r>
          </a:p>
          <a:p>
            <a:r>
              <a:rPr lang="en-US" dirty="0" smtClean="0"/>
              <a:t>VSA (Vapor Sorption Analyzer</a:t>
            </a:r>
          </a:p>
          <a:p>
            <a:r>
              <a:rPr lang="en-US" dirty="0" smtClean="0"/>
              <a:t>KD2 Pro RK-1 sensor (rock probe)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:\ECH2O Products\CTD Sensor\Marketing\Art\CTD Sensor WE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09852"/>
            <a:ext cx="8991600" cy="36955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5380672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Water Depth</a:t>
            </a:r>
          </a:p>
          <a:p>
            <a:r>
              <a:rPr lang="en-US" dirty="0" smtClean="0"/>
              <a:t>Range: 0 to 3.5 m</a:t>
            </a:r>
          </a:p>
          <a:p>
            <a:r>
              <a:rPr lang="en-US" dirty="0" smtClean="0"/>
              <a:t>Accuracy: ±0.2 % of span</a:t>
            </a:r>
          </a:p>
          <a:p>
            <a:r>
              <a:rPr lang="en-US" dirty="0" smtClean="0"/>
              <a:t>Resolution: 1 mm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19400" y="5380672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Electrical Conductivity</a:t>
            </a:r>
          </a:p>
          <a:p>
            <a:r>
              <a:rPr lang="en-US" dirty="0" smtClean="0"/>
              <a:t>Range: 0 to 120 </a:t>
            </a:r>
            <a:r>
              <a:rPr lang="en-US" dirty="0" err="1" smtClean="0"/>
              <a:t>dS</a:t>
            </a:r>
            <a:r>
              <a:rPr lang="en-US" dirty="0" smtClean="0"/>
              <a:t>/m (</a:t>
            </a:r>
            <a:r>
              <a:rPr lang="en-US" dirty="0" err="1" smtClean="0"/>
              <a:t>mS</a:t>
            </a:r>
            <a:r>
              <a:rPr lang="en-US" dirty="0" smtClean="0"/>
              <a:t>/cm)</a:t>
            </a:r>
          </a:p>
          <a:p>
            <a:r>
              <a:rPr lang="en-US" dirty="0" smtClean="0"/>
              <a:t>Accuracy: ±5% of reading</a:t>
            </a:r>
          </a:p>
          <a:p>
            <a:r>
              <a:rPr lang="en-US" dirty="0" smtClean="0"/>
              <a:t>Resolution: 1.2% of reading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00800" y="5380672"/>
            <a:ext cx="2514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Temperature</a:t>
            </a:r>
          </a:p>
          <a:p>
            <a:r>
              <a:rPr lang="en-US" dirty="0" smtClean="0"/>
              <a:t>Range: -40 to + 50 °C</a:t>
            </a:r>
          </a:p>
          <a:p>
            <a:r>
              <a:rPr lang="en-US" dirty="0" smtClean="0"/>
              <a:t>Accuracy: ±1 °C</a:t>
            </a:r>
          </a:p>
          <a:p>
            <a:r>
              <a:rPr lang="en-US" dirty="0" smtClean="0"/>
              <a:t>Resolution: 0.1 °C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23928"/>
            <a:ext cx="8686800" cy="995272"/>
          </a:xfrm>
        </p:spPr>
        <p:txBody>
          <a:bodyPr/>
          <a:lstStyle/>
          <a:p>
            <a:pPr algn="l"/>
            <a:r>
              <a:rPr lang="en-US" sz="3600" b="1" dirty="0" smtClean="0">
                <a:ea typeface="ＭＳ Ｐゴシック" pitchFamily="34" charset="-128"/>
              </a:rPr>
              <a:t>CTD </a:t>
            </a:r>
            <a:r>
              <a:rPr lang="en-US" sz="3600" dirty="0" smtClean="0">
                <a:ea typeface="ＭＳ Ｐゴシック" pitchFamily="34" charset="-128"/>
              </a:rPr>
              <a:t>(conductivity, temp., depth sensor)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V:\ECH2O Products\CTD Sensor\Marketing\Art\CTD-Panels-WE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6174"/>
            <a:ext cx="8610600" cy="66818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/>
              <a:t>CTD Uses</a:t>
            </a:r>
            <a:endParaRPr lang="en-US" sz="36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6AAD1-6450-43EA-87EC-7092E6971D8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1269</Words>
  <Application>Microsoft Office PowerPoint</Application>
  <PresentationFormat>On-screen Show (4:3)</PresentationFormat>
  <Paragraphs>285</Paragraphs>
  <Slides>59</Slides>
  <Notes>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Office Theme</vt:lpstr>
      <vt:lpstr>Acrobat Document</vt:lpstr>
      <vt:lpstr>Equation</vt:lpstr>
      <vt:lpstr>Chart</vt:lpstr>
      <vt:lpstr>Worksheet</vt:lpstr>
      <vt:lpstr>Decagon European Distributor Conference, 2012</vt:lpstr>
      <vt:lpstr>Events at Decagon</vt:lpstr>
      <vt:lpstr>Slide 3</vt:lpstr>
      <vt:lpstr>Slide 4</vt:lpstr>
      <vt:lpstr>Slide 5</vt:lpstr>
      <vt:lpstr>Slide 6</vt:lpstr>
      <vt:lpstr>NEW PRODUCTS</vt:lpstr>
      <vt:lpstr>CTD (conductivity, temp., depth sensor)</vt:lpstr>
      <vt:lpstr>CTD Uses</vt:lpstr>
      <vt:lpstr>Filling the CTD transducer</vt:lpstr>
      <vt:lpstr>Drain Gauge G3</vt:lpstr>
      <vt:lpstr>Slide 12</vt:lpstr>
      <vt:lpstr>GS3 Sensor: VWC, EC, and Temp.</vt:lpstr>
      <vt:lpstr>Slide 14</vt:lpstr>
      <vt:lpstr>Slide 15</vt:lpstr>
      <vt:lpstr>Slide 16</vt:lpstr>
      <vt:lpstr>GS3 Applications: Potting soil</vt:lpstr>
      <vt:lpstr>Slide 18</vt:lpstr>
      <vt:lpstr>Vapor Sorption Analyzer</vt:lpstr>
      <vt:lpstr>Soil Moisture Characteristic Curve (SMCC)</vt:lpstr>
      <vt:lpstr>Generating SMCC</vt:lpstr>
      <vt:lpstr>Wet end instruments (liquid equilibrium)</vt:lpstr>
      <vt:lpstr>Dry end instruments (vapor equilibrium)</vt:lpstr>
      <vt:lpstr>Dry end SMCC</vt:lpstr>
      <vt:lpstr>VSA (Vapor Sorption Analyzer)</vt:lpstr>
      <vt:lpstr>VSA limitation</vt:lpstr>
      <vt:lpstr>VSA (how it works)</vt:lpstr>
      <vt:lpstr>VSA (how it works)</vt:lpstr>
      <vt:lpstr>Static vs. Dynamic</vt:lpstr>
      <vt:lpstr>Static method (kinetics)</vt:lpstr>
      <vt:lpstr>Dynamic method</vt:lpstr>
      <vt:lpstr>What can you do with VSA data? Hysteresis</vt:lpstr>
      <vt:lpstr>Markus Tuller, Arizona coarse soil</vt:lpstr>
      <vt:lpstr>Slope of semi-log plot</vt:lpstr>
      <vt:lpstr>What can you do with VSA data? Swelling potential (expansiveness)</vt:lpstr>
      <vt:lpstr>VSA: Other possibilities</vt:lpstr>
      <vt:lpstr>RK-1 Sensor</vt:lpstr>
      <vt:lpstr>RK-1 kit</vt:lpstr>
      <vt:lpstr>Slide 39</vt:lpstr>
      <vt:lpstr>Updates</vt:lpstr>
      <vt:lpstr>MPS-2 Matric Potential Sensor</vt:lpstr>
      <vt:lpstr>Sensor development</vt:lpstr>
      <vt:lpstr>MPS-2 Advantages</vt:lpstr>
      <vt:lpstr>RT-1 rugged temp. sensor</vt:lpstr>
      <vt:lpstr>Resin-molded 5TM</vt:lpstr>
      <vt:lpstr>Updated ProCheck</vt:lpstr>
      <vt:lpstr>WP4C</vt:lpstr>
      <vt:lpstr>Em50G</vt:lpstr>
      <vt:lpstr>How does it work?</vt:lpstr>
      <vt:lpstr>Webviewer for Em50G</vt:lpstr>
      <vt:lpstr>Case Study: Biosphere 2 LEO Project</vt:lpstr>
      <vt:lpstr>Slide 52</vt:lpstr>
      <vt:lpstr>Slide 53</vt:lpstr>
      <vt:lpstr>Slide 54</vt:lpstr>
      <vt:lpstr>Slope stability study, California</vt:lpstr>
      <vt:lpstr>Recent Marketing Resources</vt:lpstr>
      <vt:lpstr>Microbial limits table  (in catalog)</vt:lpstr>
      <vt:lpstr>Slide 58</vt:lpstr>
      <vt:lpstr>Coming Soon: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Decagon European Distributor Conference, 2012</dc:title>
  <dc:creator>Matt Galloway</dc:creator>
  <cp:lastModifiedBy>Matt Galloway</cp:lastModifiedBy>
  <cp:revision>127</cp:revision>
  <dcterms:created xsi:type="dcterms:W3CDTF">2012-08-27T23:14:17Z</dcterms:created>
  <dcterms:modified xsi:type="dcterms:W3CDTF">2012-09-15T22:20:24Z</dcterms:modified>
</cp:coreProperties>
</file>