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3" r:id="rId3"/>
    <p:sldId id="284" r:id="rId4"/>
    <p:sldId id="285" r:id="rId5"/>
    <p:sldId id="288" r:id="rId6"/>
    <p:sldId id="289" r:id="rId7"/>
    <p:sldId id="286" r:id="rId8"/>
    <p:sldId id="295" r:id="rId9"/>
    <p:sldId id="296" r:id="rId10"/>
    <p:sldId id="292" r:id="rId11"/>
    <p:sldId id="300" r:id="rId12"/>
    <p:sldId id="305" r:id="rId13"/>
    <p:sldId id="301" r:id="rId14"/>
    <p:sldId id="302" r:id="rId15"/>
    <p:sldId id="303" r:id="rId16"/>
    <p:sldId id="304"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80" autoAdjust="0"/>
  </p:normalViewPr>
  <p:slideViewPr>
    <p:cSldViewPr>
      <p:cViewPr varScale="1">
        <p:scale>
          <a:sx n="82" d="100"/>
          <a:sy n="82" d="100"/>
        </p:scale>
        <p:origin x="-121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31F0F-5E94-4CEE-AF2E-17F44026AFA0}" type="datetimeFigureOut">
              <a:rPr lang="en-US" smtClean="0"/>
              <a:pPr/>
              <a:t>9/11/2012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63A9F9-283A-4489-9439-962E7B1115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I tell you about how</a:t>
            </a:r>
            <a:r>
              <a:rPr lang="en-US" baseline="0" dirty="0" smtClean="0"/>
              <a:t> we do your calibrations, I am going to show you our three factory calibrations so that you will know if you even need to sit through the rest of this talk.  The factory calibrations are incorporated into our software and are displayed in application notes and manuals The first one, for mineral soil, was obtained experimentally using these data.  I told you that it is only possible for manufacturers to give specs on how well a sensor measures dielectric permittivity.  This is still true, but we try and estimate the accuracy in soils because we believe that this makes more sense to most people.  We took a dune sand, a </a:t>
            </a:r>
            <a:r>
              <a:rPr lang="en-US" baseline="0" dirty="0" err="1" smtClean="0"/>
              <a:t>patterson</a:t>
            </a:r>
            <a:r>
              <a:rPr lang="en-US" baseline="0" dirty="0" smtClean="0"/>
              <a:t> silt loam, a </a:t>
            </a:r>
            <a:r>
              <a:rPr lang="en-US" baseline="0" dirty="0" err="1" smtClean="0"/>
              <a:t>palouse</a:t>
            </a:r>
            <a:r>
              <a:rPr lang="en-US" baseline="0" dirty="0" smtClean="0"/>
              <a:t> silt loam,  and a </a:t>
            </a:r>
            <a:r>
              <a:rPr lang="en-US" baseline="0" dirty="0" err="1" smtClean="0"/>
              <a:t>houston</a:t>
            </a:r>
            <a:r>
              <a:rPr lang="en-US" baseline="0" dirty="0" smtClean="0"/>
              <a:t> black clay and ran a homogenize soil calibration on each soil using 5 different sensors and solutions with differing electrical conductivity.  This graph demonstrates that the EC-5 sensor’s factory calibration is not affected by soil texture differences or soil electrical conductivities up to about 8 </a:t>
            </a:r>
            <a:r>
              <a:rPr lang="en-US" baseline="0" dirty="0" err="1" smtClean="0"/>
              <a:t>dS</a:t>
            </a:r>
            <a:r>
              <a:rPr lang="en-US" baseline="0" dirty="0" smtClean="0"/>
              <a:t>/m.  These results were validated in this journal of hydrology paper from </a:t>
            </a:r>
            <a:r>
              <a:rPr lang="en-US" baseline="0" dirty="0" err="1" smtClean="0"/>
              <a:t>Kizito</a:t>
            </a:r>
            <a:r>
              <a:rPr lang="en-US" baseline="0" dirty="0" smtClean="0"/>
              <a:t> et al last year.  If you are publishing data using our sensors and want to reference a peer reviewed paper regarding our factory calibration, you can use this paper depending on what sensor you are using.  </a:t>
            </a:r>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our second factory calibration, which can be used when you are measuring the volumetric water content of potting soil.  We found that the mix of potting soils did not have an effect on the calibration.  </a:t>
            </a:r>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factory</a:t>
            </a:r>
            <a:r>
              <a:rPr lang="en-US" baseline="0" dirty="0" smtClean="0"/>
              <a:t> calibration is our </a:t>
            </a:r>
            <a:r>
              <a:rPr lang="en-US" baseline="0" dirty="0" err="1" smtClean="0"/>
              <a:t>rockwool</a:t>
            </a:r>
            <a:r>
              <a:rPr lang="en-US" baseline="0" dirty="0" smtClean="0"/>
              <a:t> calibration.  Rockwool is a substance with high porosity used in greenhouses.  </a:t>
            </a:r>
            <a:r>
              <a:rPr lang="en-US" dirty="0" smtClean="0"/>
              <a:t>All of</a:t>
            </a:r>
            <a:r>
              <a:rPr lang="en-US" baseline="0" dirty="0" smtClean="0"/>
              <a:t> the equations for each sensor’s factory calibrations can be found in each of the sensor’s manual.  If you have questions about them, please call Decagon.  </a:t>
            </a:r>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(custom calibration assumes that the EC does not change too much)</a:t>
            </a:r>
          </a:p>
          <a:p>
            <a:r>
              <a:rPr lang="en-US" dirty="0" smtClean="0"/>
              <a:t>(ex: lab experiment where </a:t>
            </a:r>
            <a:r>
              <a:rPr lang="en-US" dirty="0" err="1" smtClean="0"/>
              <a:t>overmolding</a:t>
            </a:r>
            <a:r>
              <a:rPr lang="en-US" dirty="0" smtClean="0"/>
              <a:t> is not fully penetrating soil)</a:t>
            </a:r>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homogenized soil method is the method from SSSA’s Method’s of Soil Analysis Book, which everyone can either find in their lab or in the closest scientific library.  We’ve modified it a little bit to be specific to our sensors.  The benefit to this method is that you are, as close as possible, testing the sensor’s ability to measure a well-known volumetric water content.  The limitation of this method is that you have to try and keep a consistent bulk density every time.  For this calibration you will need two large containers, the sensors you will be using in the field, the read out device you will be using with your sensors, a balance, an oven, a decagon insertion tool if you are calibrating 10HS, EC-10, or EC-20 sensors, glass vials with lids for soil subsamples, and a soil sampling device with a known volume.</a:t>
            </a:r>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Collect approximately 4 L of soil from the area/depth that you want to use the sensors</a:t>
            </a:r>
          </a:p>
          <a:p>
            <a:r>
              <a:rPr lang="en-US" dirty="0" smtClean="0"/>
              <a:t>Take samples for bulk density measurements as well (you can use your volumetric sampling device for this).  To</a:t>
            </a:r>
            <a:r>
              <a:rPr lang="en-US" baseline="0" dirty="0" smtClean="0"/>
              <a:t> do this, collect several soil cores of undisturbed soil using a sampling device of a known volume.  Oven dry the soil cores and measure the mass of the dry soil.  Calculate bulk density by dividing the dry mass of the soil by the volume of the soil.  </a:t>
            </a:r>
            <a:endParaRPr lang="en-US" dirty="0" smtClean="0"/>
          </a:p>
          <a:p>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 drying is quickest</a:t>
            </a:r>
            <a:r>
              <a:rPr lang="en-US" baseline="0" dirty="0" smtClean="0"/>
              <a:t> if the soil is spread in a thin layer and air is moved over the soil.  The presence of large rocks or other objects can complicate the calibration process.  Break up any large clods and pass soil through a 5 mm sieve before proceeding.  Keep in mind that in some materials, it will not be possible to remove large particles without significantly altering the nature of the material.  If this is the case for your soils, you may want to further explore the hanging water column method.</a:t>
            </a:r>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you want to check and make sure the container size is sufficient.</a:t>
            </a:r>
            <a:r>
              <a:rPr lang="en-US" baseline="0" dirty="0" smtClean="0"/>
              <a:t>  You can do this by packing the test container with soil, inserting the probe, recording the sensor output, and then setting the container with the soil and probe into a larger container with water filling the spaces between the container.  Then, record the new water content.  Only use the test container for the calibration if there is insignificant change between the two measured water contents.  </a:t>
            </a:r>
            <a:r>
              <a:rPr lang="en-US" dirty="0" smtClean="0"/>
              <a:t>Pack</a:t>
            </a:r>
            <a:r>
              <a:rPr lang="en-US" baseline="0" dirty="0" smtClean="0"/>
              <a:t> the soil into the calibration container at approximately the field bulk density.  It is generally necessary to add the soil in layers, packing each layer before adding the next.  If you are using our older sensors such as the EC-10 and EC-20, you should pack the container halfway, place the sensor in the container, and then pack the soil around the sensor the rest of the way.  </a:t>
            </a:r>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After</a:t>
            </a:r>
            <a:r>
              <a:rPr lang="en-US" baseline="0" dirty="0" smtClean="0"/>
              <a:t> the soil is packed into the container, insert the sensor </a:t>
            </a:r>
            <a:r>
              <a:rPr lang="en-US" baseline="0" dirty="0" err="1" smtClean="0"/>
              <a:t>verticaly</a:t>
            </a:r>
            <a:r>
              <a:rPr lang="en-US" baseline="0" dirty="0" smtClean="0"/>
              <a:t>.  If you are using </a:t>
            </a:r>
            <a:r>
              <a:rPr lang="en-US" dirty="0" smtClean="0"/>
              <a:t>the EC-5, 5TE, or EC-TM, insert the sensor directly into the packed soil.</a:t>
            </a:r>
          </a:p>
          <a:p>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using the 10HS, the EC-10, or the EC-20, use the insertion tool to create a pilot hole for the sensor</a:t>
            </a:r>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r>
              <a:rPr lang="en-US" dirty="0" smtClean="0"/>
              <a:t>I am going to go through a few “reminder” slides to make sure we’re all on the same page about volumetric water content.  This slide has been in almost</a:t>
            </a:r>
            <a:r>
              <a:rPr lang="en-US" baseline="0" dirty="0" smtClean="0"/>
              <a:t> every virtual seminar we have had regarding soil moisture.  Today we will be talking about volumetric water content, which is the ratio of the volume of water to the total volume.  Gravimetric water content, another water content measurement, is the ratio of the weight of the water to the total weight. If you want to know the gravimetric water content of your soils, you can calculate it from the volumetric water content data that you collect from your sensors if you also know the bulk density of your soils.  </a:t>
            </a:r>
            <a:endParaRPr lang="en-US" dirty="0" smtClean="0"/>
          </a:p>
        </p:txBody>
      </p:sp>
      <p:sp>
        <p:nvSpPr>
          <p:cNvPr id="33795" name="Slide Number Placeholder 3"/>
          <p:cNvSpPr>
            <a:spLocks noGrp="1"/>
          </p:cNvSpPr>
          <p:nvPr>
            <p:ph type="sldNum" sz="quarter" idx="5"/>
          </p:nvPr>
        </p:nvSpPr>
        <p:spPr>
          <a:noFill/>
        </p:spPr>
        <p:txBody>
          <a:bodyPr/>
          <a:lstStyle/>
          <a:p>
            <a:fld id="{2042772C-0912-442A-AA14-4EC8381A222E}" type="slidenum">
              <a:rPr lang="en-US" smtClean="0"/>
              <a:pPr/>
              <a:t>5</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Insert the sensor</a:t>
            </a:r>
            <a:r>
              <a:rPr lang="en-US" baseline="0" dirty="0" smtClean="0"/>
              <a:t> fully into the soil.  This includes the black plastic base of the probe.  If you cannot insert the black plastic portion fully into the soil,  insert the probe as far as possible, and take some additional soil and pack it around the remaining portion of the sensor base.  </a:t>
            </a:r>
          </a:p>
          <a:p>
            <a:r>
              <a:rPr lang="en-US" baseline="0" dirty="0" smtClean="0"/>
              <a:t>Take a probe reading using the device that you will be using to log data in the field and collect the raw data.  This is important because some data loggers will excited the sensors at a different voltage than other data loggers and some of the sensor outputs are dependant upon excitation voltage.  At this point, you will either have raw counts if you are using Decagon data loggers or </a:t>
            </a:r>
            <a:r>
              <a:rPr lang="en-US" baseline="0" dirty="0" err="1" smtClean="0"/>
              <a:t>mv</a:t>
            </a:r>
            <a:r>
              <a:rPr lang="en-US" baseline="0" dirty="0" smtClean="0"/>
              <a:t> output if you are using CSI loggers for the analog sensors.  If you are calibrating the 5TE or the EC-TM, which are </a:t>
            </a:r>
            <a:r>
              <a:rPr lang="en-US" baseline="0" dirty="0" err="1" smtClean="0"/>
              <a:t>digitials</a:t>
            </a:r>
            <a:r>
              <a:rPr lang="en-US" baseline="0" dirty="0" smtClean="0"/>
              <a:t> sensors, you will have unprocessed raw parts.</a:t>
            </a:r>
          </a:p>
          <a:p>
            <a:r>
              <a:rPr lang="en-US" baseline="0" dirty="0" smtClean="0"/>
              <a:t>You’ll want to repeat steps 4-6 a few times to make sure you are getting consistent readings.  </a:t>
            </a:r>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next step is collecting a volumetric soil sample.  Without removing the echo probe, insert the volumetric soil sampler fully into undisturbed soil near the probe.  Remove the sampler making sure that the soil core inside is intact.  Shave excess soil from the end with a flat edge.  Place the sample a oven-proof container with a lid, such as a </a:t>
            </a:r>
            <a:r>
              <a:rPr lang="en-US" baseline="0" dirty="0" err="1" smtClean="0"/>
              <a:t>babyfood</a:t>
            </a:r>
            <a:r>
              <a:rPr lang="en-US" baseline="0" dirty="0" smtClean="0"/>
              <a:t> jar, and recap the lid.  </a:t>
            </a:r>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you’re ready to make</a:t>
            </a:r>
            <a:r>
              <a:rPr lang="en-US" baseline="0" dirty="0" smtClean="0"/>
              <a:t> another point on your calibration curve.  Dump your soil from your calibration container into the large mixing container and add 200-300 </a:t>
            </a:r>
            <a:r>
              <a:rPr lang="en-US" baseline="0" dirty="0" err="1" smtClean="0"/>
              <a:t>mL</a:t>
            </a:r>
            <a:r>
              <a:rPr lang="en-US" baseline="0" dirty="0" smtClean="0"/>
              <a:t> of water to the soil as evenly as possible.  Thoroughly mix the soil with your hands or a trowel until the mixture is homogeneous.  Then, repeat steps 2-13 until soil nears saturation.  This generally yields 5-7 calibration points.  </a:t>
            </a:r>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what your data set will look like.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 we want</a:t>
            </a:r>
            <a:r>
              <a:rPr lang="en-US" sz="1200" kern="1200" baseline="0" dirty="0" smtClean="0">
                <a:solidFill>
                  <a:schemeClr val="tx1"/>
                </a:solidFill>
                <a:latin typeface="+mn-lt"/>
                <a:ea typeface="+mn-ea"/>
                <a:cs typeface="+mn-cs"/>
              </a:rPr>
              <a:t> to </a:t>
            </a:r>
            <a:r>
              <a:rPr lang="en-US" sz="1200" kern="1200" baseline="0" dirty="0" smtClean="0">
                <a:solidFill>
                  <a:schemeClr val="tx1"/>
                </a:solidFill>
                <a:latin typeface="+mn-lt"/>
                <a:ea typeface="+mn-ea"/>
                <a:cs typeface="+mn-cs"/>
              </a:rPr>
              <a:t>calculate </a:t>
            </a:r>
            <a:r>
              <a:rPr lang="en-US" sz="1200" kern="1200" baseline="0" dirty="0" smtClean="0">
                <a:solidFill>
                  <a:schemeClr val="tx1"/>
                </a:solidFill>
                <a:latin typeface="+mn-lt"/>
                <a:ea typeface="+mn-ea"/>
                <a:cs typeface="+mn-cs"/>
              </a:rPr>
              <a:t>the actual volumetric water content of the samples that we took. </a:t>
            </a:r>
            <a:r>
              <a:rPr lang="en-US" sz="1200" kern="1200" dirty="0" smtClean="0">
                <a:solidFill>
                  <a:schemeClr val="tx1"/>
                </a:solidFill>
                <a:latin typeface="+mn-lt"/>
                <a:ea typeface="+mn-ea"/>
                <a:cs typeface="+mn-cs"/>
              </a:rPr>
              <a:t>θ is volumetric water content (cm</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/cm</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V</a:t>
            </a:r>
            <a:r>
              <a:rPr lang="en-US" sz="1200" kern="1200" baseline="-25000" dirty="0" smtClean="0">
                <a:solidFill>
                  <a:schemeClr val="tx1"/>
                </a:solidFill>
                <a:latin typeface="+mn-lt"/>
                <a:ea typeface="+mn-ea"/>
                <a:cs typeface="+mn-cs"/>
              </a:rPr>
              <a:t>w</a:t>
            </a:r>
            <a:r>
              <a:rPr lang="en-US" sz="1200" kern="1200" dirty="0" smtClean="0">
                <a:solidFill>
                  <a:schemeClr val="tx1"/>
                </a:solidFill>
                <a:latin typeface="+mn-lt"/>
                <a:ea typeface="+mn-ea"/>
                <a:cs typeface="+mn-cs"/>
              </a:rPr>
              <a:t> is the volume of water (cm</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V</a:t>
            </a:r>
            <a:r>
              <a:rPr lang="en-US" sz="1200" kern="1200" baseline="-25000" dirty="0" err="1" smtClean="0">
                <a:solidFill>
                  <a:schemeClr val="tx1"/>
                </a:solidFill>
                <a:latin typeface="+mn-lt"/>
                <a:ea typeface="+mn-ea"/>
                <a:cs typeface="+mn-cs"/>
              </a:rPr>
              <a:t>t</a:t>
            </a:r>
            <a:r>
              <a:rPr lang="en-US" sz="1200" kern="1200" dirty="0" smtClean="0">
                <a:solidFill>
                  <a:schemeClr val="tx1"/>
                </a:solidFill>
                <a:latin typeface="+mn-lt"/>
                <a:ea typeface="+mn-ea"/>
                <a:cs typeface="+mn-cs"/>
              </a:rPr>
              <a:t> is the total volume of bulk soil sample (cm</a:t>
            </a:r>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You already know the total volume of your sample, because you used a volumetric sampler to collect your soils samples.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find V</a:t>
            </a:r>
            <a:r>
              <a:rPr lang="en-US" sz="1200" kern="1200" baseline="-25000" dirty="0" smtClean="0">
                <a:solidFill>
                  <a:schemeClr val="tx1"/>
                </a:solidFill>
                <a:latin typeface="+mn-lt"/>
                <a:ea typeface="+mn-ea"/>
                <a:cs typeface="+mn-cs"/>
              </a:rPr>
              <a:t>w</a:t>
            </a:r>
            <a:r>
              <a:rPr lang="en-US" sz="1200" kern="1200" dirty="0" smtClean="0">
                <a:solidFill>
                  <a:schemeClr val="tx1"/>
                </a:solidFill>
                <a:latin typeface="+mn-lt"/>
                <a:ea typeface="+mn-ea"/>
                <a:cs typeface="+mn-cs"/>
              </a:rPr>
              <a:t>, we calculate the volume of the water that is lost from the soil sample during oven </a:t>
            </a:r>
            <a:r>
              <a:rPr lang="en-US" sz="1200" kern="1200" dirty="0" smtClean="0">
                <a:solidFill>
                  <a:schemeClr val="tx1"/>
                </a:solidFill>
                <a:latin typeface="+mn-lt"/>
                <a:ea typeface="+mn-ea"/>
                <a:cs typeface="+mn-cs"/>
              </a:rPr>
              <a:t>drying, using </a:t>
            </a:r>
            <a:r>
              <a:rPr lang="en-US" sz="1200" kern="1200" baseline="0" dirty="0" smtClean="0">
                <a:solidFill>
                  <a:schemeClr val="tx1"/>
                </a:solidFill>
                <a:latin typeface="+mn-lt"/>
                <a:ea typeface="+mn-ea"/>
                <a:cs typeface="+mn-cs"/>
              </a:rPr>
              <a:t>equation </a:t>
            </a:r>
            <a:r>
              <a:rPr lang="en-US" sz="1200" kern="1200" baseline="0" dirty="0" smtClean="0">
                <a:solidFill>
                  <a:schemeClr val="tx1"/>
                </a:solidFill>
                <a:latin typeface="+mn-lt"/>
                <a:ea typeface="+mn-ea"/>
                <a:cs typeface="+mn-cs"/>
              </a:rPr>
              <a:t>2.  The density of water is 1 g/cm3</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B3F15EA-B9B3-4090-8D01-78DB62B600D9}"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a:t>
            </a:r>
            <a:r>
              <a:rPr lang="en-US" sz="1200" kern="1200" baseline="0" dirty="0" smtClean="0">
                <a:solidFill>
                  <a:schemeClr val="tx1"/>
                </a:solidFill>
                <a:latin typeface="+mn-lt"/>
                <a:ea typeface="+mn-ea"/>
                <a:cs typeface="+mn-cs"/>
              </a:rPr>
              <a:t> now we have a complete data set.  This is an example of what your data set should look like.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B3F15EA-B9B3-4090-8D01-78DB62B600D9}"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You can graph your probe output,</a:t>
            </a:r>
            <a:r>
              <a:rPr lang="en-US" sz="1200" kern="1200" baseline="0" dirty="0" smtClean="0">
                <a:solidFill>
                  <a:schemeClr val="tx1"/>
                </a:solidFill>
                <a:latin typeface="+mn-lt"/>
                <a:ea typeface="+mn-ea"/>
                <a:cs typeface="+mn-cs"/>
              </a:rPr>
              <a:t> either in </a:t>
            </a:r>
            <a:r>
              <a:rPr lang="en-US" sz="1200" kern="1200" baseline="0" dirty="0" err="1" smtClean="0">
                <a:solidFill>
                  <a:schemeClr val="tx1"/>
                </a:solidFill>
                <a:latin typeface="+mn-lt"/>
                <a:ea typeface="+mn-ea"/>
                <a:cs typeface="+mn-cs"/>
              </a:rPr>
              <a:t>mv</a:t>
            </a:r>
            <a:r>
              <a:rPr lang="en-US" sz="1200" kern="1200" baseline="0" dirty="0" smtClean="0">
                <a:solidFill>
                  <a:schemeClr val="tx1"/>
                </a:solidFill>
                <a:latin typeface="+mn-lt"/>
                <a:ea typeface="+mn-ea"/>
                <a:cs typeface="+mn-cs"/>
              </a:rPr>
              <a:t> or raw counts, against the actual volumetric water content measurements you obtained from your samples.  Then, just apply the appropriate functional relationship and obtain your calibration by regression.  Then, apply this regression to your data.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B3F15EA-B9B3-4090-8D01-78DB62B600D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r>
              <a:rPr lang="en-US" dirty="0" smtClean="0"/>
              <a:t>Decagon’s dielectric sensors work by treating the soil as a capacitor.  I am not going to go</a:t>
            </a:r>
            <a:r>
              <a:rPr lang="en-US" baseline="0" dirty="0" smtClean="0"/>
              <a:t> into too much detail about this, but know that the sensor creates an electromagnetic field which surrounds the sensor to measure the capacitance of the soil.  </a:t>
            </a:r>
            <a:endParaRPr lang="en-US" dirty="0" smtClean="0"/>
          </a:p>
        </p:txBody>
      </p:sp>
      <p:sp>
        <p:nvSpPr>
          <p:cNvPr id="50179" name="Slide Number Placeholder 3"/>
          <p:cNvSpPr>
            <a:spLocks noGrp="1"/>
          </p:cNvSpPr>
          <p:nvPr>
            <p:ph type="sldNum" sz="quarter" idx="5"/>
          </p:nvPr>
        </p:nvSpPr>
        <p:spPr>
          <a:noFill/>
        </p:spPr>
        <p:txBody>
          <a:bodyPr/>
          <a:lstStyle/>
          <a:p>
            <a:fld id="{65E2F4B3-AA39-4AE5-9004-B5B4DCBEC76A}" type="slidenum">
              <a:rPr lang="en-US" smtClean="0"/>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r>
              <a:rPr lang="en-US" dirty="0" smtClean="0"/>
              <a:t>I also just want to spend</a:t>
            </a:r>
            <a:r>
              <a:rPr lang="en-US" baseline="0" dirty="0" smtClean="0"/>
              <a:t> about two minutes talking about how dielectric soil moisture sensors work.  Dielectric soil moisture sensors do not actually measure water in the soils.  Instead, the sensors measure the dielectric permittivity of whatever they are placed in.  Dielectric permittivity is a material property that tells you how well something can hold an electric charge.  This value is a </a:t>
            </a:r>
            <a:r>
              <a:rPr lang="en-US" baseline="0" dirty="0" err="1" smtClean="0"/>
              <a:t>unitless</a:t>
            </a:r>
            <a:r>
              <a:rPr lang="en-US" baseline="0" dirty="0" smtClean="0"/>
              <a:t> value.  For instance, the dielectric permittivity of air is 1.  The dielectric permittivity of soil is typically between 3 and 7 while the dielectric permittivity of water is 80.  In heterogeneous medium,  the volume fraction of the constituents is related to the total dielectric permittivity.  Any changes to the volume fractions of any of the constituents will result in a change to the total dielectric.  Because of its high dielectric permittivity and the low variability of the dielectric permittivity of soil minerals, changes in water volume has the most significant effect on the total dielectric.  So, in essence, dielectric soil moisture sensors measure the dielectric permittivity of the surrounding medium and use some sort of calibration to relate the dielectric permittivity read by that sensor to volumetric water content.  </a:t>
            </a:r>
            <a:endParaRPr lang="en-US" dirty="0" smtClean="0"/>
          </a:p>
        </p:txBody>
      </p:sp>
      <p:sp>
        <p:nvSpPr>
          <p:cNvPr id="44035" name="Slide Number Placeholder 3"/>
          <p:cNvSpPr>
            <a:spLocks noGrp="1"/>
          </p:cNvSpPr>
          <p:nvPr>
            <p:ph type="sldNum" sz="quarter" idx="5"/>
          </p:nvPr>
        </p:nvSpPr>
        <p:spPr>
          <a:noFill/>
        </p:spPr>
        <p:txBody>
          <a:bodyPr/>
          <a:lstStyle/>
          <a:p>
            <a:fld id="{F41A4025-6B85-43D2-9162-C5B87AC50103}" type="slidenum">
              <a:rPr lang="en-US" smtClean="0"/>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already said Dielectric sensors do not sense water content; they measure</a:t>
            </a:r>
            <a:r>
              <a:rPr lang="en-US" baseline="0" dirty="0" smtClean="0"/>
              <a:t> </a:t>
            </a:r>
            <a:r>
              <a:rPr lang="en-US" dirty="0" smtClean="0"/>
              <a:t>the bulk</a:t>
            </a:r>
            <a:r>
              <a:rPr lang="en-US" baseline="0" dirty="0" smtClean="0"/>
              <a:t> dielectric permittivity of the soil.  Two elements are therefore involved in determining accuracy: the accuracy with which the sensor is able to determine the bulk dielectric constant and the  accuracy of the relationship between the dielectric constant and the soil water content.  We have already talked about the variables that can affect measuring bulk dielectric permittivity.  Now, let’s look at the relationship between dielectric permittivity and volumetric water content.  We can analyze this by using a typical dielectric mixing model.  </a:t>
            </a:r>
          </a:p>
          <a:p>
            <a:endParaRPr lang="en-US" baseline="0" dirty="0" smtClean="0"/>
          </a:p>
          <a:p>
            <a:r>
              <a:rPr lang="en-US" baseline="0" dirty="0" smtClean="0"/>
              <a:t>On the left side of the equation, we have our bulk dielectric permittivity.  On the right side, we have the components that affect bulk dielectric permittivity along with their volume fractions.  The first component is air, the second component is mineral soil, and the third component is water.  We’re going to spend a few minutes talking about how variations in the air component and the mineral component may affect the accuracy of our measurements.  </a:t>
            </a:r>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can look at these different components by rearranging our equation a little bit</a:t>
            </a:r>
            <a:r>
              <a:rPr lang="en-US" sz="1200" kern="1200" baseline="0" dirty="0" smtClean="0">
                <a:solidFill>
                  <a:schemeClr val="tx1"/>
                </a:solidFill>
                <a:latin typeface="+mn-lt"/>
                <a:ea typeface="+mn-ea"/>
                <a:cs typeface="+mn-cs"/>
              </a:rPr>
              <a:t>.  We know we really want to know the water content so we’re going to put that on the left side of the equation.  .  We also know that the fraction of soil that is air is 1 minus the fraction that is water minus the fraction that is minerals.  Finally, we know the volume fraction of soils if we divide the bulk density by the particle density.  Long story short, </a:t>
            </a:r>
            <a:r>
              <a:rPr lang="en-US" sz="1200" kern="1200" dirty="0" smtClean="0">
                <a:solidFill>
                  <a:schemeClr val="tx1"/>
                </a:solidFill>
                <a:latin typeface="+mn-lt"/>
                <a:ea typeface="+mn-ea"/>
                <a:cs typeface="+mn-cs"/>
              </a:rPr>
              <a:t>This equation can be used to determine the sensitivity of predicted water content to uncertainties in the various parameters that determine water content. </a:t>
            </a:r>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only accuracy that the sensor, and thus the manufacturer, has any control over is  the sensor’s ability to measure bulk</a:t>
            </a:r>
            <a:r>
              <a:rPr lang="en-US" baseline="0" dirty="0" smtClean="0"/>
              <a:t> dielectric permittivity accurately.  We’ll talk about why this is on the next few slides.  We’ll also talk about how the relationship between bulk dielectric permittivity and volumetric water content may affect the accuracy of your measurements.  Last, I am just going to talk about the things you can do to increase the accuracy of your sensors just by installing them correctly.  </a:t>
            </a:r>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last</a:t>
            </a:r>
            <a:r>
              <a:rPr lang="en-US" baseline="0" dirty="0" smtClean="0"/>
              <a:t> major variable in measurement accuracy is how the sensors are installed.  I did not </a:t>
            </a:r>
            <a:r>
              <a:rPr lang="en-US" baseline="0" dirty="0" err="1" smtClean="0"/>
              <a:t>unintentially</a:t>
            </a:r>
            <a:r>
              <a:rPr lang="en-US" baseline="0" dirty="0" smtClean="0"/>
              <a:t> put air gaps on here twice.  </a:t>
            </a:r>
            <a:r>
              <a:rPr lang="en-US" dirty="0" smtClean="0"/>
              <a:t>Air gaps between the sensor and the soil cause the sensor to measure the dielectric permittivity of air (rather than soil and water).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Rocks in close vicinity of the sensor may cause sensor to underestimate the volumetric water content of the surrounding soil. You may</a:t>
            </a:r>
            <a:r>
              <a:rPr lang="en-US" baseline="0" dirty="0" smtClean="0"/>
              <a:t> have the perfect sensor and the perfect calibration for your soil, but if the q</a:t>
            </a:r>
            <a:r>
              <a:rPr lang="en-US" dirty="0" smtClean="0"/>
              <a:t>uality of your installation</a:t>
            </a:r>
            <a:r>
              <a:rPr lang="en-US" baseline="0" dirty="0" smtClean="0"/>
              <a:t> is poor, then your numbers will be junk.  </a:t>
            </a:r>
            <a:endParaRPr lang="en-US" dirty="0" smtClean="0"/>
          </a:p>
          <a:p>
            <a:endParaRPr lang="en-US" dirty="0"/>
          </a:p>
        </p:txBody>
      </p:sp>
      <p:sp>
        <p:nvSpPr>
          <p:cNvPr id="4" name="Slide Number Placeholder 3"/>
          <p:cNvSpPr>
            <a:spLocks noGrp="1"/>
          </p:cNvSpPr>
          <p:nvPr>
            <p:ph type="sldNum" sz="quarter" idx="10"/>
          </p:nvPr>
        </p:nvSpPr>
        <p:spPr/>
        <p:txBody>
          <a:bodyPr/>
          <a:lstStyle/>
          <a:p>
            <a:fld id="{0B3F15EA-B9B3-4090-8D01-78DB62B600D9}"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a:buFontTx/>
              <a:buChar char="•"/>
            </a:pPr>
            <a:r>
              <a:rPr lang="en-US">
                <a:latin typeface="Times New Roman" charset="0"/>
              </a:rPr>
              <a:t>I will not be spending a lot of time on installation.  </a:t>
            </a:r>
          </a:p>
          <a:p>
            <a:pPr>
              <a:buFontTx/>
              <a:buChar char="•"/>
            </a:pPr>
            <a:r>
              <a:rPr lang="en-US">
                <a:latin typeface="Times New Roman" charset="0"/>
              </a:rPr>
              <a:t>It is important, but was covered in another virtual seminar.  </a:t>
            </a:r>
          </a:p>
          <a:p>
            <a:pPr>
              <a:buFontTx/>
              <a:buChar char="•"/>
            </a:pPr>
            <a:r>
              <a:rPr lang="en-US">
                <a:latin typeface="Times New Roman" charset="0"/>
              </a:rPr>
              <a:t>Still, I would like to discuss some techniques to give some background to our case studies.</a:t>
            </a:r>
          </a:p>
          <a:p>
            <a:endParaRPr lang="en-US">
              <a:latin typeface="Times New Roman" charset="0"/>
            </a:endParaRPr>
          </a:p>
        </p:txBody>
      </p:sp>
      <p:sp>
        <p:nvSpPr>
          <p:cNvPr id="25604" name="Slide Number Placeholder 3"/>
          <p:cNvSpPr>
            <a:spLocks noGrp="1"/>
          </p:cNvSpPr>
          <p:nvPr>
            <p:ph type="sldNum" sz="quarter" idx="5"/>
          </p:nvPr>
        </p:nvSpPr>
        <p:spPr>
          <a:noFill/>
        </p:spPr>
        <p:txBody>
          <a:bodyPr/>
          <a:lstStyle/>
          <a:p>
            <a:fld id="{0955CBAA-8F14-384B-B65B-30042655EA02}" type="slidenum">
              <a:rPr lang="en-US"/>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637BB6B-EE1B-48FB-8575-0D55C373DE88}" type="datetimeFigureOut">
              <a:rPr lang="en-US" smtClean="0"/>
              <a:pPr/>
              <a:t>9/11/2012</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9/11/2012</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620345DE-C255-4494-9A7B-56A98398522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138113"/>
            <a:ext cx="7793037" cy="9763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493838"/>
            <a:ext cx="77724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82688" y="3889375"/>
            <a:ext cx="77724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E6CD67C-AFCF-42CB-BB7E-7BCC2A5D35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37BB6B-EE1B-48FB-8575-0D55C373DE88}"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37BB6B-EE1B-48FB-8575-0D55C373DE88}" type="datetimeFigureOut">
              <a:rPr lang="en-US" smtClean="0"/>
              <a:pPr/>
              <a:t>9/11/2012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9/11/2012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37BB6B-EE1B-48FB-8575-0D55C373DE88}" type="datetimeFigureOut">
              <a:rPr lang="en-US" smtClean="0"/>
              <a:pPr/>
              <a:t>9/11/2012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37BB6B-EE1B-48FB-8575-0D55C373DE88}" type="datetimeFigureOut">
              <a:rPr lang="en-US" smtClean="0"/>
              <a:pPr/>
              <a:t>9/11/2012</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7BB6B-EE1B-48FB-8575-0D55C373DE88}" type="datetimeFigureOut">
              <a:rPr lang="en-US" smtClean="0"/>
              <a:pPr/>
              <a:t>9/11/2012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37BB6B-EE1B-48FB-8575-0D55C373DE88}" type="datetimeFigureOut">
              <a:rPr lang="en-US" smtClean="0"/>
              <a:pPr/>
              <a:t>9/11/2012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637BB6B-EE1B-48FB-8575-0D55C373DE88}" type="datetimeFigureOut">
              <a:rPr lang="en-US" smtClean="0"/>
              <a:pPr/>
              <a:t>9/11/2012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637BB6B-EE1B-48FB-8575-0D55C373DE88}" type="datetimeFigureOut">
              <a:rPr lang="en-US" smtClean="0"/>
              <a:pPr/>
              <a:t>9/11/2012</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a:t>‹#›</a:t>
            </a:fld>
            <a:endParaRPr kumimoji="0" lang="en-US" sz="1000" dirty="0">
              <a:solidFill>
                <a:schemeClr val="tx2">
                  <a:shade val="50000"/>
                </a:scheme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jpe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Calibration and Installation of Soil moisture sensors</a:t>
            </a:r>
            <a:endParaRPr lang="en-US" dirty="0"/>
          </a:p>
        </p:txBody>
      </p:sp>
      <p:sp>
        <p:nvSpPr>
          <p:cNvPr id="3" name="Subtitle 2"/>
          <p:cNvSpPr>
            <a:spLocks noGrp="1"/>
          </p:cNvSpPr>
          <p:nvPr>
            <p:ph type="subTitle" idx="1"/>
          </p:nvPr>
        </p:nvSpPr>
        <p:spPr/>
        <p:txBody>
          <a:bodyPr/>
          <a:lstStyle/>
          <a:p>
            <a:r>
              <a:rPr lang="en-US" dirty="0" smtClean="0"/>
              <a:t>Matt Galloway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accuracy</a:t>
            </a:r>
            <a:endParaRPr lang="en-US" dirty="0"/>
          </a:p>
        </p:txBody>
      </p:sp>
      <p:sp>
        <p:nvSpPr>
          <p:cNvPr id="3" name="Slide Number Placeholder 2"/>
          <p:cNvSpPr>
            <a:spLocks noGrp="1"/>
          </p:cNvSpPr>
          <p:nvPr>
            <p:ph type="sldNum" sz="quarter" idx="12"/>
          </p:nvPr>
        </p:nvSpPr>
        <p:spPr/>
        <p:txBody>
          <a:bodyPr/>
          <a:lstStyle/>
          <a:p>
            <a:fld id="{9FE7CAA8-6EB3-46FB-9F22-201A7462BF1A}" type="slidenum">
              <a:rPr lang="en-US" smtClean="0"/>
              <a:pPr/>
              <a:t>10</a:t>
            </a:fld>
            <a:endParaRPr lang="en-US"/>
          </a:p>
        </p:txBody>
      </p:sp>
      <p:sp>
        <p:nvSpPr>
          <p:cNvPr id="4" name="Content Placeholder 3"/>
          <p:cNvSpPr>
            <a:spLocks noGrp="1"/>
          </p:cNvSpPr>
          <p:nvPr>
            <p:ph sz="quarter" idx="1"/>
          </p:nvPr>
        </p:nvSpPr>
        <p:spPr/>
        <p:txBody>
          <a:bodyPr>
            <a:normAutofit/>
          </a:bodyPr>
          <a:lstStyle/>
          <a:p>
            <a:pPr marL="514350" indent="-514350">
              <a:buFont typeface="+mj-lt"/>
              <a:buAutoNum type="arabicPeriod"/>
            </a:pPr>
            <a:r>
              <a:rPr lang="en-US" sz="2400" dirty="0" smtClean="0"/>
              <a:t>Sensor’s ability to measure bulk dielectric permittivity accurately</a:t>
            </a:r>
            <a:br>
              <a:rPr lang="en-US" sz="2400" dirty="0" smtClean="0"/>
            </a:br>
            <a:endParaRPr lang="en-US" sz="2400" dirty="0" smtClean="0"/>
          </a:p>
          <a:p>
            <a:pPr marL="514350" indent="-514350">
              <a:buFont typeface="+mj-lt"/>
              <a:buAutoNum type="arabicPeriod"/>
            </a:pPr>
            <a:r>
              <a:rPr lang="en-US" sz="2400" dirty="0" smtClean="0"/>
              <a:t>Installation quality </a:t>
            </a:r>
            <a:br>
              <a:rPr lang="en-US" sz="2400" dirty="0" smtClean="0"/>
            </a:br>
            <a:endParaRPr lang="en-US" sz="2400" dirty="0" smtClean="0"/>
          </a:p>
          <a:p>
            <a:pPr marL="514350" indent="-514350">
              <a:buFont typeface="+mj-lt"/>
              <a:buAutoNum type="arabicPeriod" startAt="3"/>
            </a:pPr>
            <a:r>
              <a:rPr lang="en-US" sz="2400" dirty="0" smtClean="0"/>
              <a:t>Relationship between bulk dielectric permittivity and VWC (Calibration) </a:t>
            </a:r>
          </a:p>
          <a:p>
            <a:pPr marL="514350" indent="-514350">
              <a:buNone/>
            </a:pPr>
            <a:endParaRPr lang="en-US" sz="2400" dirty="0"/>
          </a:p>
        </p:txBody>
      </p:sp>
      <p:pic>
        <p:nvPicPr>
          <p:cNvPr id="6" name="Content Placeholder 5" descr="root_systems.jpg"/>
          <p:cNvPicPr>
            <a:picLocks noGrp="1" noChangeAspect="1"/>
          </p:cNvPicPr>
          <p:nvPr>
            <p:ph sz="quarter" idx="2"/>
          </p:nvPr>
        </p:nvPicPr>
        <p:blipFill>
          <a:blip r:embed="rId3" cstate="print"/>
          <a:stretch>
            <a:fillRect/>
          </a:stretch>
        </p:blipFill>
        <p:spPr>
          <a:xfrm>
            <a:off x="4933950" y="2491623"/>
            <a:ext cx="3749675" cy="2484353"/>
          </a:xfrm>
        </p:spPr>
      </p:pic>
      <p:pic>
        <p:nvPicPr>
          <p:cNvPr id="7" name="Picture 6" descr="DecagonDevices4c.jpg"/>
          <p:cNvPicPr>
            <a:picLocks noChangeAspect="1"/>
          </p:cNvPicPr>
          <p:nvPr/>
        </p:nvPicPr>
        <p:blipFill>
          <a:blip r:embed="rId4"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sz="4000" b="1" dirty="0" smtClean="0"/>
              <a:t>Installation Quality</a:t>
            </a:r>
            <a:r>
              <a:rPr lang="en-US" dirty="0" smtClean="0"/>
              <a:t/>
            </a:r>
            <a:br>
              <a:rPr lang="en-US" dirty="0" smtClean="0"/>
            </a:br>
            <a:r>
              <a:rPr lang="en-US" dirty="0" smtClean="0"/>
              <a:t> Effect of installation technique</a:t>
            </a:r>
            <a:endParaRPr lang="en-US" dirty="0"/>
          </a:p>
        </p:txBody>
      </p:sp>
      <p:sp>
        <p:nvSpPr>
          <p:cNvPr id="6" name="Slide Number Placeholder 5"/>
          <p:cNvSpPr>
            <a:spLocks noGrp="1"/>
          </p:cNvSpPr>
          <p:nvPr>
            <p:ph type="sldNum" sz="quarter" idx="12"/>
          </p:nvPr>
        </p:nvSpPr>
        <p:spPr/>
        <p:txBody>
          <a:bodyPr/>
          <a:lstStyle/>
          <a:p>
            <a:fld id="{9FE7CAA8-6EB3-46FB-9F22-201A7462BF1A}" type="slidenum">
              <a:rPr lang="en-US" smtClean="0"/>
              <a:pPr/>
              <a:t>11</a:t>
            </a:fld>
            <a:endParaRPr lang="en-US"/>
          </a:p>
        </p:txBody>
      </p:sp>
      <p:sp>
        <p:nvSpPr>
          <p:cNvPr id="3" name="Content Placeholder 2"/>
          <p:cNvSpPr>
            <a:spLocks noGrp="1"/>
          </p:cNvSpPr>
          <p:nvPr>
            <p:ph sz="quarter" idx="1"/>
          </p:nvPr>
        </p:nvSpPr>
        <p:spPr>
          <a:xfrm>
            <a:off x="4495800" y="1539240"/>
            <a:ext cx="4041648" cy="4785360"/>
          </a:xfrm>
          <a:noFill/>
        </p:spPr>
        <p:txBody>
          <a:bodyPr>
            <a:normAutofit lnSpcReduction="10000"/>
          </a:bodyPr>
          <a:lstStyle/>
          <a:p>
            <a:r>
              <a:rPr lang="en-US" dirty="0" smtClean="0"/>
              <a:t>Air gaps= Biggest loss of accuracy</a:t>
            </a:r>
          </a:p>
          <a:p>
            <a:pPr>
              <a:buNone/>
            </a:pPr>
            <a:endParaRPr lang="en-US" dirty="0" smtClean="0"/>
          </a:p>
          <a:p>
            <a:r>
              <a:rPr lang="en-US" dirty="0" smtClean="0"/>
              <a:t>Air gaps= Biggest loss of accuracy!</a:t>
            </a:r>
          </a:p>
          <a:p>
            <a:pPr>
              <a:buNone/>
            </a:pPr>
            <a:endParaRPr lang="en-US" dirty="0" smtClean="0"/>
          </a:p>
          <a:p>
            <a:r>
              <a:rPr lang="en-US" dirty="0" smtClean="0"/>
              <a:t>Rocks in close vicinity of the sensor</a:t>
            </a:r>
          </a:p>
          <a:p>
            <a:pPr>
              <a:buNone/>
            </a:pPr>
            <a:endParaRPr lang="en-US" dirty="0" smtClean="0"/>
          </a:p>
          <a:p>
            <a:pPr algn="ctr">
              <a:buNone/>
            </a:pPr>
            <a:r>
              <a:rPr lang="en-US" i="1" dirty="0" smtClean="0">
                <a:solidFill>
                  <a:srgbClr val="FF0000"/>
                </a:solidFill>
              </a:rPr>
              <a:t>Best to push sensor into undisturbed soil</a:t>
            </a:r>
          </a:p>
          <a:p>
            <a:endParaRPr lang="en-US" dirty="0" smtClean="0"/>
          </a:p>
        </p:txBody>
      </p:sp>
      <p:pic>
        <p:nvPicPr>
          <p:cNvPr id="5" name="Content Placeholder 4" descr="IMGP1680.JPG"/>
          <p:cNvPicPr>
            <a:picLocks noGrp="1" noChangeAspect="1"/>
          </p:cNvPicPr>
          <p:nvPr>
            <p:ph sz="quarter" idx="2"/>
          </p:nvPr>
        </p:nvPicPr>
        <p:blipFill>
          <a:blip r:embed="rId3" cstate="print"/>
          <a:stretch>
            <a:fillRect/>
          </a:stretch>
        </p:blipFill>
        <p:spPr>
          <a:xfrm>
            <a:off x="381000" y="2095897"/>
            <a:ext cx="4041775" cy="3031331"/>
          </a:xfrm>
        </p:spPr>
      </p:pic>
      <p:pic>
        <p:nvPicPr>
          <p:cNvPr id="7" name="Picture 6" descr="DecagonDevices4c.jpg"/>
          <p:cNvPicPr>
            <a:picLocks noChangeAspect="1"/>
          </p:cNvPicPr>
          <p:nvPr/>
        </p:nvPicPr>
        <p:blipFill>
          <a:blip r:embed="rId4"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1" y="214313"/>
            <a:ext cx="4876800" cy="1004887"/>
          </a:xfrm>
        </p:spPr>
        <p:txBody>
          <a:bodyPr>
            <a:normAutofit/>
          </a:bodyPr>
          <a:lstStyle/>
          <a:p>
            <a:pPr eaLnBrk="1" hangingPunct="1"/>
            <a:r>
              <a:rPr lang="en-US" dirty="0" smtClean="0">
                <a:latin typeface="Arial" pitchFamily="34" charset="0"/>
                <a:cs typeface="Arial" pitchFamily="34" charset="0"/>
              </a:rPr>
              <a:t> Installation</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447800"/>
            <a:ext cx="3962400" cy="4684713"/>
          </a:xfrm>
        </p:spPr>
        <p:txBody>
          <a:bodyPr>
            <a:normAutofit fontScale="92500" lnSpcReduction="20000"/>
          </a:bodyPr>
          <a:lstStyle/>
          <a:p>
            <a:pPr eaLnBrk="1" hangingPunct="1">
              <a:buFont typeface="Wingdings" pitchFamily="2" charset="2"/>
              <a:buChar char="n"/>
              <a:defRPr/>
            </a:pPr>
            <a:r>
              <a:rPr lang="en-US" dirty="0" smtClean="0">
                <a:ea typeface="+mn-ea"/>
                <a:cs typeface="+mn-cs"/>
              </a:rPr>
              <a:t>Many techniques for sensors installation</a:t>
            </a:r>
          </a:p>
          <a:p>
            <a:pPr marL="971550" lvl="1" indent="-514350" eaLnBrk="1" hangingPunct="1">
              <a:buFont typeface="+mj-lt"/>
              <a:buAutoNum type="arabicPeriod"/>
              <a:defRPr/>
            </a:pPr>
            <a:r>
              <a:rPr lang="en-US" dirty="0" smtClean="0"/>
              <a:t>Trench wall</a:t>
            </a:r>
          </a:p>
          <a:p>
            <a:pPr marL="971550" lvl="1" indent="-514350" eaLnBrk="1" hangingPunct="1">
              <a:buFont typeface="+mj-lt"/>
              <a:buAutoNum type="arabicPeriod"/>
              <a:defRPr/>
            </a:pPr>
            <a:r>
              <a:rPr lang="en-US" dirty="0" smtClean="0"/>
              <a:t>5 cm diameter auger hole: bottom</a:t>
            </a:r>
          </a:p>
          <a:p>
            <a:pPr marL="971550" lvl="1" indent="-514350" eaLnBrk="1" hangingPunct="1">
              <a:buFont typeface="+mj-lt"/>
              <a:buAutoNum type="arabicPeriod"/>
              <a:defRPr/>
            </a:pPr>
            <a:r>
              <a:rPr lang="en-US" dirty="0" smtClean="0"/>
              <a:t>10 cm diameter auger hole: side wall</a:t>
            </a:r>
          </a:p>
          <a:p>
            <a:pPr marL="971550" lvl="1" indent="-514350" eaLnBrk="1" hangingPunct="1">
              <a:buFont typeface="+mj-lt"/>
              <a:buAutoNum type="arabicPeriod"/>
              <a:defRPr/>
            </a:pPr>
            <a:r>
              <a:rPr lang="en-US" dirty="0" smtClean="0"/>
              <a:t>45</a:t>
            </a:r>
            <a:r>
              <a:rPr lang="en-US" baseline="30000" dirty="0" smtClean="0"/>
              <a:t>o</a:t>
            </a:r>
            <a:r>
              <a:rPr lang="en-US" dirty="0" smtClean="0"/>
              <a:t> angled 5 cm auger hole: bottom</a:t>
            </a:r>
          </a:p>
          <a:p>
            <a:pPr eaLnBrk="1" hangingPunct="1">
              <a:buFont typeface="Wingdings" pitchFamily="2" charset="2"/>
              <a:buChar char="n"/>
              <a:defRPr/>
            </a:pPr>
            <a:r>
              <a:rPr lang="en-US" dirty="0" smtClean="0">
                <a:ea typeface="+mn-ea"/>
                <a:cs typeface="+mn-cs"/>
              </a:rPr>
              <a:t>Sensor insertion</a:t>
            </a:r>
          </a:p>
          <a:p>
            <a:pPr lvl="1" eaLnBrk="1" hangingPunct="1">
              <a:buFont typeface="Wingdings" pitchFamily="2" charset="2"/>
              <a:buChar char="n"/>
              <a:defRPr/>
            </a:pPr>
            <a:r>
              <a:rPr lang="en-US" dirty="0" smtClean="0"/>
              <a:t>Sensor orientation must be vertical, not horizontal</a:t>
            </a:r>
          </a:p>
        </p:txBody>
      </p:sp>
      <p:pic>
        <p:nvPicPr>
          <p:cNvPr id="24580" name="Picture 5" descr="SPA52180.JPG"/>
          <p:cNvPicPr>
            <a:picLocks noChangeAspect="1"/>
          </p:cNvPicPr>
          <p:nvPr/>
        </p:nvPicPr>
        <p:blipFill>
          <a:blip r:embed="rId3" cstate="print"/>
          <a:srcRect l="28847"/>
          <a:stretch>
            <a:fillRect/>
          </a:stretch>
        </p:blipFill>
        <p:spPr bwMode="auto">
          <a:xfrm>
            <a:off x="5486400" y="0"/>
            <a:ext cx="3652838" cy="6858000"/>
          </a:xfrm>
          <a:prstGeom prst="rect">
            <a:avLst/>
          </a:prstGeom>
          <a:noFill/>
          <a:ln w="9525">
            <a:noFill/>
            <a:miter lim="800000"/>
            <a:headEnd/>
            <a:tailEnd/>
          </a:ln>
        </p:spPr>
      </p:pic>
      <p:sp>
        <p:nvSpPr>
          <p:cNvPr id="24581" name="Can 6"/>
          <p:cNvSpPr>
            <a:spLocks noChangeArrowheads="1"/>
          </p:cNvSpPr>
          <p:nvPr/>
        </p:nvSpPr>
        <p:spPr bwMode="auto">
          <a:xfrm rot="-3094825">
            <a:off x="5337176" y="134937"/>
            <a:ext cx="298450" cy="1514475"/>
          </a:xfrm>
          <a:prstGeom prst="can">
            <a:avLst>
              <a:gd name="adj" fmla="val 25067"/>
            </a:avLst>
          </a:prstGeom>
          <a:blipFill dpi="0" rotWithShape="1">
            <a:blip r:embed="rId4" cstate="print"/>
            <a:srcRect/>
            <a:tile tx="0" ty="0" sx="100000" sy="100000" flip="none" algn="tl"/>
          </a:blipFill>
          <a:ln w="9525">
            <a:solidFill>
              <a:schemeClr val="tx1"/>
            </a:solidFill>
            <a:round/>
            <a:headEnd/>
            <a:tailEnd/>
          </a:ln>
        </p:spPr>
        <p:txBody>
          <a:bodyPr wrap="none" anchor="ctr">
            <a:prstTxWarp prst="textNoShape">
              <a:avLst/>
            </a:prstTxWarp>
          </a:bodyPr>
          <a:lstStyle/>
          <a:p>
            <a:r>
              <a:rPr lang="en-US" sz="2400">
                <a:solidFill>
                  <a:schemeClr val="bg1"/>
                </a:solidFill>
              </a:rPr>
              <a:t>4</a:t>
            </a:r>
          </a:p>
        </p:txBody>
      </p:sp>
      <p:sp>
        <p:nvSpPr>
          <p:cNvPr id="24582" name="Can 7"/>
          <p:cNvSpPr>
            <a:spLocks noChangeArrowheads="1"/>
          </p:cNvSpPr>
          <p:nvPr/>
        </p:nvSpPr>
        <p:spPr bwMode="auto">
          <a:xfrm>
            <a:off x="8077200" y="152400"/>
            <a:ext cx="990600" cy="5715000"/>
          </a:xfrm>
          <a:prstGeom prst="can">
            <a:avLst>
              <a:gd name="adj" fmla="val 25000"/>
            </a:avLst>
          </a:prstGeom>
          <a:blipFill dpi="0" rotWithShape="1">
            <a:blip r:embed="rId4" cstate="print"/>
            <a:srcRect/>
            <a:tile tx="0" ty="0" sx="100000" sy="100000" flip="none" algn="tl"/>
          </a:blipFill>
          <a:ln w="9525">
            <a:solidFill>
              <a:schemeClr val="tx1"/>
            </a:solidFill>
            <a:round/>
            <a:headEnd/>
            <a:tailEnd/>
          </a:ln>
        </p:spPr>
        <p:txBody>
          <a:bodyPr wrap="none" anchor="ctr">
            <a:prstTxWarp prst="textNoShape">
              <a:avLst/>
            </a:prstTxWarp>
          </a:bodyPr>
          <a:lstStyle/>
          <a:p>
            <a:pPr algn="ctr"/>
            <a:r>
              <a:rPr lang="en-US" sz="2400">
                <a:solidFill>
                  <a:schemeClr val="bg1"/>
                </a:solidFill>
              </a:rPr>
              <a:t>3</a:t>
            </a:r>
          </a:p>
        </p:txBody>
      </p:sp>
      <p:sp>
        <p:nvSpPr>
          <p:cNvPr id="24583" name="Can 8"/>
          <p:cNvSpPr>
            <a:spLocks noChangeArrowheads="1"/>
          </p:cNvSpPr>
          <p:nvPr/>
        </p:nvSpPr>
        <p:spPr bwMode="auto">
          <a:xfrm>
            <a:off x="6934200" y="152400"/>
            <a:ext cx="304800" cy="5715000"/>
          </a:xfrm>
          <a:prstGeom prst="can">
            <a:avLst>
              <a:gd name="adj" fmla="val 25000"/>
            </a:avLst>
          </a:prstGeom>
          <a:blipFill dpi="0" rotWithShape="1">
            <a:blip r:embed="rId4" cstate="print"/>
            <a:srcRect/>
            <a:tile tx="0" ty="0" sx="100000" sy="100000" flip="none" algn="tl"/>
          </a:blipFill>
          <a:ln w="9525">
            <a:solidFill>
              <a:schemeClr val="tx1"/>
            </a:solidFill>
            <a:round/>
            <a:headEnd/>
            <a:tailEnd/>
          </a:ln>
        </p:spPr>
        <p:txBody>
          <a:bodyPr wrap="none" anchor="ctr">
            <a:prstTxWarp prst="textNoShape">
              <a:avLst/>
            </a:prstTxWarp>
          </a:bodyPr>
          <a:lstStyle/>
          <a:p>
            <a:r>
              <a:rPr lang="en-US" sz="2400" dirty="0">
                <a:solidFill>
                  <a:schemeClr val="bg1"/>
                </a:solidFill>
              </a:rPr>
              <a:t>2</a:t>
            </a:r>
          </a:p>
        </p:txBody>
      </p:sp>
      <p:sp>
        <p:nvSpPr>
          <p:cNvPr id="24584" name="TextBox 9"/>
          <p:cNvSpPr txBox="1">
            <a:spLocks noChangeArrowheads="1"/>
          </p:cNvSpPr>
          <p:nvPr/>
        </p:nvSpPr>
        <p:spPr bwMode="auto">
          <a:xfrm>
            <a:off x="5562600" y="2819400"/>
            <a:ext cx="352425" cy="461963"/>
          </a:xfrm>
          <a:prstGeom prst="rect">
            <a:avLst/>
          </a:prstGeom>
          <a:solidFill>
            <a:schemeClr val="bg1"/>
          </a:solidFill>
          <a:ln w="9525">
            <a:noFill/>
            <a:miter lim="800000"/>
            <a:headEnd/>
            <a:tailEnd/>
          </a:ln>
        </p:spPr>
        <p:txBody>
          <a:bodyPr wrap="none">
            <a:prstTxWarp prst="textNoShape">
              <a:avLst/>
            </a:prstTxWarp>
            <a:spAutoFit/>
          </a:bodyPr>
          <a:lstStyle/>
          <a:p>
            <a:r>
              <a:rPr lang="en-US" sz="2400"/>
              <a:t>1</a:t>
            </a:r>
          </a:p>
        </p:txBody>
      </p:sp>
      <p:pic>
        <p:nvPicPr>
          <p:cNvPr id="24585" name="Picture 11" descr="5TEtrans.png"/>
          <p:cNvPicPr>
            <a:picLocks noChangeAspect="1"/>
          </p:cNvPicPr>
          <p:nvPr/>
        </p:nvPicPr>
        <p:blipFill>
          <a:blip r:embed="rId5" cstate="print"/>
          <a:srcRect/>
          <a:stretch>
            <a:fillRect/>
          </a:stretch>
        </p:blipFill>
        <p:spPr bwMode="auto">
          <a:xfrm rot="656491">
            <a:off x="5602288" y="1085850"/>
            <a:ext cx="1287462" cy="966788"/>
          </a:xfrm>
          <a:prstGeom prst="rect">
            <a:avLst/>
          </a:prstGeom>
          <a:noFill/>
          <a:ln w="9525">
            <a:noFill/>
            <a:miter lim="800000"/>
            <a:headEnd/>
            <a:tailEnd/>
          </a:ln>
        </p:spPr>
      </p:pic>
      <p:pic>
        <p:nvPicPr>
          <p:cNvPr id="24586" name="Picture 11" descr="5TEtrans.png"/>
          <p:cNvPicPr>
            <a:picLocks noChangeAspect="1"/>
          </p:cNvPicPr>
          <p:nvPr/>
        </p:nvPicPr>
        <p:blipFill>
          <a:blip r:embed="rId5" cstate="print"/>
          <a:srcRect/>
          <a:stretch>
            <a:fillRect/>
          </a:stretch>
        </p:blipFill>
        <p:spPr bwMode="auto">
          <a:xfrm rot="3777866">
            <a:off x="6387306" y="5574507"/>
            <a:ext cx="1287463" cy="965200"/>
          </a:xfrm>
          <a:prstGeom prst="rect">
            <a:avLst/>
          </a:prstGeom>
          <a:noFill/>
          <a:ln w="9525">
            <a:noFill/>
            <a:miter lim="800000"/>
            <a:headEnd/>
            <a:tailEnd/>
          </a:ln>
        </p:spPr>
      </p:pic>
      <p:pic>
        <p:nvPicPr>
          <p:cNvPr id="24587" name="Picture 12" descr="5TEtrans.png"/>
          <p:cNvPicPr>
            <a:picLocks noChangeAspect="1"/>
          </p:cNvPicPr>
          <p:nvPr/>
        </p:nvPicPr>
        <p:blipFill>
          <a:blip r:embed="rId5" cstate="print"/>
          <a:srcRect/>
          <a:stretch>
            <a:fillRect/>
          </a:stretch>
        </p:blipFill>
        <p:spPr bwMode="auto">
          <a:xfrm rot="-1626257">
            <a:off x="5111750" y="3225800"/>
            <a:ext cx="1363663" cy="1023938"/>
          </a:xfrm>
          <a:prstGeom prst="rect">
            <a:avLst/>
          </a:prstGeom>
          <a:noFill/>
          <a:ln w="9525">
            <a:noFill/>
            <a:miter lim="800000"/>
            <a:headEnd/>
            <a:tailEnd/>
          </a:ln>
        </p:spPr>
      </p:pic>
      <p:pic>
        <p:nvPicPr>
          <p:cNvPr id="24588" name="Picture 11" descr="5TEtrans.png"/>
          <p:cNvPicPr>
            <a:picLocks noChangeAspect="1"/>
          </p:cNvPicPr>
          <p:nvPr/>
        </p:nvPicPr>
        <p:blipFill>
          <a:blip r:embed="rId5" cstate="print"/>
          <a:srcRect/>
          <a:stretch>
            <a:fillRect/>
          </a:stretch>
        </p:blipFill>
        <p:spPr bwMode="auto">
          <a:xfrm rot="-1626257">
            <a:off x="5111750" y="2006600"/>
            <a:ext cx="1363663" cy="1023938"/>
          </a:xfrm>
          <a:prstGeom prst="rect">
            <a:avLst/>
          </a:prstGeom>
          <a:noFill/>
          <a:ln w="9525">
            <a:noFill/>
            <a:miter lim="800000"/>
            <a:headEnd/>
            <a:tailEnd/>
          </a:ln>
        </p:spPr>
      </p:pic>
      <p:pic>
        <p:nvPicPr>
          <p:cNvPr id="24589" name="Picture 13" descr="5TEtrans.png"/>
          <p:cNvPicPr>
            <a:picLocks noChangeAspect="1"/>
          </p:cNvPicPr>
          <p:nvPr/>
        </p:nvPicPr>
        <p:blipFill>
          <a:blip r:embed="rId5" cstate="print"/>
          <a:srcRect/>
          <a:stretch>
            <a:fillRect/>
          </a:stretch>
        </p:blipFill>
        <p:spPr bwMode="auto">
          <a:xfrm rot="-1626257">
            <a:off x="5111750" y="5130800"/>
            <a:ext cx="1363663" cy="1023938"/>
          </a:xfrm>
          <a:prstGeom prst="rect">
            <a:avLst/>
          </a:prstGeom>
          <a:noFill/>
          <a:ln w="9525">
            <a:noFill/>
            <a:miter lim="800000"/>
            <a:headEnd/>
            <a:tailEnd/>
          </a:ln>
        </p:spPr>
      </p:pic>
      <p:pic>
        <p:nvPicPr>
          <p:cNvPr id="24590" name="Picture 14" descr="5TEtrans.png"/>
          <p:cNvPicPr>
            <a:picLocks noChangeAspect="1"/>
          </p:cNvPicPr>
          <p:nvPr/>
        </p:nvPicPr>
        <p:blipFill>
          <a:blip r:embed="rId5" cstate="print"/>
          <a:srcRect/>
          <a:stretch>
            <a:fillRect/>
          </a:stretch>
        </p:blipFill>
        <p:spPr bwMode="auto">
          <a:xfrm rot="9109048">
            <a:off x="7246938" y="261938"/>
            <a:ext cx="1363662" cy="1022350"/>
          </a:xfrm>
          <a:prstGeom prst="rect">
            <a:avLst/>
          </a:prstGeom>
          <a:noFill/>
          <a:ln w="9525">
            <a:noFill/>
            <a:miter lim="800000"/>
            <a:headEnd/>
            <a:tailEnd/>
          </a:ln>
        </p:spPr>
      </p:pic>
      <p:pic>
        <p:nvPicPr>
          <p:cNvPr id="24591" name="Picture 15" descr="5TEtrans.png"/>
          <p:cNvPicPr>
            <a:picLocks noChangeAspect="1"/>
          </p:cNvPicPr>
          <p:nvPr/>
        </p:nvPicPr>
        <p:blipFill>
          <a:blip r:embed="rId5" cstate="print"/>
          <a:srcRect/>
          <a:stretch>
            <a:fillRect/>
          </a:stretch>
        </p:blipFill>
        <p:spPr bwMode="auto">
          <a:xfrm rot="9109048">
            <a:off x="7323138" y="1404938"/>
            <a:ext cx="1363662" cy="1022350"/>
          </a:xfrm>
          <a:prstGeom prst="rect">
            <a:avLst/>
          </a:prstGeom>
          <a:noFill/>
          <a:ln w="9525">
            <a:noFill/>
            <a:miter lim="800000"/>
            <a:headEnd/>
            <a:tailEnd/>
          </a:ln>
        </p:spPr>
      </p:pic>
      <p:pic>
        <p:nvPicPr>
          <p:cNvPr id="24592" name="Picture 16" descr="5TEtrans.png"/>
          <p:cNvPicPr>
            <a:picLocks noChangeAspect="1"/>
          </p:cNvPicPr>
          <p:nvPr/>
        </p:nvPicPr>
        <p:blipFill>
          <a:blip r:embed="rId5" cstate="print"/>
          <a:srcRect/>
          <a:stretch>
            <a:fillRect/>
          </a:stretch>
        </p:blipFill>
        <p:spPr bwMode="auto">
          <a:xfrm rot="9109048">
            <a:off x="7323138" y="3767138"/>
            <a:ext cx="1363662" cy="1022350"/>
          </a:xfrm>
          <a:prstGeom prst="rect">
            <a:avLst/>
          </a:prstGeom>
          <a:noFill/>
          <a:ln w="9525">
            <a:noFill/>
            <a:miter lim="800000"/>
            <a:headEnd/>
            <a:tailEnd/>
          </a:ln>
        </p:spPr>
      </p:pic>
      <p:sp>
        <p:nvSpPr>
          <p:cNvPr id="17" name="Rectangle 16"/>
          <p:cNvSpPr/>
          <p:nvPr/>
        </p:nvSpPr>
        <p:spPr bwMode="auto">
          <a:xfrm>
            <a:off x="152400" y="6172200"/>
            <a:ext cx="5867400" cy="6096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hangingPunct="0"/>
            <a:r>
              <a:rPr lang="en-US" dirty="0" smtClean="0"/>
              <a:t>Install video: </a:t>
            </a:r>
          </a:p>
          <a:p>
            <a:pPr eaLnBrk="0" hangingPunct="0"/>
            <a:r>
              <a:rPr lang="en-US" dirty="0" smtClean="0"/>
              <a:t>http://www.decagon.com/education/video-index/</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sz="4000" b="1" dirty="0" smtClean="0"/>
              <a:t>Decagon’s Factory Calibrations</a:t>
            </a:r>
            <a:r>
              <a:rPr lang="en-US" b="1" dirty="0" smtClean="0"/>
              <a:t/>
            </a:r>
            <a:br>
              <a:rPr lang="en-US" b="1" dirty="0" smtClean="0"/>
            </a:br>
            <a:r>
              <a:rPr lang="en-US" sz="3100" dirty="0" smtClean="0"/>
              <a:t>Mineral Soil Calibration</a:t>
            </a:r>
            <a:endParaRPr lang="en-US" b="1" dirty="0"/>
          </a:p>
        </p:txBody>
      </p:sp>
      <p:sp>
        <p:nvSpPr>
          <p:cNvPr id="5" name="Slide Number Placeholder 4"/>
          <p:cNvSpPr>
            <a:spLocks noGrp="1"/>
          </p:cNvSpPr>
          <p:nvPr>
            <p:ph type="sldNum" sz="quarter" idx="12"/>
          </p:nvPr>
        </p:nvSpPr>
        <p:spPr/>
        <p:txBody>
          <a:bodyPr/>
          <a:lstStyle/>
          <a:p>
            <a:fld id="{9FE7CAA8-6EB3-46FB-9F22-201A7462BF1A}" type="slidenum">
              <a:rPr lang="en-US" smtClean="0"/>
              <a:pPr/>
              <a:t>13</a:t>
            </a:fld>
            <a:endParaRPr lang="en-US"/>
          </a:p>
        </p:txBody>
      </p:sp>
      <p:pic>
        <p:nvPicPr>
          <p:cNvPr id="31752" name="Picture 8"/>
          <p:cNvPicPr>
            <a:picLocks noGrp="1" noChangeAspect="1" noChangeArrowheads="1"/>
          </p:cNvPicPr>
          <p:nvPr>
            <p:ph sz="quarter" idx="1"/>
          </p:nvPr>
        </p:nvPicPr>
        <p:blipFill>
          <a:blip r:embed="rId3" cstate="print"/>
          <a:srcRect l="3767" b="18199"/>
          <a:stretch>
            <a:fillRect/>
          </a:stretch>
        </p:blipFill>
        <p:spPr bwMode="auto">
          <a:xfrm>
            <a:off x="381000" y="1066800"/>
            <a:ext cx="7924800" cy="4484122"/>
          </a:xfrm>
          <a:prstGeom prst="rect">
            <a:avLst/>
          </a:prstGeom>
          <a:noFill/>
          <a:ln w="9525">
            <a:noFill/>
            <a:miter lim="800000"/>
            <a:headEnd/>
            <a:tailEnd/>
          </a:ln>
          <a:effectLst/>
        </p:spPr>
      </p:pic>
      <p:sp>
        <p:nvSpPr>
          <p:cNvPr id="18" name="TextBox 17"/>
          <p:cNvSpPr txBox="1"/>
          <p:nvPr/>
        </p:nvSpPr>
        <p:spPr>
          <a:xfrm>
            <a:off x="457200" y="5867400"/>
            <a:ext cx="8229600" cy="923330"/>
          </a:xfrm>
          <a:prstGeom prst="rect">
            <a:avLst/>
          </a:prstGeom>
          <a:noFill/>
        </p:spPr>
        <p:txBody>
          <a:bodyPr wrap="square" rtlCol="0">
            <a:spAutoFit/>
          </a:bodyPr>
          <a:lstStyle/>
          <a:p>
            <a:r>
              <a:rPr lang="en-US" dirty="0" smtClean="0"/>
              <a:t>Results validated in the Journal of Hydrology paper: </a:t>
            </a:r>
            <a:r>
              <a:rPr lang="en-US" dirty="0" err="1" smtClean="0"/>
              <a:t>Kizito</a:t>
            </a:r>
            <a:r>
              <a:rPr lang="en-US" dirty="0" smtClean="0"/>
              <a:t> et. al (2008) Frequency, electrical conductivity, and temperature analysis of a low-cost capacitance soil moisture sensor.  352, 367-378</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Decagon’s Factory Calibrations</a:t>
            </a:r>
            <a:r>
              <a:rPr lang="en-US" b="1" dirty="0" smtClean="0"/>
              <a:t/>
            </a:r>
            <a:br>
              <a:rPr lang="en-US" b="1" dirty="0" smtClean="0"/>
            </a:br>
            <a:r>
              <a:rPr lang="en-US" sz="3100" dirty="0" smtClean="0"/>
              <a:t>Potting  Soil Calibration</a:t>
            </a:r>
            <a:endParaRPr lang="en-US" b="1" dirty="0"/>
          </a:p>
        </p:txBody>
      </p:sp>
      <p:sp>
        <p:nvSpPr>
          <p:cNvPr id="4" name="Slide Number Placeholder 3"/>
          <p:cNvSpPr>
            <a:spLocks noGrp="1"/>
          </p:cNvSpPr>
          <p:nvPr>
            <p:ph type="sldNum" sz="quarter" idx="12"/>
          </p:nvPr>
        </p:nvSpPr>
        <p:spPr/>
        <p:txBody>
          <a:bodyPr/>
          <a:lstStyle/>
          <a:p>
            <a:fld id="{9FE7CAA8-6EB3-46FB-9F22-201A7462BF1A}" type="slidenum">
              <a:rPr lang="en-US" smtClean="0"/>
              <a:pPr/>
              <a:t>14</a:t>
            </a:fld>
            <a:endParaRPr lang="en-US"/>
          </a:p>
        </p:txBody>
      </p:sp>
      <p:pic>
        <p:nvPicPr>
          <p:cNvPr id="33794" name="Picture 2"/>
          <p:cNvPicPr>
            <a:picLocks noGrp="1" noChangeAspect="1" noChangeArrowheads="1"/>
          </p:cNvPicPr>
          <p:nvPr>
            <p:ph sz="quarter" idx="1"/>
          </p:nvPr>
        </p:nvPicPr>
        <p:blipFill>
          <a:blip r:embed="rId3" cstate="print"/>
          <a:stretch>
            <a:fillRect/>
          </a:stretch>
        </p:blipFill>
        <p:spPr bwMode="auto">
          <a:xfrm>
            <a:off x="1267404" y="1447800"/>
            <a:ext cx="7066392"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Decagon’s Factory Calibrations</a:t>
            </a:r>
            <a:r>
              <a:rPr lang="en-US" b="1" dirty="0" smtClean="0"/>
              <a:t/>
            </a:r>
            <a:br>
              <a:rPr lang="en-US" b="1" dirty="0" smtClean="0"/>
            </a:br>
            <a:r>
              <a:rPr lang="en-US" sz="3100" dirty="0" smtClean="0"/>
              <a:t>Rockwool Calibration</a:t>
            </a:r>
            <a:endParaRPr lang="en-US" b="1" dirty="0"/>
          </a:p>
        </p:txBody>
      </p:sp>
      <p:sp>
        <p:nvSpPr>
          <p:cNvPr id="4" name="Slide Number Placeholder 3"/>
          <p:cNvSpPr>
            <a:spLocks noGrp="1"/>
          </p:cNvSpPr>
          <p:nvPr>
            <p:ph type="sldNum" sz="quarter" idx="12"/>
          </p:nvPr>
        </p:nvSpPr>
        <p:spPr/>
        <p:txBody>
          <a:bodyPr/>
          <a:lstStyle/>
          <a:p>
            <a:fld id="{9FE7CAA8-6EB3-46FB-9F22-201A7462BF1A}" type="slidenum">
              <a:rPr lang="en-US" smtClean="0"/>
              <a:pPr/>
              <a:t>15</a:t>
            </a:fld>
            <a:endParaRPr lang="en-US"/>
          </a:p>
        </p:txBody>
      </p:sp>
      <p:pic>
        <p:nvPicPr>
          <p:cNvPr id="32771" name="Picture 3"/>
          <p:cNvPicPr>
            <a:picLocks noGrp="1" noChangeAspect="1" noChangeArrowheads="1"/>
          </p:cNvPicPr>
          <p:nvPr>
            <p:ph sz="quarter" idx="1"/>
          </p:nvPr>
        </p:nvPicPr>
        <p:blipFill>
          <a:blip r:embed="rId3" cstate="print"/>
          <a:stretch>
            <a:fillRect/>
          </a:stretch>
        </p:blipFill>
        <p:spPr bwMode="auto">
          <a:xfrm>
            <a:off x="1643007" y="1447800"/>
            <a:ext cx="6315185"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normAutofit fontScale="90000"/>
          </a:bodyPr>
          <a:lstStyle/>
          <a:p>
            <a:r>
              <a:rPr lang="en-US" sz="3600" b="1" dirty="0" smtClean="0"/>
              <a:t>Decagon’s Factory Calibrations</a:t>
            </a:r>
            <a:r>
              <a:rPr lang="en-US" dirty="0" smtClean="0"/>
              <a:t/>
            </a:r>
            <a:br>
              <a:rPr lang="en-US" dirty="0" smtClean="0"/>
            </a:br>
            <a:r>
              <a:rPr lang="en-US" sz="2700" dirty="0" smtClean="0"/>
              <a:t>You probably want to calibrate your sensors when…</a:t>
            </a:r>
            <a:endParaRPr lang="en-US" dirty="0"/>
          </a:p>
        </p:txBody>
      </p:sp>
      <p:sp>
        <p:nvSpPr>
          <p:cNvPr id="4" name="Slide Number Placeholder 3"/>
          <p:cNvSpPr>
            <a:spLocks noGrp="1"/>
          </p:cNvSpPr>
          <p:nvPr>
            <p:ph type="sldNum" sz="quarter" idx="12"/>
          </p:nvPr>
        </p:nvSpPr>
        <p:spPr/>
        <p:txBody>
          <a:bodyPr/>
          <a:lstStyle/>
          <a:p>
            <a:fld id="{9FE7CAA8-6EB3-46FB-9F22-201A7462BF1A}" type="slidenum">
              <a:rPr lang="en-US" smtClean="0"/>
              <a:pPr/>
              <a:t>16</a:t>
            </a:fld>
            <a:endParaRPr lang="en-US"/>
          </a:p>
        </p:txBody>
      </p:sp>
      <p:sp>
        <p:nvSpPr>
          <p:cNvPr id="3" name="Content Placeholder 2"/>
          <p:cNvSpPr>
            <a:spLocks noGrp="1"/>
          </p:cNvSpPr>
          <p:nvPr>
            <p:ph sz="quarter" idx="1"/>
          </p:nvPr>
        </p:nvSpPr>
        <p:spPr/>
        <p:txBody>
          <a:bodyPr>
            <a:normAutofit fontScale="70000" lnSpcReduction="20000"/>
          </a:bodyPr>
          <a:lstStyle/>
          <a:p>
            <a:r>
              <a:rPr lang="en-US" dirty="0" smtClean="0"/>
              <a:t>Bulk EC levels are higher than 10 </a:t>
            </a:r>
            <a:r>
              <a:rPr lang="en-US" dirty="0" err="1" smtClean="0"/>
              <a:t>dS</a:t>
            </a:r>
            <a:r>
              <a:rPr lang="en-US" dirty="0" smtClean="0"/>
              <a:t>/m</a:t>
            </a:r>
          </a:p>
          <a:p>
            <a:pPr>
              <a:buNone/>
            </a:pPr>
            <a:endParaRPr lang="en-US" dirty="0" smtClean="0"/>
          </a:p>
          <a:p>
            <a:r>
              <a:rPr lang="en-US" dirty="0" smtClean="0"/>
              <a:t>Your soils are not “typical” soils</a:t>
            </a:r>
          </a:p>
          <a:p>
            <a:pPr lvl="1"/>
            <a:r>
              <a:rPr lang="en-US" dirty="0" smtClean="0"/>
              <a:t>High titanium soils</a:t>
            </a:r>
          </a:p>
          <a:p>
            <a:pPr lvl="1"/>
            <a:r>
              <a:rPr lang="en-US" dirty="0" smtClean="0"/>
              <a:t>Volcanic or low-density soils</a:t>
            </a:r>
          </a:p>
          <a:p>
            <a:pPr lvl="1"/>
            <a:r>
              <a:rPr lang="en-US" dirty="0" smtClean="0"/>
              <a:t>Unusually high organic matter in soils, high litter content</a:t>
            </a:r>
          </a:p>
          <a:p>
            <a:pPr lvl="1"/>
            <a:r>
              <a:rPr lang="en-US" dirty="0" smtClean="0"/>
              <a:t>Heterogeneous bulk densities (such as those found in peat)</a:t>
            </a:r>
          </a:p>
          <a:p>
            <a:pPr lvl="1"/>
            <a:r>
              <a:rPr lang="en-US" dirty="0" smtClean="0"/>
              <a:t>You are measuring the water content of a different medium</a:t>
            </a:r>
          </a:p>
          <a:p>
            <a:pPr lvl="1">
              <a:buNone/>
            </a:pPr>
            <a:endParaRPr lang="en-US" dirty="0" smtClean="0"/>
          </a:p>
          <a:p>
            <a:r>
              <a:rPr lang="en-US" dirty="0" smtClean="0"/>
              <a:t>You are using the sensors in a manner for which they weren’t designed</a:t>
            </a:r>
          </a:p>
          <a:p>
            <a:pPr>
              <a:buNone/>
            </a:pPr>
            <a:endParaRPr lang="en-US" dirty="0" smtClean="0"/>
          </a:p>
          <a:p>
            <a:r>
              <a:rPr lang="en-US" dirty="0" smtClean="0"/>
              <a:t>Your study requires better than 3% VWC accuracy</a:t>
            </a:r>
          </a:p>
        </p:txBody>
      </p:sp>
      <p:pic>
        <p:nvPicPr>
          <p:cNvPr id="5" name="Picture 4" descr="DecagonDevices4c.jpg"/>
          <p:cNvPicPr>
            <a:picLocks noChangeAspect="1"/>
          </p:cNvPicPr>
          <p:nvPr/>
        </p:nvPicPr>
        <p:blipFill>
          <a:blip r:embed="rId3"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b="1" dirty="0" smtClean="0"/>
              <a:t>Custom Calibrations</a:t>
            </a:r>
            <a:r>
              <a:rPr lang="en-US" dirty="0" smtClean="0"/>
              <a:t/>
            </a:r>
            <a:br>
              <a:rPr lang="en-US" dirty="0" smtClean="0"/>
            </a:br>
            <a:r>
              <a:rPr lang="en-US" sz="2700" dirty="0" smtClean="0"/>
              <a:t>Homogenized Soil Method-Materials Needed</a:t>
            </a:r>
            <a:endParaRPr lang="en-US" dirty="0"/>
          </a:p>
        </p:txBody>
      </p:sp>
      <p:sp>
        <p:nvSpPr>
          <p:cNvPr id="8" name="Slide Number Placeholder 7"/>
          <p:cNvSpPr>
            <a:spLocks noGrp="1"/>
          </p:cNvSpPr>
          <p:nvPr>
            <p:ph type="sldNum" sz="quarter" idx="12"/>
          </p:nvPr>
        </p:nvSpPr>
        <p:spPr/>
        <p:txBody>
          <a:bodyPr/>
          <a:lstStyle/>
          <a:p>
            <a:fld id="{9FE7CAA8-6EB3-46FB-9F22-201A7462BF1A}" type="slidenum">
              <a:rPr lang="en-US" smtClean="0"/>
              <a:pPr/>
              <a:t>17</a:t>
            </a:fld>
            <a:endParaRPr lang="en-US"/>
          </a:p>
        </p:txBody>
      </p:sp>
      <p:pic>
        <p:nvPicPr>
          <p:cNvPr id="9" name="Content Placeholder 8" descr="calibration 001.jpg"/>
          <p:cNvPicPr>
            <a:picLocks noGrp="1" noChangeAspect="1"/>
          </p:cNvPicPr>
          <p:nvPr>
            <p:ph sz="quarter" idx="1"/>
          </p:nvPr>
        </p:nvPicPr>
        <p:blipFill>
          <a:blip r:embed="rId3" cstate="print"/>
          <a:stretch>
            <a:fillRect/>
          </a:stretch>
        </p:blipFill>
        <p:spPr>
          <a:xfrm>
            <a:off x="626665" y="1219201"/>
            <a:ext cx="1657350" cy="2209800"/>
          </a:xfrm>
        </p:spPr>
      </p:pic>
      <p:sp>
        <p:nvSpPr>
          <p:cNvPr id="13" name="Content Placeholder 12"/>
          <p:cNvSpPr>
            <a:spLocks noGrp="1"/>
          </p:cNvSpPr>
          <p:nvPr>
            <p:ph sz="quarter" idx="2"/>
          </p:nvPr>
        </p:nvSpPr>
        <p:spPr>
          <a:xfrm>
            <a:off x="4114800" y="1066800"/>
            <a:ext cx="5029200" cy="4879848"/>
          </a:xfrm>
        </p:spPr>
        <p:txBody>
          <a:bodyPr>
            <a:normAutofit fontScale="25000" lnSpcReduction="20000"/>
          </a:bodyPr>
          <a:lstStyle/>
          <a:p>
            <a:r>
              <a:rPr lang="en-US" sz="7200" dirty="0" smtClean="0"/>
              <a:t>Container with the size and shape to accommodate the sensor’s zone of influence</a:t>
            </a:r>
          </a:p>
          <a:p>
            <a:pPr>
              <a:buNone/>
            </a:pPr>
            <a:endParaRPr lang="en-US" sz="7200" dirty="0" smtClean="0"/>
          </a:p>
          <a:p>
            <a:r>
              <a:rPr lang="en-US" sz="7200" dirty="0" smtClean="0"/>
              <a:t>Larger container used for homogenizing soil</a:t>
            </a:r>
          </a:p>
          <a:p>
            <a:pPr>
              <a:buNone/>
            </a:pPr>
            <a:endParaRPr lang="en-US" sz="7200" dirty="0" smtClean="0"/>
          </a:p>
          <a:p>
            <a:r>
              <a:rPr lang="en-US" sz="7200" dirty="0" smtClean="0"/>
              <a:t>Sensors</a:t>
            </a:r>
          </a:p>
          <a:p>
            <a:pPr>
              <a:buNone/>
            </a:pPr>
            <a:endParaRPr lang="en-US" sz="7200" dirty="0" smtClean="0"/>
          </a:p>
          <a:p>
            <a:r>
              <a:rPr lang="en-US" sz="7200" dirty="0" smtClean="0"/>
              <a:t>The read-out device you will be using with your sensor</a:t>
            </a:r>
          </a:p>
          <a:p>
            <a:pPr>
              <a:buNone/>
            </a:pPr>
            <a:endParaRPr lang="en-US" sz="7200" dirty="0" smtClean="0"/>
          </a:p>
          <a:p>
            <a:r>
              <a:rPr lang="en-US" sz="7200" dirty="0" smtClean="0"/>
              <a:t>Balance (with resolution 0.01 g or greater)</a:t>
            </a:r>
          </a:p>
          <a:p>
            <a:pPr>
              <a:buNone/>
            </a:pPr>
            <a:endParaRPr lang="en-US" sz="7200" dirty="0" smtClean="0"/>
          </a:p>
          <a:p>
            <a:r>
              <a:rPr lang="en-US" sz="7200" dirty="0" smtClean="0"/>
              <a:t>Oven</a:t>
            </a:r>
          </a:p>
          <a:p>
            <a:pPr>
              <a:buNone/>
            </a:pPr>
            <a:endParaRPr lang="en-US" sz="7200" dirty="0" smtClean="0"/>
          </a:p>
          <a:p>
            <a:r>
              <a:rPr lang="en-US" sz="7200" dirty="0" smtClean="0"/>
              <a:t>Decagon insertion tool</a:t>
            </a:r>
          </a:p>
          <a:p>
            <a:pPr>
              <a:buNone/>
            </a:pPr>
            <a:endParaRPr lang="en-US" sz="7200" dirty="0" smtClean="0"/>
          </a:p>
          <a:p>
            <a:r>
              <a:rPr lang="en-US" sz="7200" dirty="0" smtClean="0"/>
              <a:t>Vials for soil subsamples</a:t>
            </a:r>
          </a:p>
          <a:p>
            <a:pPr>
              <a:buNone/>
            </a:pPr>
            <a:endParaRPr lang="en-US" sz="7200" dirty="0" smtClean="0"/>
          </a:p>
          <a:p>
            <a:r>
              <a:rPr lang="en-US" sz="7200" dirty="0" smtClean="0"/>
              <a:t>Soil sampling device</a:t>
            </a:r>
          </a:p>
          <a:p>
            <a:endParaRPr lang="en-US" dirty="0"/>
          </a:p>
        </p:txBody>
      </p:sp>
      <p:pic>
        <p:nvPicPr>
          <p:cNvPr id="10" name="Picture 9" descr="calibration 002.jpg"/>
          <p:cNvPicPr>
            <a:picLocks noChangeAspect="1"/>
          </p:cNvPicPr>
          <p:nvPr/>
        </p:nvPicPr>
        <p:blipFill>
          <a:blip r:embed="rId4" cstate="print"/>
          <a:stretch>
            <a:fillRect/>
          </a:stretch>
        </p:blipFill>
        <p:spPr>
          <a:xfrm>
            <a:off x="2362200" y="1219200"/>
            <a:ext cx="1600200" cy="2133600"/>
          </a:xfrm>
          <a:prstGeom prst="rect">
            <a:avLst/>
          </a:prstGeom>
        </p:spPr>
      </p:pic>
      <p:pic>
        <p:nvPicPr>
          <p:cNvPr id="11" name="Picture 10" descr="calibration 003.jpg"/>
          <p:cNvPicPr>
            <a:picLocks noChangeAspect="1"/>
          </p:cNvPicPr>
          <p:nvPr/>
        </p:nvPicPr>
        <p:blipFill>
          <a:blip r:embed="rId5" cstate="print"/>
          <a:stretch>
            <a:fillRect/>
          </a:stretch>
        </p:blipFill>
        <p:spPr>
          <a:xfrm>
            <a:off x="609600" y="3581400"/>
            <a:ext cx="1600200" cy="2133600"/>
          </a:xfrm>
          <a:prstGeom prst="rect">
            <a:avLst/>
          </a:prstGeom>
        </p:spPr>
      </p:pic>
      <p:pic>
        <p:nvPicPr>
          <p:cNvPr id="12" name="Picture 11" descr="calibration 012.jpg"/>
          <p:cNvPicPr>
            <a:picLocks noChangeAspect="1"/>
          </p:cNvPicPr>
          <p:nvPr/>
        </p:nvPicPr>
        <p:blipFill>
          <a:blip r:embed="rId6" cstate="print"/>
          <a:srcRect l="31921" r="26756" b="10837"/>
          <a:stretch>
            <a:fillRect/>
          </a:stretch>
        </p:blipFill>
        <p:spPr>
          <a:xfrm>
            <a:off x="2286000" y="3428999"/>
            <a:ext cx="1676400" cy="2421467"/>
          </a:xfrm>
          <a:prstGeom prst="rect">
            <a:avLst/>
          </a:prstGeom>
        </p:spPr>
      </p:pic>
      <p:pic>
        <p:nvPicPr>
          <p:cNvPr id="14" name="Picture 13" descr="DecagonDevices4c.jpg"/>
          <p:cNvPicPr>
            <a:picLocks noChangeAspect="1"/>
          </p:cNvPicPr>
          <p:nvPr/>
        </p:nvPicPr>
        <p:blipFill>
          <a:blip r:embed="rId7"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Custom Calibrations</a:t>
            </a:r>
            <a:r>
              <a:rPr lang="en-US" dirty="0" smtClean="0"/>
              <a:t/>
            </a:r>
            <a:br>
              <a:rPr lang="en-US" dirty="0" smtClean="0"/>
            </a:br>
            <a:r>
              <a:rPr lang="en-US" sz="2700" dirty="0" smtClean="0"/>
              <a:t>Homogenized Soil Method-Soil Sample Collection</a:t>
            </a:r>
            <a:endParaRPr lang="en-US" dirty="0"/>
          </a:p>
        </p:txBody>
      </p:sp>
      <p:sp>
        <p:nvSpPr>
          <p:cNvPr id="5" name="Slide Number Placeholder 4"/>
          <p:cNvSpPr>
            <a:spLocks noGrp="1"/>
          </p:cNvSpPr>
          <p:nvPr>
            <p:ph type="sldNum" sz="quarter" idx="12"/>
          </p:nvPr>
        </p:nvSpPr>
        <p:spPr/>
        <p:txBody>
          <a:bodyPr/>
          <a:lstStyle/>
          <a:p>
            <a:fld id="{9FE7CAA8-6EB3-46FB-9F22-201A7462BF1A}" type="slidenum">
              <a:rPr lang="en-US" smtClean="0"/>
              <a:pPr/>
              <a:t>18</a:t>
            </a:fld>
            <a:endParaRPr lang="en-US"/>
          </a:p>
        </p:txBody>
      </p:sp>
      <p:sp>
        <p:nvSpPr>
          <p:cNvPr id="17" name="Content Placeholder 16"/>
          <p:cNvSpPr>
            <a:spLocks noGrp="1"/>
          </p:cNvSpPr>
          <p:nvPr>
            <p:ph sz="quarter" idx="1"/>
          </p:nvPr>
        </p:nvSpPr>
        <p:spPr/>
        <p:txBody>
          <a:bodyPr>
            <a:normAutofit fontScale="92500" lnSpcReduction="10000"/>
          </a:bodyPr>
          <a:lstStyle/>
          <a:p>
            <a:r>
              <a:rPr lang="en-US" dirty="0" smtClean="0"/>
              <a:t>Collect approximately 4 L of soil from the area/depth that you want to use the sensors</a:t>
            </a:r>
          </a:p>
          <a:p>
            <a:pPr>
              <a:buNone/>
            </a:pPr>
            <a:endParaRPr lang="en-US" dirty="0" smtClean="0"/>
          </a:p>
          <a:p>
            <a:r>
              <a:rPr lang="en-US" dirty="0" smtClean="0"/>
              <a:t>Take samples for bulk density measurements as well (you can use your volumetric sampling device for this)</a:t>
            </a:r>
            <a:endParaRPr lang="en-US" dirty="0"/>
          </a:p>
        </p:txBody>
      </p:sp>
      <p:pic>
        <p:nvPicPr>
          <p:cNvPr id="21" name="Content Placeholder 20" descr="Irrigation Seminar 065.jpg"/>
          <p:cNvPicPr>
            <a:picLocks noGrp="1" noChangeAspect="1"/>
          </p:cNvPicPr>
          <p:nvPr>
            <p:ph sz="quarter" idx="2"/>
          </p:nvPr>
        </p:nvPicPr>
        <p:blipFill>
          <a:blip r:embed="rId3" cstate="print"/>
          <a:stretch>
            <a:fillRect/>
          </a:stretch>
        </p:blipFill>
        <p:spPr>
          <a:xfrm>
            <a:off x="4933950" y="2327672"/>
            <a:ext cx="3749675" cy="2812256"/>
          </a:xfrm>
        </p:spPr>
      </p:pic>
      <p:pic>
        <p:nvPicPr>
          <p:cNvPr id="6" name="Picture 5" descr="DecagonDevices4c.jpg"/>
          <p:cNvPicPr>
            <a:picLocks noChangeAspect="1"/>
          </p:cNvPicPr>
          <p:nvPr/>
        </p:nvPicPr>
        <p:blipFill>
          <a:blip r:embed="rId4"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Custom Calibrations</a:t>
            </a:r>
            <a:r>
              <a:rPr lang="en-US" dirty="0" smtClean="0"/>
              <a:t/>
            </a:r>
            <a:br>
              <a:rPr lang="en-US" dirty="0" smtClean="0"/>
            </a:br>
            <a:r>
              <a:rPr lang="en-US" sz="2700" dirty="0" smtClean="0"/>
              <a:t>Homogenized Soil Method-Sample Preparation</a:t>
            </a:r>
            <a:endParaRPr lang="en-US" dirty="0"/>
          </a:p>
        </p:txBody>
      </p:sp>
      <p:sp>
        <p:nvSpPr>
          <p:cNvPr id="6" name="Slide Number Placeholder 5"/>
          <p:cNvSpPr>
            <a:spLocks noGrp="1"/>
          </p:cNvSpPr>
          <p:nvPr>
            <p:ph type="sldNum" sz="quarter" idx="12"/>
          </p:nvPr>
        </p:nvSpPr>
        <p:spPr/>
        <p:txBody>
          <a:bodyPr/>
          <a:lstStyle/>
          <a:p>
            <a:fld id="{9FE7CAA8-6EB3-46FB-9F22-201A7462BF1A}" type="slidenum">
              <a:rPr lang="en-US" smtClean="0"/>
              <a:pPr/>
              <a:t>19</a:t>
            </a:fld>
            <a:endParaRPr lang="en-US"/>
          </a:p>
        </p:txBody>
      </p:sp>
      <p:sp>
        <p:nvSpPr>
          <p:cNvPr id="17" name="Content Placeholder 16"/>
          <p:cNvSpPr>
            <a:spLocks noGrp="1"/>
          </p:cNvSpPr>
          <p:nvPr>
            <p:ph sz="quarter" idx="1"/>
          </p:nvPr>
        </p:nvSpPr>
        <p:spPr/>
        <p:txBody>
          <a:bodyPr/>
          <a:lstStyle/>
          <a:p>
            <a:r>
              <a:rPr lang="en-US" dirty="0" smtClean="0"/>
              <a:t>Air dry the soil</a:t>
            </a:r>
          </a:p>
          <a:p>
            <a:pPr>
              <a:buNone/>
            </a:pPr>
            <a:endParaRPr lang="en-US" dirty="0" smtClean="0"/>
          </a:p>
          <a:p>
            <a:r>
              <a:rPr lang="en-US" dirty="0" smtClean="0"/>
              <a:t>Remove large objects from the soil</a:t>
            </a:r>
            <a:endParaRPr lang="en-US" dirty="0"/>
          </a:p>
        </p:txBody>
      </p:sp>
      <p:pic>
        <p:nvPicPr>
          <p:cNvPr id="40962" name="Picture 2"/>
          <p:cNvPicPr>
            <a:picLocks noGrp="1" noChangeAspect="1" noChangeArrowheads="1"/>
          </p:cNvPicPr>
          <p:nvPr>
            <p:ph sz="quarter" idx="2"/>
          </p:nvPr>
        </p:nvPicPr>
        <p:blipFill>
          <a:blip r:embed="rId3" cstate="print"/>
          <a:stretch>
            <a:fillRect/>
          </a:stretch>
        </p:blipFill>
        <p:spPr bwMode="auto">
          <a:xfrm>
            <a:off x="4933950" y="2327672"/>
            <a:ext cx="3749675" cy="2812256"/>
          </a:xfrm>
          <a:prstGeom prst="rect">
            <a:avLst/>
          </a:prstGeom>
          <a:noFill/>
          <a:ln w="9525">
            <a:noFill/>
            <a:miter lim="800000"/>
            <a:headEnd/>
            <a:tailEnd/>
          </a:ln>
          <a:effectLst/>
        </p:spPr>
      </p:pic>
      <p:pic>
        <p:nvPicPr>
          <p:cNvPr id="7" name="Picture 6" descr="DecagonDevices4c.jpg"/>
          <p:cNvPicPr>
            <a:picLocks noChangeAspect="1"/>
          </p:cNvPicPr>
          <p:nvPr/>
        </p:nvPicPr>
        <p:blipFill>
          <a:blip r:embed="rId4"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FE7CAA8-6EB3-46FB-9F22-201A7462BF1A}" type="slidenum">
              <a:rPr lang="en-US" smtClean="0"/>
              <a:pPr/>
              <a:t>2</a:t>
            </a:fld>
            <a:endParaRPr lang="en-US"/>
          </a:p>
        </p:txBody>
      </p:sp>
      <p:sp>
        <p:nvSpPr>
          <p:cNvPr id="4" name="Content Placeholder 3"/>
          <p:cNvSpPr>
            <a:spLocks noGrp="1"/>
          </p:cNvSpPr>
          <p:nvPr>
            <p:ph sz="quarter" idx="1"/>
          </p:nvPr>
        </p:nvSpPr>
        <p:spPr>
          <a:xfrm>
            <a:off x="4724400" y="1447800"/>
            <a:ext cx="4419600" cy="5410200"/>
          </a:xfrm>
        </p:spPr>
        <p:txBody>
          <a:bodyPr>
            <a:normAutofit lnSpcReduction="10000"/>
          </a:bodyPr>
          <a:lstStyle/>
          <a:p>
            <a:pPr>
              <a:buNone/>
            </a:pPr>
            <a:r>
              <a:rPr lang="en-US" sz="4800" dirty="0" smtClean="0"/>
              <a:t>Volumetric water content </a:t>
            </a:r>
            <a:r>
              <a:rPr lang="en-US" sz="4800" b="1" i="1" dirty="0" smtClean="0"/>
              <a:t>sensors</a:t>
            </a:r>
            <a:r>
              <a:rPr lang="en-US" sz="4800" dirty="0" smtClean="0"/>
              <a:t> measure volumetric water content, right?</a:t>
            </a:r>
          </a:p>
          <a:p>
            <a:pPr>
              <a:buNone/>
            </a:pPr>
            <a:endParaRPr lang="en-US" dirty="0"/>
          </a:p>
        </p:txBody>
      </p:sp>
      <p:pic>
        <p:nvPicPr>
          <p:cNvPr id="17" name="Content Placeholder 16" descr="19043.JPG"/>
          <p:cNvPicPr>
            <a:picLocks noGrp="1" noChangeAspect="1"/>
          </p:cNvPicPr>
          <p:nvPr>
            <p:ph sz="quarter" idx="2"/>
          </p:nvPr>
        </p:nvPicPr>
        <p:blipFill>
          <a:blip r:embed="rId3" cstate="print"/>
          <a:stretch>
            <a:fillRect/>
          </a:stretch>
        </p:blipFill>
        <p:spPr>
          <a:xfrm>
            <a:off x="0" y="-218777"/>
            <a:ext cx="4736353" cy="707677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Custom Calibrations</a:t>
            </a:r>
            <a:r>
              <a:rPr lang="en-US" dirty="0" smtClean="0"/>
              <a:t/>
            </a:r>
            <a:br>
              <a:rPr lang="en-US" dirty="0" smtClean="0"/>
            </a:br>
            <a:r>
              <a:rPr lang="en-US" sz="2700" dirty="0" smtClean="0"/>
              <a:t>Homogenized Soil Method- Calibration</a:t>
            </a:r>
            <a:endParaRPr lang="en-US" dirty="0"/>
          </a:p>
        </p:txBody>
      </p:sp>
      <p:sp>
        <p:nvSpPr>
          <p:cNvPr id="5" name="Slide Number Placeholder 4"/>
          <p:cNvSpPr>
            <a:spLocks noGrp="1"/>
          </p:cNvSpPr>
          <p:nvPr>
            <p:ph type="sldNum" sz="quarter" idx="12"/>
          </p:nvPr>
        </p:nvSpPr>
        <p:spPr/>
        <p:txBody>
          <a:bodyPr/>
          <a:lstStyle/>
          <a:p>
            <a:fld id="{9FE7CAA8-6EB3-46FB-9F22-201A7462BF1A}" type="slidenum">
              <a:rPr lang="en-US" smtClean="0"/>
              <a:pPr/>
              <a:t>20</a:t>
            </a:fld>
            <a:endParaRPr lang="en-US"/>
          </a:p>
        </p:txBody>
      </p:sp>
      <p:sp>
        <p:nvSpPr>
          <p:cNvPr id="17" name="Content Placeholder 16"/>
          <p:cNvSpPr>
            <a:spLocks noGrp="1"/>
          </p:cNvSpPr>
          <p:nvPr>
            <p:ph sz="quarter" idx="1"/>
          </p:nvPr>
        </p:nvSpPr>
        <p:spPr/>
        <p:txBody>
          <a:bodyPr>
            <a:normAutofit/>
          </a:bodyPr>
          <a:lstStyle/>
          <a:p>
            <a:pPr marL="514350" indent="-514350">
              <a:buFont typeface="+mj-lt"/>
              <a:buAutoNum type="arabicPeriod"/>
            </a:pPr>
            <a:r>
              <a:rPr lang="en-US" dirty="0" smtClean="0"/>
              <a:t>Check to make sure container size is sufficient</a:t>
            </a:r>
          </a:p>
          <a:p>
            <a:pPr marL="514350" indent="-514350">
              <a:buFont typeface="+mj-lt"/>
              <a:buAutoNum type="arabicPeriod"/>
            </a:pPr>
            <a:endParaRPr lang="en-US" dirty="0" smtClean="0"/>
          </a:p>
          <a:p>
            <a:pPr marL="514350" indent="-514350">
              <a:buFont typeface="+mj-lt"/>
              <a:buAutoNum type="arabicPeriod"/>
            </a:pPr>
            <a:r>
              <a:rPr lang="en-US" dirty="0" smtClean="0"/>
              <a:t>Pack the soil into the calibration container</a:t>
            </a:r>
          </a:p>
        </p:txBody>
      </p:sp>
      <p:pic>
        <p:nvPicPr>
          <p:cNvPr id="8" name="Content Placeholder 7" descr="calibration 013.jpg"/>
          <p:cNvPicPr>
            <a:picLocks noGrp="1" noChangeAspect="1"/>
          </p:cNvPicPr>
          <p:nvPr>
            <p:ph sz="quarter" idx="2"/>
          </p:nvPr>
        </p:nvPicPr>
        <p:blipFill>
          <a:blip r:embed="rId3" cstate="print"/>
          <a:srcRect l="17361" r="22309"/>
          <a:stretch>
            <a:fillRect/>
          </a:stretch>
        </p:blipFill>
        <p:spPr>
          <a:xfrm>
            <a:off x="4585995" y="1371600"/>
            <a:ext cx="4051727" cy="4495800"/>
          </a:xfrm>
        </p:spPr>
      </p:pic>
      <p:pic>
        <p:nvPicPr>
          <p:cNvPr id="6" name="Picture 5" descr="DecagonDevices4c.jpg"/>
          <p:cNvPicPr>
            <a:picLocks noChangeAspect="1"/>
          </p:cNvPicPr>
          <p:nvPr/>
        </p:nvPicPr>
        <p:blipFill>
          <a:blip r:embed="rId4"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Custom Calibrations</a:t>
            </a:r>
            <a:r>
              <a:rPr lang="en-US" dirty="0" smtClean="0"/>
              <a:t/>
            </a:r>
            <a:br>
              <a:rPr lang="en-US" dirty="0" smtClean="0"/>
            </a:br>
            <a:r>
              <a:rPr lang="en-US" sz="2700" dirty="0" smtClean="0"/>
              <a:t>Homogenized Soil Method- Calibration</a:t>
            </a:r>
            <a:endParaRPr lang="en-US" dirty="0"/>
          </a:p>
        </p:txBody>
      </p:sp>
      <p:sp>
        <p:nvSpPr>
          <p:cNvPr id="5" name="Slide Number Placeholder 4"/>
          <p:cNvSpPr>
            <a:spLocks noGrp="1"/>
          </p:cNvSpPr>
          <p:nvPr>
            <p:ph type="sldNum" sz="quarter" idx="12"/>
          </p:nvPr>
        </p:nvSpPr>
        <p:spPr/>
        <p:txBody>
          <a:bodyPr/>
          <a:lstStyle/>
          <a:p>
            <a:fld id="{9FE7CAA8-6EB3-46FB-9F22-201A7462BF1A}" type="slidenum">
              <a:rPr lang="en-US" smtClean="0"/>
              <a:pPr/>
              <a:t>21</a:t>
            </a:fld>
            <a:endParaRPr lang="en-US"/>
          </a:p>
        </p:txBody>
      </p:sp>
      <p:sp>
        <p:nvSpPr>
          <p:cNvPr id="17" name="Content Placeholder 16"/>
          <p:cNvSpPr>
            <a:spLocks noGrp="1"/>
          </p:cNvSpPr>
          <p:nvPr>
            <p:ph sz="quarter" idx="1"/>
          </p:nvPr>
        </p:nvSpPr>
        <p:spPr/>
        <p:txBody>
          <a:bodyPr>
            <a:normAutofit/>
          </a:bodyPr>
          <a:lstStyle/>
          <a:p>
            <a:pPr marL="514350" indent="-514350">
              <a:buFont typeface="+mj-lt"/>
              <a:buAutoNum type="arabicPeriod"/>
            </a:pPr>
            <a:endParaRPr lang="en-US" dirty="0" smtClean="0"/>
          </a:p>
          <a:p>
            <a:pPr marL="514350" indent="-514350">
              <a:buFont typeface="+mj-lt"/>
              <a:buAutoNum type="arabicPeriod" startAt="3"/>
            </a:pPr>
            <a:r>
              <a:rPr lang="en-US" dirty="0" smtClean="0"/>
              <a:t>Insert sensor</a:t>
            </a:r>
          </a:p>
          <a:p>
            <a:pPr marL="788670" lvl="1" indent="-514350">
              <a:buFont typeface="+mj-lt"/>
              <a:buAutoNum type="arabicPeriod"/>
            </a:pPr>
            <a:r>
              <a:rPr lang="en-US" dirty="0" smtClean="0"/>
              <a:t>When using the EC-5, 5TE, or 5TM, insert the sensor into the packed soil</a:t>
            </a:r>
          </a:p>
        </p:txBody>
      </p:sp>
      <p:pic>
        <p:nvPicPr>
          <p:cNvPr id="9" name="Content Placeholder 8" descr="calibration 014.jpg"/>
          <p:cNvPicPr>
            <a:picLocks noGrp="1" noChangeAspect="1"/>
          </p:cNvPicPr>
          <p:nvPr>
            <p:ph sz="quarter" idx="2"/>
          </p:nvPr>
        </p:nvPicPr>
        <p:blipFill>
          <a:blip r:embed="rId3" cstate="print"/>
          <a:srcRect l="30558" r="22309"/>
          <a:stretch>
            <a:fillRect/>
          </a:stretch>
        </p:blipFill>
        <p:spPr>
          <a:xfrm>
            <a:off x="5334000" y="1295400"/>
            <a:ext cx="3048000" cy="4329041"/>
          </a:xfrm>
        </p:spPr>
      </p:pic>
      <p:pic>
        <p:nvPicPr>
          <p:cNvPr id="6" name="Picture 5" descr="DecagonDevices4c.jpg"/>
          <p:cNvPicPr>
            <a:picLocks noChangeAspect="1"/>
          </p:cNvPicPr>
          <p:nvPr/>
        </p:nvPicPr>
        <p:blipFill>
          <a:blip r:embed="rId4"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Custom Calibrations</a:t>
            </a:r>
            <a:r>
              <a:rPr lang="en-US" dirty="0" smtClean="0"/>
              <a:t/>
            </a:r>
            <a:br>
              <a:rPr lang="en-US" dirty="0" smtClean="0"/>
            </a:br>
            <a:r>
              <a:rPr lang="en-US" sz="2700" dirty="0" smtClean="0"/>
              <a:t>Homogenized Soil Method- Calibration</a:t>
            </a:r>
            <a:endParaRPr lang="en-US" dirty="0"/>
          </a:p>
        </p:txBody>
      </p:sp>
      <p:sp>
        <p:nvSpPr>
          <p:cNvPr id="5" name="Slide Number Placeholder 4"/>
          <p:cNvSpPr>
            <a:spLocks noGrp="1"/>
          </p:cNvSpPr>
          <p:nvPr>
            <p:ph type="sldNum" sz="quarter" idx="12"/>
          </p:nvPr>
        </p:nvSpPr>
        <p:spPr/>
        <p:txBody>
          <a:bodyPr/>
          <a:lstStyle/>
          <a:p>
            <a:fld id="{9FE7CAA8-6EB3-46FB-9F22-201A7462BF1A}" type="slidenum">
              <a:rPr lang="en-US" smtClean="0"/>
              <a:pPr/>
              <a:t>22</a:t>
            </a:fld>
            <a:endParaRPr lang="en-US"/>
          </a:p>
        </p:txBody>
      </p:sp>
      <p:sp>
        <p:nvSpPr>
          <p:cNvPr id="17" name="Content Placeholder 16"/>
          <p:cNvSpPr>
            <a:spLocks noGrp="1"/>
          </p:cNvSpPr>
          <p:nvPr>
            <p:ph sz="quarter" idx="1"/>
          </p:nvPr>
        </p:nvSpPr>
        <p:spPr/>
        <p:txBody>
          <a:bodyPr>
            <a:normAutofit/>
          </a:bodyPr>
          <a:lstStyle/>
          <a:p>
            <a:pPr marL="514350" indent="-514350">
              <a:buFont typeface="+mj-lt"/>
              <a:buAutoNum type="arabicPeriod"/>
            </a:pPr>
            <a:endParaRPr lang="en-US" dirty="0" smtClean="0"/>
          </a:p>
          <a:p>
            <a:pPr marL="514350" indent="-514350">
              <a:buFont typeface="+mj-lt"/>
              <a:buAutoNum type="arabicPeriod" startAt="3"/>
            </a:pPr>
            <a:r>
              <a:rPr lang="en-US" dirty="0" smtClean="0"/>
              <a:t>Insert sensor</a:t>
            </a:r>
          </a:p>
          <a:p>
            <a:pPr marL="788670" lvl="1" indent="-514350">
              <a:buFont typeface="+mj-lt"/>
              <a:buAutoNum type="arabicPeriod"/>
            </a:pPr>
            <a:r>
              <a:rPr lang="en-US" dirty="0" smtClean="0"/>
              <a:t>When using the EC-5, 5TE, or EC-TM, insert the sensor into the packed soil</a:t>
            </a:r>
          </a:p>
          <a:p>
            <a:pPr marL="788670" lvl="1" indent="-514350">
              <a:buFont typeface="+mj-lt"/>
              <a:buAutoNum type="arabicPeriod"/>
            </a:pPr>
            <a:r>
              <a:rPr lang="en-US" dirty="0" smtClean="0"/>
              <a:t>When using the 10HS, use an insertion tool to create a pilot hole for the sensor.</a:t>
            </a:r>
            <a:endParaRPr lang="en-US" dirty="0"/>
          </a:p>
        </p:txBody>
      </p:sp>
      <p:pic>
        <p:nvPicPr>
          <p:cNvPr id="6" name="Content Placeholder 5" descr="calibration 002.jpg"/>
          <p:cNvPicPr>
            <a:picLocks noGrp="1" noChangeAspect="1"/>
          </p:cNvPicPr>
          <p:nvPr>
            <p:ph sz="quarter" idx="2"/>
          </p:nvPr>
        </p:nvPicPr>
        <p:blipFill>
          <a:blip r:embed="rId3" cstate="print"/>
          <a:srcRect l="32443" r="27965"/>
          <a:stretch>
            <a:fillRect/>
          </a:stretch>
        </p:blipFill>
        <p:spPr>
          <a:xfrm>
            <a:off x="5410200" y="1447800"/>
            <a:ext cx="3048000" cy="5153621"/>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Custom Calibrations</a:t>
            </a:r>
            <a:r>
              <a:rPr lang="en-US" dirty="0" smtClean="0"/>
              <a:t/>
            </a:r>
            <a:br>
              <a:rPr lang="en-US" dirty="0" smtClean="0"/>
            </a:br>
            <a:r>
              <a:rPr lang="en-US" sz="2700" dirty="0" smtClean="0"/>
              <a:t>Homogenized Soil Method- Calibration</a:t>
            </a:r>
            <a:endParaRPr lang="en-US" dirty="0"/>
          </a:p>
        </p:txBody>
      </p:sp>
      <p:sp>
        <p:nvSpPr>
          <p:cNvPr id="5" name="Slide Number Placeholder 4"/>
          <p:cNvSpPr>
            <a:spLocks noGrp="1"/>
          </p:cNvSpPr>
          <p:nvPr>
            <p:ph type="sldNum" sz="quarter" idx="12"/>
          </p:nvPr>
        </p:nvSpPr>
        <p:spPr/>
        <p:txBody>
          <a:bodyPr/>
          <a:lstStyle/>
          <a:p>
            <a:fld id="{9FE7CAA8-6EB3-46FB-9F22-201A7462BF1A}" type="slidenum">
              <a:rPr lang="en-US" smtClean="0"/>
              <a:pPr/>
              <a:t>23</a:t>
            </a:fld>
            <a:endParaRPr lang="en-US"/>
          </a:p>
        </p:txBody>
      </p:sp>
      <p:sp>
        <p:nvSpPr>
          <p:cNvPr id="17" name="Content Placeholder 16"/>
          <p:cNvSpPr>
            <a:spLocks noGrp="1"/>
          </p:cNvSpPr>
          <p:nvPr>
            <p:ph sz="quarter" idx="1"/>
          </p:nvPr>
        </p:nvSpPr>
        <p:spPr/>
        <p:txBody>
          <a:bodyPr>
            <a:normAutofit fontScale="85000" lnSpcReduction="20000"/>
          </a:bodyPr>
          <a:lstStyle/>
          <a:p>
            <a:pPr marL="514350" indent="-514350">
              <a:buFont typeface="+mj-lt"/>
              <a:buAutoNum type="arabicPeriod" startAt="4"/>
            </a:pPr>
            <a:r>
              <a:rPr lang="en-US" dirty="0" smtClean="0"/>
              <a:t>After inserting sensor, prongs, continue to push sensor into soil until both the prongs and the top of the </a:t>
            </a:r>
            <a:r>
              <a:rPr lang="en-US" dirty="0" err="1" smtClean="0"/>
              <a:t>overmolding</a:t>
            </a:r>
            <a:r>
              <a:rPr lang="en-US" dirty="0" smtClean="0"/>
              <a:t> are covered.</a:t>
            </a:r>
          </a:p>
          <a:p>
            <a:pPr marL="514350" indent="-514350">
              <a:buFont typeface="+mj-lt"/>
              <a:buAutoNum type="arabicPeriod" startAt="4"/>
            </a:pPr>
            <a:endParaRPr lang="en-US" dirty="0" smtClean="0"/>
          </a:p>
          <a:p>
            <a:pPr marL="514350" indent="-514350">
              <a:buFont typeface="+mj-lt"/>
              <a:buAutoNum type="arabicPeriod" startAt="4"/>
            </a:pPr>
            <a:r>
              <a:rPr lang="en-US" dirty="0" smtClean="0"/>
              <a:t>Pack soil around remaining portion of probe base.</a:t>
            </a:r>
          </a:p>
          <a:p>
            <a:pPr marL="514350" indent="-514350">
              <a:buFont typeface="+mj-lt"/>
              <a:buAutoNum type="arabicPeriod" startAt="4"/>
            </a:pPr>
            <a:endParaRPr lang="en-US" dirty="0" smtClean="0"/>
          </a:p>
          <a:p>
            <a:pPr marL="514350" indent="-514350">
              <a:buFont typeface="+mj-lt"/>
              <a:buAutoNum type="arabicPeriod" startAt="4"/>
            </a:pPr>
            <a:r>
              <a:rPr lang="en-US" dirty="0" smtClean="0"/>
              <a:t>Take a probe reading.</a:t>
            </a:r>
          </a:p>
          <a:p>
            <a:pPr marL="514350" indent="-514350">
              <a:buFont typeface="+mj-lt"/>
              <a:buAutoNum type="arabicPeriod" startAt="4"/>
            </a:pPr>
            <a:endParaRPr lang="en-US" dirty="0" smtClean="0"/>
          </a:p>
          <a:p>
            <a:pPr marL="514350" indent="-514350">
              <a:buFont typeface="+mj-lt"/>
              <a:buAutoNum type="arabicPeriod" startAt="4"/>
            </a:pPr>
            <a:r>
              <a:rPr lang="en-US" dirty="0" smtClean="0"/>
              <a:t>Repeat steps 4-6</a:t>
            </a:r>
            <a:endParaRPr lang="en-US" dirty="0"/>
          </a:p>
        </p:txBody>
      </p:sp>
      <p:pic>
        <p:nvPicPr>
          <p:cNvPr id="6" name="Content Placeholder 5" descr="calibration 006.jpg"/>
          <p:cNvPicPr>
            <a:picLocks noGrp="1" noChangeAspect="1"/>
          </p:cNvPicPr>
          <p:nvPr>
            <p:ph sz="quarter" idx="2"/>
          </p:nvPr>
        </p:nvPicPr>
        <p:blipFill>
          <a:blip r:embed="rId3" cstate="print"/>
          <a:stretch>
            <a:fillRect/>
          </a:stretch>
        </p:blipFill>
        <p:spPr>
          <a:xfrm>
            <a:off x="4933950" y="2478121"/>
            <a:ext cx="3749675" cy="2511357"/>
          </a:xfrm>
        </p:spPr>
      </p:pic>
      <p:pic>
        <p:nvPicPr>
          <p:cNvPr id="7" name="Picture 6" descr="DecagonDevices4c.jpg"/>
          <p:cNvPicPr>
            <a:picLocks noChangeAspect="1"/>
          </p:cNvPicPr>
          <p:nvPr/>
        </p:nvPicPr>
        <p:blipFill>
          <a:blip r:embed="rId4"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Custom Calibrations</a:t>
            </a:r>
            <a:r>
              <a:rPr lang="en-US" dirty="0" smtClean="0"/>
              <a:t/>
            </a:r>
            <a:br>
              <a:rPr lang="en-US" dirty="0" smtClean="0"/>
            </a:br>
            <a:r>
              <a:rPr lang="en-US" sz="2700" dirty="0" smtClean="0"/>
              <a:t>Homogenized Soil Method- Calibration</a:t>
            </a:r>
            <a:endParaRPr lang="en-US" dirty="0"/>
          </a:p>
        </p:txBody>
      </p:sp>
      <p:sp>
        <p:nvSpPr>
          <p:cNvPr id="5" name="Slide Number Placeholder 4"/>
          <p:cNvSpPr>
            <a:spLocks noGrp="1"/>
          </p:cNvSpPr>
          <p:nvPr>
            <p:ph type="sldNum" sz="quarter" idx="12"/>
          </p:nvPr>
        </p:nvSpPr>
        <p:spPr/>
        <p:txBody>
          <a:bodyPr/>
          <a:lstStyle/>
          <a:p>
            <a:fld id="{9FE7CAA8-6EB3-46FB-9F22-201A7462BF1A}" type="slidenum">
              <a:rPr lang="en-US" smtClean="0"/>
              <a:pPr/>
              <a:t>24</a:t>
            </a:fld>
            <a:endParaRPr lang="en-US"/>
          </a:p>
        </p:txBody>
      </p:sp>
      <p:sp>
        <p:nvSpPr>
          <p:cNvPr id="17" name="Content Placeholder 16"/>
          <p:cNvSpPr>
            <a:spLocks noGrp="1"/>
          </p:cNvSpPr>
          <p:nvPr>
            <p:ph sz="quarter" idx="1"/>
          </p:nvPr>
        </p:nvSpPr>
        <p:spPr>
          <a:xfrm>
            <a:off x="457200" y="1645920"/>
            <a:ext cx="4038600" cy="5212080"/>
          </a:xfrm>
        </p:spPr>
        <p:txBody>
          <a:bodyPr>
            <a:normAutofit fontScale="85000" lnSpcReduction="20000"/>
          </a:bodyPr>
          <a:lstStyle/>
          <a:p>
            <a:pPr marL="514350" indent="-514350">
              <a:buFont typeface="+mj-lt"/>
              <a:buAutoNum type="arabicPeriod" startAt="8"/>
            </a:pPr>
            <a:r>
              <a:rPr lang="en-US" dirty="0" smtClean="0"/>
              <a:t>Insert the volumetric soil sampler (such as the one shown: ESS Core N’ One available from Environmental Sampling Supply)</a:t>
            </a:r>
          </a:p>
          <a:p>
            <a:pPr marL="514350" indent="-514350">
              <a:buFont typeface="+mj-lt"/>
              <a:buAutoNum type="arabicPeriod" startAt="8"/>
            </a:pPr>
            <a:endParaRPr lang="en-US" dirty="0" smtClean="0"/>
          </a:p>
          <a:p>
            <a:pPr marL="514350" indent="-514350">
              <a:buFont typeface="+mj-lt"/>
              <a:buAutoNum type="arabicPeriod" startAt="8"/>
            </a:pPr>
            <a:r>
              <a:rPr lang="en-US" dirty="0" smtClean="0"/>
              <a:t>Remove sampler</a:t>
            </a:r>
          </a:p>
          <a:p>
            <a:pPr marL="514350" indent="-514350">
              <a:buFont typeface="+mj-lt"/>
              <a:buAutoNum type="arabicPeriod" startAt="8"/>
            </a:pPr>
            <a:endParaRPr lang="en-US" dirty="0" smtClean="0"/>
          </a:p>
          <a:p>
            <a:pPr marL="514350" indent="-514350">
              <a:buFont typeface="+mj-lt"/>
              <a:buAutoNum type="arabicPeriod" startAt="8"/>
            </a:pPr>
            <a:r>
              <a:rPr lang="en-US" dirty="0" smtClean="0"/>
              <a:t>Place in a drying container and replace the lid</a:t>
            </a:r>
          </a:p>
          <a:p>
            <a:pPr marL="514350" indent="-514350">
              <a:buFont typeface="+mj-lt"/>
              <a:buAutoNum type="arabicPeriod" startAt="8"/>
            </a:pPr>
            <a:endParaRPr lang="en-US" dirty="0" smtClean="0"/>
          </a:p>
          <a:p>
            <a:pPr marL="514350" indent="-514350">
              <a:buFont typeface="+mj-lt"/>
              <a:buAutoNum type="arabicPeriod" startAt="8"/>
            </a:pPr>
            <a:r>
              <a:rPr lang="en-US" dirty="0" smtClean="0"/>
              <a:t>Take at least three samples</a:t>
            </a:r>
          </a:p>
          <a:p>
            <a:pPr marL="514350" indent="-514350">
              <a:buFont typeface="+mj-lt"/>
              <a:buAutoNum type="arabicPeriod" startAt="8"/>
            </a:pPr>
            <a:endParaRPr lang="en-US" dirty="0" smtClean="0"/>
          </a:p>
          <a:p>
            <a:pPr marL="514350" indent="-514350">
              <a:buFont typeface="+mj-lt"/>
              <a:buAutoNum type="arabicPeriod" startAt="8"/>
            </a:pPr>
            <a:r>
              <a:rPr lang="en-US" dirty="0" smtClean="0"/>
              <a:t>Measure and record the mass of the wet soil.</a:t>
            </a:r>
            <a:endParaRPr lang="en-US" dirty="0"/>
          </a:p>
        </p:txBody>
      </p:sp>
      <p:pic>
        <p:nvPicPr>
          <p:cNvPr id="8" name="Content Placeholder 7" descr="calibration 008.jpg"/>
          <p:cNvPicPr>
            <a:picLocks noGrp="1" noChangeAspect="1"/>
          </p:cNvPicPr>
          <p:nvPr>
            <p:ph sz="quarter" idx="2"/>
          </p:nvPr>
        </p:nvPicPr>
        <p:blipFill>
          <a:blip r:embed="rId3" cstate="print"/>
          <a:stretch>
            <a:fillRect/>
          </a:stretch>
        </p:blipFill>
        <p:spPr>
          <a:xfrm>
            <a:off x="4933950" y="2478868"/>
            <a:ext cx="3749675" cy="2509863"/>
          </a:xfrm>
        </p:spPr>
      </p:pic>
      <p:pic>
        <p:nvPicPr>
          <p:cNvPr id="6" name="Picture 5" descr="DecagonDevices4c.jpg"/>
          <p:cNvPicPr>
            <a:picLocks noChangeAspect="1"/>
          </p:cNvPicPr>
          <p:nvPr/>
        </p:nvPicPr>
        <p:blipFill>
          <a:blip r:embed="rId4"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Custom Calibrations</a:t>
            </a:r>
            <a:r>
              <a:rPr lang="en-US" dirty="0" smtClean="0"/>
              <a:t/>
            </a:r>
            <a:br>
              <a:rPr lang="en-US" dirty="0" smtClean="0"/>
            </a:br>
            <a:r>
              <a:rPr lang="en-US" sz="2700" dirty="0" smtClean="0"/>
              <a:t>Homogenized Soil Method-Calibration</a:t>
            </a:r>
            <a:endParaRPr lang="en-US" dirty="0"/>
          </a:p>
        </p:txBody>
      </p:sp>
      <p:sp>
        <p:nvSpPr>
          <p:cNvPr id="8" name="Slide Number Placeholder 7"/>
          <p:cNvSpPr>
            <a:spLocks noGrp="1"/>
          </p:cNvSpPr>
          <p:nvPr>
            <p:ph type="sldNum" sz="quarter" idx="12"/>
          </p:nvPr>
        </p:nvSpPr>
        <p:spPr/>
        <p:txBody>
          <a:bodyPr/>
          <a:lstStyle/>
          <a:p>
            <a:fld id="{9FE7CAA8-6EB3-46FB-9F22-201A7462BF1A}" type="slidenum">
              <a:rPr lang="en-US" smtClean="0"/>
              <a:pPr/>
              <a:t>25</a:t>
            </a:fld>
            <a:endParaRPr lang="en-US"/>
          </a:p>
        </p:txBody>
      </p:sp>
      <p:sp>
        <p:nvSpPr>
          <p:cNvPr id="17" name="Content Placeholder 16"/>
          <p:cNvSpPr>
            <a:spLocks noGrp="1"/>
          </p:cNvSpPr>
          <p:nvPr>
            <p:ph sz="quarter" idx="1"/>
          </p:nvPr>
        </p:nvSpPr>
        <p:spPr>
          <a:xfrm>
            <a:off x="457200" y="1645920"/>
            <a:ext cx="4038600" cy="5212080"/>
          </a:xfrm>
        </p:spPr>
        <p:txBody>
          <a:bodyPr>
            <a:normAutofit fontScale="77500" lnSpcReduction="20000"/>
          </a:bodyPr>
          <a:lstStyle/>
          <a:p>
            <a:pPr marL="514350" indent="-514350">
              <a:buFont typeface="+mj-lt"/>
              <a:buAutoNum type="arabicPeriod" startAt="13"/>
            </a:pPr>
            <a:r>
              <a:rPr lang="en-US" dirty="0" smtClean="0"/>
              <a:t>Add about 200-300 </a:t>
            </a:r>
            <a:r>
              <a:rPr lang="en-US" dirty="0" err="1" smtClean="0"/>
              <a:t>mL</a:t>
            </a:r>
            <a:r>
              <a:rPr lang="en-US" dirty="0" smtClean="0"/>
              <a:t> of water to larger container and soil</a:t>
            </a:r>
          </a:p>
          <a:p>
            <a:pPr marL="514350" indent="-514350">
              <a:buFont typeface="+mj-lt"/>
              <a:buAutoNum type="arabicPeriod" startAt="13"/>
            </a:pPr>
            <a:endParaRPr lang="en-US" dirty="0" smtClean="0"/>
          </a:p>
          <a:p>
            <a:pPr marL="514350" indent="-514350">
              <a:buFont typeface="+mj-lt"/>
              <a:buAutoNum type="arabicPeriod" startAt="13"/>
            </a:pPr>
            <a:r>
              <a:rPr lang="en-US" dirty="0" smtClean="0"/>
              <a:t>Thoroughly mix the soil with your hands or a trowel</a:t>
            </a:r>
          </a:p>
          <a:p>
            <a:pPr marL="514350" indent="-514350">
              <a:buFont typeface="+mj-lt"/>
              <a:buAutoNum type="arabicPeriod" startAt="13"/>
            </a:pPr>
            <a:endParaRPr lang="en-US" dirty="0" smtClean="0"/>
          </a:p>
          <a:p>
            <a:pPr marL="514350" indent="-514350">
              <a:buFont typeface="+mj-lt"/>
              <a:buAutoNum type="arabicPeriod" startAt="13"/>
            </a:pPr>
            <a:r>
              <a:rPr lang="en-US" dirty="0" smtClean="0"/>
              <a:t>Repeat steps 2-14 until soil nears saturation.</a:t>
            </a:r>
          </a:p>
          <a:p>
            <a:pPr marL="514350" indent="-514350">
              <a:buFont typeface="+mj-lt"/>
              <a:buAutoNum type="arabicPeriod" startAt="13"/>
            </a:pPr>
            <a:endParaRPr lang="en-US" dirty="0" smtClean="0"/>
          </a:p>
          <a:p>
            <a:pPr marL="514350" indent="-514350">
              <a:buFont typeface="+mj-lt"/>
              <a:buAutoNum type="arabicPeriod" startAt="13"/>
            </a:pPr>
            <a:r>
              <a:rPr lang="en-US" dirty="0" smtClean="0"/>
              <a:t>Dry all soil samples at 105 C for 24 hours (60-70 C for 48 hours for high organic soils)</a:t>
            </a:r>
          </a:p>
          <a:p>
            <a:pPr marL="514350" indent="-514350">
              <a:buFont typeface="+mj-lt"/>
              <a:buAutoNum type="arabicPeriod" startAt="13"/>
            </a:pPr>
            <a:endParaRPr lang="en-US" dirty="0" smtClean="0"/>
          </a:p>
          <a:p>
            <a:pPr marL="514350" indent="-514350">
              <a:buFont typeface="+mj-lt"/>
              <a:buAutoNum type="arabicPeriod" startAt="13"/>
            </a:pPr>
            <a:r>
              <a:rPr lang="en-US" dirty="0" smtClean="0"/>
              <a:t>Weigh and record all dry soil sample weights</a:t>
            </a:r>
          </a:p>
          <a:p>
            <a:pPr marL="514350" indent="-514350">
              <a:buFont typeface="+mj-lt"/>
              <a:buAutoNum type="arabicPeriod" startAt="13"/>
            </a:pPr>
            <a:endParaRPr lang="en-US" dirty="0"/>
          </a:p>
        </p:txBody>
      </p:sp>
      <p:pic>
        <p:nvPicPr>
          <p:cNvPr id="6" name="Content Placeholder 5" descr="calibration 018.jpg"/>
          <p:cNvPicPr>
            <a:picLocks noGrp="1" noChangeAspect="1"/>
          </p:cNvPicPr>
          <p:nvPr>
            <p:ph sz="quarter" idx="2"/>
          </p:nvPr>
        </p:nvPicPr>
        <p:blipFill>
          <a:blip r:embed="rId3" cstate="print"/>
          <a:stretch>
            <a:fillRect/>
          </a:stretch>
        </p:blipFill>
        <p:spPr>
          <a:xfrm>
            <a:off x="4572001" y="1400175"/>
            <a:ext cx="3657600" cy="2448476"/>
          </a:xfrm>
        </p:spPr>
      </p:pic>
      <p:pic>
        <p:nvPicPr>
          <p:cNvPr id="7" name="Picture 6" descr="calibration 020.jpg"/>
          <p:cNvPicPr>
            <a:picLocks noChangeAspect="1"/>
          </p:cNvPicPr>
          <p:nvPr/>
        </p:nvPicPr>
        <p:blipFill>
          <a:blip r:embed="rId4" cstate="print"/>
          <a:stretch>
            <a:fillRect/>
          </a:stretch>
        </p:blipFill>
        <p:spPr>
          <a:xfrm>
            <a:off x="4564473" y="4112682"/>
            <a:ext cx="3741328" cy="250452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Custom Calibrations</a:t>
            </a:r>
            <a:r>
              <a:rPr lang="en-US" dirty="0" smtClean="0"/>
              <a:t/>
            </a:r>
            <a:br>
              <a:rPr lang="en-US" dirty="0" smtClean="0"/>
            </a:br>
            <a:r>
              <a:rPr lang="en-US" sz="2700" dirty="0" smtClean="0"/>
              <a:t>Homogenized Soil Method-Calibration Calculations</a:t>
            </a:r>
            <a:endParaRPr lang="en-US" dirty="0"/>
          </a:p>
        </p:txBody>
      </p:sp>
      <p:sp>
        <p:nvSpPr>
          <p:cNvPr id="4" name="Slide Number Placeholder 3"/>
          <p:cNvSpPr>
            <a:spLocks noGrp="1"/>
          </p:cNvSpPr>
          <p:nvPr>
            <p:ph type="sldNum" sz="quarter" idx="12"/>
          </p:nvPr>
        </p:nvSpPr>
        <p:spPr/>
        <p:txBody>
          <a:bodyPr/>
          <a:lstStyle/>
          <a:p>
            <a:fld id="{9FE7CAA8-6EB3-46FB-9F22-201A7462BF1A}" type="slidenum">
              <a:rPr lang="en-US" smtClean="0"/>
              <a:pPr/>
              <a:t>26</a:t>
            </a:fld>
            <a:endParaRPr lang="en-US"/>
          </a:p>
        </p:txBody>
      </p:sp>
      <p:pic>
        <p:nvPicPr>
          <p:cNvPr id="32771" name="Picture 3"/>
          <p:cNvPicPr>
            <a:picLocks noGrp="1" noChangeAspect="1" noChangeArrowheads="1"/>
          </p:cNvPicPr>
          <p:nvPr>
            <p:ph sz="quarter" idx="1"/>
          </p:nvPr>
        </p:nvPicPr>
        <p:blipFill>
          <a:blip r:embed="rId3" cstate="print"/>
          <a:srcRect/>
          <a:stretch>
            <a:fillRect/>
          </a:stretch>
        </p:blipFill>
        <p:spPr bwMode="auto">
          <a:xfrm>
            <a:off x="228600" y="1600200"/>
            <a:ext cx="8686800" cy="3470123"/>
          </a:xfrm>
          <a:prstGeom prst="rect">
            <a:avLst/>
          </a:prstGeom>
          <a:noFill/>
          <a:ln w="9525">
            <a:noFill/>
            <a:miter lim="800000"/>
            <a:headEnd/>
            <a:tailEnd/>
          </a:ln>
          <a:effectLst/>
        </p:spPr>
      </p:pic>
      <p:pic>
        <p:nvPicPr>
          <p:cNvPr id="5" name="Picture 4" descr="DecagonDevices4c.jpg"/>
          <p:cNvPicPr>
            <a:picLocks noChangeAspect="1"/>
          </p:cNvPicPr>
          <p:nvPr/>
        </p:nvPicPr>
        <p:blipFill>
          <a:blip r:embed="rId4"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Custom Calibrations</a:t>
            </a:r>
            <a:r>
              <a:rPr lang="en-US" dirty="0" smtClean="0"/>
              <a:t/>
            </a:r>
            <a:br>
              <a:rPr lang="en-US" dirty="0" smtClean="0"/>
            </a:br>
            <a:r>
              <a:rPr lang="en-US" sz="2700" dirty="0" smtClean="0"/>
              <a:t>Homogenized Soil Method-Calibration Calculations</a:t>
            </a:r>
            <a:endParaRPr lang="en-US" dirty="0"/>
          </a:p>
        </p:txBody>
      </p:sp>
      <p:sp>
        <p:nvSpPr>
          <p:cNvPr id="5" name="Slide Number Placeholder 4"/>
          <p:cNvSpPr>
            <a:spLocks noGrp="1"/>
          </p:cNvSpPr>
          <p:nvPr>
            <p:ph type="sldNum" sz="quarter" idx="12"/>
          </p:nvPr>
        </p:nvSpPr>
        <p:spPr/>
        <p:txBody>
          <a:bodyPr/>
          <a:lstStyle/>
          <a:p>
            <a:fld id="{9FE7CAA8-6EB3-46FB-9F22-201A7462BF1A}" type="slidenum">
              <a:rPr lang="en-US" smtClean="0"/>
              <a:pPr/>
              <a:t>27</a:t>
            </a:fld>
            <a:endParaRPr lang="en-US"/>
          </a:p>
        </p:txBody>
      </p:sp>
      <p:sp>
        <p:nvSpPr>
          <p:cNvPr id="4" name="Content Placeholder 3"/>
          <p:cNvSpPr>
            <a:spLocks noGrp="1"/>
          </p:cNvSpPr>
          <p:nvPr>
            <p:ph sz="quarter" idx="1"/>
          </p:nvPr>
        </p:nvSpPr>
        <p:spPr>
          <a:xfrm>
            <a:off x="457200" y="1600200"/>
            <a:ext cx="8458200" cy="4525963"/>
          </a:xfrm>
        </p:spPr>
        <p:txBody>
          <a:bodyPr/>
          <a:lstStyle/>
          <a:p>
            <a:pPr marL="788670" lvl="1" indent="-514350">
              <a:buFont typeface="+mj-lt"/>
              <a:buAutoNum type="arabicPeriod"/>
            </a:pPr>
            <a:r>
              <a:rPr lang="en-US" dirty="0" smtClean="0"/>
              <a:t>θ = V</a:t>
            </a:r>
            <a:r>
              <a:rPr lang="en-US" baseline="-25000" dirty="0" smtClean="0"/>
              <a:t>w</a:t>
            </a:r>
            <a:r>
              <a:rPr lang="en-US" dirty="0" smtClean="0"/>
              <a:t>/</a:t>
            </a:r>
            <a:r>
              <a:rPr lang="en-US" dirty="0" err="1" smtClean="0"/>
              <a:t>V</a:t>
            </a:r>
            <a:r>
              <a:rPr lang="en-US" baseline="-25000" dirty="0" err="1" smtClean="0"/>
              <a:t>t</a:t>
            </a:r>
            <a:r>
              <a:rPr lang="en-US" baseline="-25000" dirty="0" smtClean="0"/>
              <a:t>  </a:t>
            </a:r>
            <a:r>
              <a:rPr lang="en-US" dirty="0" smtClean="0"/>
              <a:t>where</a:t>
            </a:r>
            <a:r>
              <a:rPr lang="en-US" baseline="-25000" dirty="0" smtClean="0"/>
              <a:t> </a:t>
            </a:r>
            <a:r>
              <a:rPr lang="en-US" dirty="0" smtClean="0"/>
              <a:t>θ is volumetric water content (cm</a:t>
            </a:r>
            <a:r>
              <a:rPr lang="en-US" baseline="30000" dirty="0" smtClean="0"/>
              <a:t>3</a:t>
            </a:r>
            <a:r>
              <a:rPr lang="en-US" dirty="0" smtClean="0"/>
              <a:t>/cm</a:t>
            </a:r>
            <a:r>
              <a:rPr lang="en-US" baseline="30000" dirty="0" smtClean="0"/>
              <a:t>3</a:t>
            </a:r>
            <a:r>
              <a:rPr lang="en-US" dirty="0" smtClean="0"/>
              <a:t>)</a:t>
            </a:r>
          </a:p>
          <a:p>
            <a:pPr marL="788670" lvl="1" indent="-514350">
              <a:buFont typeface="+mj-lt"/>
              <a:buAutoNum type="arabicPeriod"/>
            </a:pPr>
            <a:endParaRPr lang="en-US" dirty="0" smtClean="0"/>
          </a:p>
          <a:p>
            <a:pPr marL="788670" lvl="1" indent="-514350">
              <a:buFont typeface="+mj-lt"/>
              <a:buAutoNum type="arabicPeriod"/>
            </a:pPr>
            <a:endParaRPr lang="en-US" dirty="0" smtClean="0"/>
          </a:p>
          <a:p>
            <a:pPr marL="788670" lvl="1" indent="-514350">
              <a:buFont typeface="+mj-lt"/>
              <a:buAutoNum type="arabicPeriod"/>
            </a:pPr>
            <a:r>
              <a:rPr lang="en-US" dirty="0" smtClean="0"/>
              <a:t>m</a:t>
            </a:r>
            <a:r>
              <a:rPr lang="en-US" baseline="-25000" dirty="0" smtClean="0"/>
              <a:t>w</a:t>
            </a:r>
            <a:r>
              <a:rPr lang="en-US" dirty="0" smtClean="0"/>
              <a:t> = </a:t>
            </a:r>
            <a:r>
              <a:rPr lang="en-US" dirty="0" err="1" smtClean="0"/>
              <a:t>m</a:t>
            </a:r>
            <a:r>
              <a:rPr lang="en-US" baseline="-25000" dirty="0" err="1" smtClean="0"/>
              <a:t>wet</a:t>
            </a:r>
            <a:r>
              <a:rPr lang="en-US" dirty="0" smtClean="0"/>
              <a:t> – </a:t>
            </a:r>
            <a:r>
              <a:rPr lang="en-US" dirty="0" err="1" smtClean="0"/>
              <a:t>m</a:t>
            </a:r>
            <a:r>
              <a:rPr lang="en-US" baseline="-25000" dirty="0" err="1" smtClean="0"/>
              <a:t>dry</a:t>
            </a:r>
            <a:r>
              <a:rPr lang="en-US" dirty="0" smtClean="0"/>
              <a:t> where m</a:t>
            </a:r>
            <a:r>
              <a:rPr lang="en-US" baseline="-25000" dirty="0" smtClean="0"/>
              <a:t>w</a:t>
            </a:r>
            <a:r>
              <a:rPr lang="en-US" dirty="0" smtClean="0"/>
              <a:t> is the mass of the water. </a:t>
            </a:r>
            <a:br>
              <a:rPr lang="en-US" dirty="0" smtClean="0"/>
            </a:br>
            <a:r>
              <a:rPr lang="en-US" dirty="0" err="1" smtClean="0"/>
              <a:t>ρ</a:t>
            </a:r>
            <a:r>
              <a:rPr lang="en-US" baseline="-25000" dirty="0" err="1" smtClean="0"/>
              <a:t>w</a:t>
            </a:r>
            <a:r>
              <a:rPr lang="en-US" dirty="0" smtClean="0"/>
              <a:t> (density of water) is 1 g/cm</a:t>
            </a:r>
            <a:r>
              <a:rPr lang="en-US" baseline="30000" dirty="0" smtClean="0"/>
              <a:t>3</a:t>
            </a:r>
            <a:endParaRPr lang="en-US" dirty="0" smtClean="0"/>
          </a:p>
          <a:p>
            <a:pPr marL="514350" indent="-514350">
              <a:buFont typeface="+mj-lt"/>
              <a:buAutoNum type="arabicPeriod"/>
            </a:pPr>
            <a:endParaRPr lang="en-US" dirty="0"/>
          </a:p>
        </p:txBody>
      </p:sp>
      <p:pic>
        <p:nvPicPr>
          <p:cNvPr id="6" name="Picture 5" descr="DecagonDevices4c.jpg"/>
          <p:cNvPicPr>
            <a:picLocks noChangeAspect="1"/>
          </p:cNvPicPr>
          <p:nvPr/>
        </p:nvPicPr>
        <p:blipFill>
          <a:blip r:embed="rId3"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Custom Calibrations</a:t>
            </a:r>
            <a:r>
              <a:rPr lang="en-US" dirty="0" smtClean="0"/>
              <a:t/>
            </a:r>
            <a:br>
              <a:rPr lang="en-US" dirty="0" smtClean="0"/>
            </a:br>
            <a:r>
              <a:rPr lang="en-US" sz="2700" dirty="0" smtClean="0"/>
              <a:t>Homogenized Soil Method-Calibration Calculations</a:t>
            </a:r>
            <a:endParaRPr lang="en-US" dirty="0"/>
          </a:p>
        </p:txBody>
      </p:sp>
      <p:sp>
        <p:nvSpPr>
          <p:cNvPr id="5" name="Slide Number Placeholder 4"/>
          <p:cNvSpPr>
            <a:spLocks noGrp="1"/>
          </p:cNvSpPr>
          <p:nvPr>
            <p:ph type="sldNum" sz="quarter" idx="12"/>
          </p:nvPr>
        </p:nvSpPr>
        <p:spPr/>
        <p:txBody>
          <a:bodyPr/>
          <a:lstStyle/>
          <a:p>
            <a:fld id="{9FE7CAA8-6EB3-46FB-9F22-201A7462BF1A}" type="slidenum">
              <a:rPr lang="en-US" smtClean="0"/>
              <a:pPr/>
              <a:t>28</a:t>
            </a:fld>
            <a:endParaRPr lang="en-US"/>
          </a:p>
        </p:txBody>
      </p:sp>
      <p:pic>
        <p:nvPicPr>
          <p:cNvPr id="32770" name="Picture 2"/>
          <p:cNvPicPr>
            <a:picLocks noGrp="1" noChangeAspect="1" noChangeArrowheads="1"/>
          </p:cNvPicPr>
          <p:nvPr>
            <p:ph sz="quarter" idx="1"/>
          </p:nvPr>
        </p:nvPicPr>
        <p:blipFill>
          <a:blip r:embed="rId3" cstate="print"/>
          <a:srcRect/>
          <a:stretch>
            <a:fillRect/>
          </a:stretch>
        </p:blipFill>
        <p:spPr bwMode="auto">
          <a:xfrm>
            <a:off x="328252" y="1676400"/>
            <a:ext cx="8358548" cy="2358600"/>
          </a:xfrm>
          <a:prstGeom prst="rect">
            <a:avLst/>
          </a:prstGeom>
          <a:noFill/>
          <a:ln w="9525">
            <a:noFill/>
            <a:miter lim="800000"/>
            <a:headEnd/>
            <a:tailEnd/>
          </a:ln>
          <a:effectLst/>
        </p:spPr>
      </p:pic>
      <p:pic>
        <p:nvPicPr>
          <p:cNvPr id="6" name="Picture 5" descr="DecagonDevices4c.jpg"/>
          <p:cNvPicPr>
            <a:picLocks noChangeAspect="1"/>
          </p:cNvPicPr>
          <p:nvPr/>
        </p:nvPicPr>
        <p:blipFill>
          <a:blip r:embed="rId4"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Custom Calibrations</a:t>
            </a:r>
            <a:r>
              <a:rPr lang="en-US" dirty="0" smtClean="0"/>
              <a:t/>
            </a:r>
            <a:br>
              <a:rPr lang="en-US" dirty="0" smtClean="0"/>
            </a:br>
            <a:r>
              <a:rPr lang="en-US" sz="2700" dirty="0" smtClean="0"/>
              <a:t>Homogenized Soil Method-Calibration Calculations</a:t>
            </a:r>
            <a:endParaRPr lang="en-US" dirty="0"/>
          </a:p>
        </p:txBody>
      </p:sp>
      <p:sp>
        <p:nvSpPr>
          <p:cNvPr id="6" name="Slide Number Placeholder 5"/>
          <p:cNvSpPr>
            <a:spLocks noGrp="1"/>
          </p:cNvSpPr>
          <p:nvPr>
            <p:ph type="sldNum" sz="quarter" idx="12"/>
          </p:nvPr>
        </p:nvSpPr>
        <p:spPr/>
        <p:txBody>
          <a:bodyPr/>
          <a:lstStyle/>
          <a:p>
            <a:fld id="{9FE7CAA8-6EB3-46FB-9F22-201A7462BF1A}" type="slidenum">
              <a:rPr lang="en-US" smtClean="0"/>
              <a:pPr/>
              <a:t>29</a:t>
            </a:fld>
            <a:endParaRPr lang="en-US"/>
          </a:p>
        </p:txBody>
      </p:sp>
      <p:pic>
        <p:nvPicPr>
          <p:cNvPr id="33794" name="Picture 2"/>
          <p:cNvPicPr>
            <a:picLocks noGrp="1" noChangeAspect="1" noChangeArrowheads="1"/>
          </p:cNvPicPr>
          <p:nvPr>
            <p:ph sz="quarter" idx="1"/>
          </p:nvPr>
        </p:nvPicPr>
        <p:blipFill>
          <a:blip r:embed="rId3" cstate="print"/>
          <a:srcRect/>
          <a:stretch>
            <a:fillRect/>
          </a:stretch>
        </p:blipFill>
        <p:spPr bwMode="auto">
          <a:xfrm>
            <a:off x="381000" y="1447800"/>
            <a:ext cx="8284501"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thermometers measure temperature?</a:t>
            </a:r>
            <a:endParaRPr lang="en-US" dirty="0"/>
          </a:p>
        </p:txBody>
      </p:sp>
      <p:sp>
        <p:nvSpPr>
          <p:cNvPr id="3" name="Slide Number Placeholder 2"/>
          <p:cNvSpPr>
            <a:spLocks noGrp="1"/>
          </p:cNvSpPr>
          <p:nvPr>
            <p:ph type="sldNum" sz="quarter" idx="12"/>
          </p:nvPr>
        </p:nvSpPr>
        <p:spPr/>
        <p:txBody>
          <a:bodyPr/>
          <a:lstStyle/>
          <a:p>
            <a:fld id="{9FE7CAA8-6EB3-46FB-9F22-201A7462BF1A}" type="slidenum">
              <a:rPr lang="en-US" smtClean="0"/>
              <a:pPr/>
              <a:t>3</a:t>
            </a:fld>
            <a:endParaRPr lang="en-US"/>
          </a:p>
        </p:txBody>
      </p:sp>
      <p:sp>
        <p:nvSpPr>
          <p:cNvPr id="5" name="Content Placeholder 4"/>
          <p:cNvSpPr>
            <a:spLocks noGrp="1"/>
          </p:cNvSpPr>
          <p:nvPr>
            <p:ph sz="quarter" idx="1"/>
          </p:nvPr>
        </p:nvSpPr>
        <p:spPr>
          <a:xfrm>
            <a:off x="457200" y="1600200"/>
            <a:ext cx="3810000" cy="5257800"/>
          </a:xfrm>
        </p:spPr>
        <p:txBody>
          <a:bodyPr>
            <a:normAutofit fontScale="77500" lnSpcReduction="20000"/>
          </a:bodyPr>
          <a:lstStyle/>
          <a:p>
            <a:r>
              <a:rPr lang="en-US" dirty="0" smtClean="0"/>
              <a:t>Temperature is measured by its effect on the physical properties on some substance</a:t>
            </a:r>
          </a:p>
          <a:p>
            <a:pPr>
              <a:buNone/>
            </a:pPr>
            <a:endParaRPr lang="en-US" dirty="0" smtClean="0"/>
          </a:p>
          <a:p>
            <a:r>
              <a:rPr lang="en-US" dirty="0" smtClean="0"/>
              <a:t>Example: </a:t>
            </a:r>
            <a:r>
              <a:rPr lang="en-US" b="1" dirty="0" smtClean="0"/>
              <a:t>Mercury changes volume with temperature change in a predictable manner</a:t>
            </a:r>
          </a:p>
          <a:p>
            <a:pPr>
              <a:buNone/>
            </a:pPr>
            <a:endParaRPr lang="en-US" b="1" dirty="0" smtClean="0"/>
          </a:p>
          <a:p>
            <a:r>
              <a:rPr lang="en-US" dirty="0" smtClean="0"/>
              <a:t>The effect is calibrated with various scales (Fahrenheit, Celsius, Kelvin)</a:t>
            </a:r>
          </a:p>
          <a:p>
            <a:pPr>
              <a:buNone/>
            </a:pPr>
            <a:endParaRPr lang="en-US" dirty="0" smtClean="0"/>
          </a:p>
          <a:p>
            <a:pPr algn="ctr">
              <a:buNone/>
            </a:pPr>
            <a:r>
              <a:rPr lang="en-US" sz="3200" dirty="0" smtClean="0"/>
              <a:t>Thermometers do NOT measure temperature</a:t>
            </a:r>
          </a:p>
          <a:p>
            <a:pPr>
              <a:buNone/>
            </a:pPr>
            <a:endParaRPr lang="en-US" dirty="0"/>
          </a:p>
        </p:txBody>
      </p:sp>
      <p:pic>
        <p:nvPicPr>
          <p:cNvPr id="57349" name="Picture 5" descr="C:\Documents and Settings\lauren\Local Settings\Temporary Internet Files\Content.IE5\WVXYR0UB\MPj04014620000[1].jpg"/>
          <p:cNvPicPr>
            <a:picLocks noGrp="1" noChangeAspect="1" noChangeArrowheads="1"/>
          </p:cNvPicPr>
          <p:nvPr>
            <p:ph sz="quarter" idx="2"/>
          </p:nvPr>
        </p:nvPicPr>
        <p:blipFill>
          <a:blip r:embed="rId2" cstate="print"/>
          <a:srcRect/>
          <a:stretch>
            <a:fillRect/>
          </a:stretch>
        </p:blipFill>
        <p:spPr bwMode="auto">
          <a:xfrm>
            <a:off x="5181600" y="1143000"/>
            <a:ext cx="3453854" cy="517825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Decagon Calibration Video</a:t>
            </a:r>
            <a:endParaRPr lang="en-US" dirty="0"/>
          </a:p>
        </p:txBody>
      </p:sp>
      <p:sp>
        <p:nvSpPr>
          <p:cNvPr id="4" name="Slide Number Placeholder 3"/>
          <p:cNvSpPr>
            <a:spLocks noGrp="1"/>
          </p:cNvSpPr>
          <p:nvPr>
            <p:ph type="sldNum" sz="quarter" idx="12"/>
          </p:nvPr>
        </p:nvSpPr>
        <p:spPr/>
        <p:txBody>
          <a:bodyPr/>
          <a:lstStyle/>
          <a:p>
            <a:fld id="{9FE7CAA8-6EB3-46FB-9F22-201A7462BF1A}" type="slidenum">
              <a:rPr lang="en-US" smtClean="0"/>
              <a:pPr/>
              <a:t>30</a:t>
            </a:fld>
            <a:endParaRPr lang="en-US"/>
          </a:p>
        </p:txBody>
      </p:sp>
      <p:sp>
        <p:nvSpPr>
          <p:cNvPr id="5" name="Content Placeholder 4"/>
          <p:cNvSpPr>
            <a:spLocks noGrp="1"/>
          </p:cNvSpPr>
          <p:nvPr>
            <p:ph sz="quarter" idx="1"/>
          </p:nvPr>
        </p:nvSpPr>
        <p:spPr/>
        <p:txBody>
          <a:bodyPr>
            <a:normAutofit/>
          </a:bodyPr>
          <a:lstStyle/>
          <a:p>
            <a:r>
              <a:rPr lang="en-US" dirty="0" smtClean="0"/>
              <a:t>Detailed video on this procedure on Decagon’s website:</a:t>
            </a:r>
            <a:br>
              <a:rPr lang="en-US" dirty="0" smtClean="0"/>
            </a:br>
            <a:endParaRPr lang="en-US" dirty="0" smtClean="0"/>
          </a:p>
          <a:p>
            <a:pPr marL="0">
              <a:buNone/>
            </a:pPr>
            <a:r>
              <a:rPr lang="en-US" dirty="0" smtClean="0"/>
              <a:t>http</a:t>
            </a:r>
            <a:r>
              <a:rPr lang="en-US" smtClean="0"/>
              <a:t>://www.decagon.com/calibrate</a:t>
            </a:r>
            <a:endParaRPr lang="en-US" dirty="0" smtClean="0"/>
          </a:p>
          <a:p>
            <a:endParaRPr lang="en-US" dirty="0" smtClean="0"/>
          </a:p>
          <a:p>
            <a:pPr>
              <a:buNone/>
            </a:pPr>
            <a:endParaRPr lang="en-US" dirty="0" smtClean="0"/>
          </a:p>
          <a:p>
            <a:pPr>
              <a:buNone/>
            </a:pPr>
            <a:endParaRPr lang="en-US" dirty="0" smtClean="0"/>
          </a:p>
        </p:txBody>
      </p:sp>
      <p:pic>
        <p:nvPicPr>
          <p:cNvPr id="6" name="Picture 5" descr="DecagonDevices4c.jpg"/>
          <p:cNvPicPr>
            <a:picLocks noChangeAspect="1"/>
          </p:cNvPicPr>
          <p:nvPr/>
        </p:nvPicPr>
        <p:blipFill>
          <a:blip r:embed="rId2"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Notes relevant to Calibrations</a:t>
            </a:r>
            <a:endParaRPr lang="en-US" dirty="0"/>
          </a:p>
        </p:txBody>
      </p:sp>
      <p:sp>
        <p:nvSpPr>
          <p:cNvPr id="6" name="Slide Number Placeholder 5"/>
          <p:cNvSpPr>
            <a:spLocks noGrp="1"/>
          </p:cNvSpPr>
          <p:nvPr>
            <p:ph type="sldNum" sz="quarter" idx="12"/>
          </p:nvPr>
        </p:nvSpPr>
        <p:spPr/>
        <p:txBody>
          <a:bodyPr/>
          <a:lstStyle/>
          <a:p>
            <a:fld id="{9FE7CAA8-6EB3-46FB-9F22-201A7462BF1A}" type="slidenum">
              <a:rPr lang="en-US" smtClean="0"/>
              <a:pPr/>
              <a:t>31</a:t>
            </a:fld>
            <a:endParaRPr lang="en-US"/>
          </a:p>
        </p:txBody>
      </p:sp>
      <p:sp>
        <p:nvSpPr>
          <p:cNvPr id="5" name="Content Placeholder 4"/>
          <p:cNvSpPr>
            <a:spLocks noGrp="1"/>
          </p:cNvSpPr>
          <p:nvPr>
            <p:ph sz="quarter" idx="1"/>
          </p:nvPr>
        </p:nvSpPr>
        <p:spPr/>
        <p:txBody>
          <a:bodyPr>
            <a:normAutofit fontScale="70000" lnSpcReduction="20000"/>
          </a:bodyPr>
          <a:lstStyle/>
          <a:p>
            <a:r>
              <a:rPr lang="en-US" dirty="0" smtClean="0"/>
              <a:t>Calibration and Characterization of an Improved Low-Cost Soil Moisture Sensor (13492)</a:t>
            </a:r>
          </a:p>
          <a:p>
            <a:pPr>
              <a:buNone/>
            </a:pPr>
            <a:endParaRPr lang="en-US" dirty="0" smtClean="0"/>
          </a:p>
          <a:p>
            <a:r>
              <a:rPr lang="en-US" dirty="0" smtClean="0"/>
              <a:t>Calibrating ECHO Soil Moisture Probes (13393)</a:t>
            </a:r>
          </a:p>
          <a:p>
            <a:pPr>
              <a:buNone/>
            </a:pPr>
            <a:endParaRPr lang="en-US" dirty="0" smtClean="0"/>
          </a:p>
          <a:p>
            <a:r>
              <a:rPr lang="en-US" dirty="0" smtClean="0"/>
              <a:t>Correcting Temperature Sensitivity of ECHO Soil Moisture Sensors (13394)</a:t>
            </a:r>
          </a:p>
          <a:p>
            <a:pPr>
              <a:buNone/>
            </a:pPr>
            <a:endParaRPr lang="en-US" dirty="0" smtClean="0"/>
          </a:p>
          <a:p>
            <a:r>
              <a:rPr lang="en-US" dirty="0" smtClean="0"/>
              <a:t>Frequently Asked Questions about ECHO Probes (13390)</a:t>
            </a:r>
          </a:p>
          <a:p>
            <a:pPr>
              <a:buNone/>
            </a:pPr>
            <a:endParaRPr lang="en-US" dirty="0" smtClean="0"/>
          </a:p>
          <a:p>
            <a:r>
              <a:rPr lang="en-US" dirty="0" smtClean="0"/>
              <a:t>Calibration Equations for the ECH2O EC-5, ECHO-TE, and 5TE sensors (13392)</a:t>
            </a:r>
          </a:p>
          <a:p>
            <a:pPr>
              <a:buNone/>
            </a:pPr>
            <a:endParaRPr lang="en-US" dirty="0" smtClean="0"/>
          </a:p>
          <a:p>
            <a:r>
              <a:rPr lang="en-US" dirty="0" smtClean="0"/>
              <a:t>Calibration of ECHO Probes with a 5 V Excitation (13399)</a:t>
            </a:r>
          </a:p>
        </p:txBody>
      </p:sp>
      <p:pic>
        <p:nvPicPr>
          <p:cNvPr id="7" name="Picture 6" descr="DecagonDevices4c.jpg"/>
          <p:cNvPicPr>
            <a:picLocks noChangeAspect="1"/>
          </p:cNvPicPr>
          <p:nvPr/>
        </p:nvPicPr>
        <p:blipFill>
          <a:blip r:embed="rId2"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do water content sensors measure?</a:t>
            </a:r>
            <a:endParaRPr lang="en-US" dirty="0"/>
          </a:p>
        </p:txBody>
      </p:sp>
      <p:sp>
        <p:nvSpPr>
          <p:cNvPr id="3" name="Slide Number Placeholder 2"/>
          <p:cNvSpPr>
            <a:spLocks noGrp="1"/>
          </p:cNvSpPr>
          <p:nvPr>
            <p:ph type="sldNum" sz="quarter" idx="12"/>
          </p:nvPr>
        </p:nvSpPr>
        <p:spPr/>
        <p:txBody>
          <a:bodyPr/>
          <a:lstStyle/>
          <a:p>
            <a:fld id="{9FE7CAA8-6EB3-46FB-9F22-201A7462BF1A}" type="slidenum">
              <a:rPr lang="en-US" smtClean="0"/>
              <a:pPr/>
              <a:t>4</a:t>
            </a:fld>
            <a:endParaRPr lang="en-US"/>
          </a:p>
        </p:txBody>
      </p:sp>
      <p:sp>
        <p:nvSpPr>
          <p:cNvPr id="5" name="Content Placeholder 4"/>
          <p:cNvSpPr>
            <a:spLocks noGrp="1"/>
          </p:cNvSpPr>
          <p:nvPr>
            <p:ph sz="quarter" idx="2"/>
          </p:nvPr>
        </p:nvSpPr>
        <p:spPr>
          <a:xfrm>
            <a:off x="304800" y="1905000"/>
            <a:ext cx="8534400" cy="3886200"/>
          </a:xfrm>
        </p:spPr>
        <p:txBody>
          <a:bodyPr>
            <a:normAutofit/>
          </a:bodyPr>
          <a:lstStyle/>
          <a:p>
            <a:r>
              <a:rPr lang="en-US" dirty="0" smtClean="0"/>
              <a:t>VWC sensors measure the </a:t>
            </a:r>
            <a:r>
              <a:rPr lang="en-US" i="1" dirty="0" smtClean="0"/>
              <a:t>dielectric permittivity </a:t>
            </a:r>
            <a:r>
              <a:rPr lang="en-US" dirty="0" smtClean="0"/>
              <a:t>of the soil (ability of the soil to hold an electric charge)</a:t>
            </a:r>
          </a:p>
          <a:p>
            <a:endParaRPr lang="en-US" dirty="0" smtClean="0"/>
          </a:p>
          <a:p>
            <a:r>
              <a:rPr lang="en-US" dirty="0" smtClean="0"/>
              <a:t>Dielectric permittivity changes in a predictable manner</a:t>
            </a:r>
          </a:p>
          <a:p>
            <a:endParaRPr lang="en-US" dirty="0" smtClean="0"/>
          </a:p>
          <a:p>
            <a:r>
              <a:rPr lang="en-US" dirty="0" smtClean="0"/>
              <a:t>Volumetric water content is measured by its effect on the dielectric permittivity of the surrounding medium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normAutofit/>
          </a:bodyPr>
          <a:lstStyle/>
          <a:p>
            <a:r>
              <a:rPr lang="en-US" sz="3200" smtClean="0"/>
              <a:t>Volumetric vs. Gravimetric Water Content</a:t>
            </a:r>
          </a:p>
        </p:txBody>
      </p:sp>
      <p:sp>
        <p:nvSpPr>
          <p:cNvPr id="14" name="Slide Number Placeholder 13"/>
          <p:cNvSpPr>
            <a:spLocks noGrp="1"/>
          </p:cNvSpPr>
          <p:nvPr>
            <p:ph type="sldNum" sz="quarter" idx="12"/>
          </p:nvPr>
        </p:nvSpPr>
        <p:spPr/>
        <p:txBody>
          <a:bodyPr/>
          <a:lstStyle/>
          <a:p>
            <a:fld id="{9FE7CAA8-6EB3-46FB-9F22-201A7462BF1A}" type="slidenum">
              <a:rPr lang="en-US" smtClean="0"/>
              <a:pPr/>
              <a:t>5</a:t>
            </a:fld>
            <a:endParaRPr lang="en-US"/>
          </a:p>
        </p:txBody>
      </p:sp>
      <p:sp>
        <p:nvSpPr>
          <p:cNvPr id="32770" name="AutoShape 4"/>
          <p:cNvSpPr>
            <a:spLocks noChangeArrowheads="1"/>
          </p:cNvSpPr>
          <p:nvPr/>
        </p:nvSpPr>
        <p:spPr bwMode="auto">
          <a:xfrm>
            <a:off x="5106988" y="3313113"/>
            <a:ext cx="950912" cy="1482725"/>
          </a:xfrm>
          <a:prstGeom prst="can">
            <a:avLst>
              <a:gd name="adj" fmla="val 19029"/>
            </a:avLst>
          </a:prstGeom>
          <a:gradFill rotWithShape="0">
            <a:gsLst>
              <a:gs pos="0">
                <a:srgbClr val="281E75"/>
              </a:gs>
              <a:gs pos="50000">
                <a:srgbClr val="5640FC"/>
              </a:gs>
              <a:gs pos="100000">
                <a:srgbClr val="281E75"/>
              </a:gs>
            </a:gsLst>
            <a:lin ang="0" scaled="1"/>
          </a:gradFill>
          <a:ln w="9525">
            <a:solidFill>
              <a:schemeClr val="tx1"/>
            </a:solidFill>
            <a:round/>
            <a:headEnd/>
            <a:tailEnd/>
          </a:ln>
        </p:spPr>
        <p:txBody>
          <a:bodyPr wrap="none" anchor="ctr"/>
          <a:lstStyle/>
          <a:p>
            <a:pPr eaLnBrk="0" hangingPunct="0"/>
            <a:endParaRPr lang="en-US"/>
          </a:p>
        </p:txBody>
      </p:sp>
      <p:sp>
        <p:nvSpPr>
          <p:cNvPr id="32771" name="AutoShape 5" descr="Sand"/>
          <p:cNvSpPr>
            <a:spLocks noChangeArrowheads="1"/>
          </p:cNvSpPr>
          <p:nvPr/>
        </p:nvSpPr>
        <p:spPr bwMode="auto">
          <a:xfrm>
            <a:off x="7278688" y="3252788"/>
            <a:ext cx="1057275" cy="1473200"/>
          </a:xfrm>
          <a:prstGeom prst="cube">
            <a:avLst>
              <a:gd name="adj" fmla="val 11412"/>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p>
            <a:pPr eaLnBrk="0" hangingPunct="0"/>
            <a:endParaRPr lang="en-US"/>
          </a:p>
        </p:txBody>
      </p:sp>
      <p:pic>
        <p:nvPicPr>
          <p:cNvPr id="32772" name="Picture 6" descr="pcs_popular_143"/>
          <p:cNvPicPr>
            <a:picLocks noChangeAspect="1" noChangeArrowheads="1"/>
          </p:cNvPicPr>
          <p:nvPr/>
        </p:nvPicPr>
        <p:blipFill>
          <a:blip r:embed="rId4" cstate="print"/>
          <a:srcRect/>
          <a:stretch>
            <a:fillRect/>
          </a:stretch>
        </p:blipFill>
        <p:spPr bwMode="auto">
          <a:xfrm>
            <a:off x="4778375" y="2524125"/>
            <a:ext cx="3824288" cy="2817813"/>
          </a:xfrm>
          <a:prstGeom prst="rect">
            <a:avLst/>
          </a:prstGeom>
          <a:noFill/>
          <a:ln w="9525">
            <a:noFill/>
            <a:miter lim="800000"/>
            <a:headEnd/>
            <a:tailEnd/>
          </a:ln>
        </p:spPr>
      </p:pic>
      <p:sp>
        <p:nvSpPr>
          <p:cNvPr id="32773" name="Rectangle 7"/>
          <p:cNvSpPr>
            <a:spLocks noChangeArrowheads="1"/>
          </p:cNvSpPr>
          <p:nvPr/>
        </p:nvSpPr>
        <p:spPr bwMode="auto">
          <a:xfrm>
            <a:off x="676275" y="1666875"/>
            <a:ext cx="3810000" cy="4114800"/>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lang="en-US"/>
              <a:t>Volumetric Water Content (VWC):  Symbol - </a:t>
            </a:r>
            <a:r>
              <a:rPr lang="en-US" i="1">
                <a:latin typeface="Symbol" pitchFamily="18" charset="2"/>
              </a:rPr>
              <a:t>q</a:t>
            </a:r>
            <a:endParaRPr lang="en-US" i="1"/>
          </a:p>
        </p:txBody>
      </p:sp>
      <p:sp>
        <p:nvSpPr>
          <p:cNvPr id="32774" name="Rectangle 8"/>
          <p:cNvSpPr>
            <a:spLocks noChangeArrowheads="1"/>
          </p:cNvSpPr>
          <p:nvPr/>
        </p:nvSpPr>
        <p:spPr bwMode="auto">
          <a:xfrm>
            <a:off x="4648200" y="1647825"/>
            <a:ext cx="3810000" cy="4114800"/>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lang="en-US"/>
              <a:t>Gravimetric Water Content (GWC):  Symbol - </a:t>
            </a:r>
            <a:r>
              <a:rPr lang="en-US" i="1"/>
              <a:t>w</a:t>
            </a:r>
          </a:p>
        </p:txBody>
      </p:sp>
      <p:grpSp>
        <p:nvGrpSpPr>
          <p:cNvPr id="2" name="Group 16"/>
          <p:cNvGrpSpPr/>
          <p:nvPr/>
        </p:nvGrpSpPr>
        <p:grpSpPr>
          <a:xfrm>
            <a:off x="260350" y="2541588"/>
            <a:ext cx="2763838" cy="3014662"/>
            <a:chOff x="260350" y="2541588"/>
            <a:chExt cx="2763838" cy="3014662"/>
          </a:xfrm>
        </p:grpSpPr>
        <p:sp>
          <p:nvSpPr>
            <p:cNvPr id="32775" name="AutoShape 9" descr="Cork"/>
            <p:cNvSpPr>
              <a:spLocks noChangeArrowheads="1"/>
            </p:cNvSpPr>
            <p:nvPr/>
          </p:nvSpPr>
          <p:spPr bwMode="auto">
            <a:xfrm>
              <a:off x="1435100" y="4046538"/>
              <a:ext cx="1579563" cy="1509712"/>
            </a:xfrm>
            <a:prstGeom prst="can">
              <a:avLst>
                <a:gd name="adj" fmla="val 18505"/>
              </a:avLst>
            </a:prstGeom>
            <a:blipFill dpi="0" rotWithShape="0">
              <a:blip r:embed="rId5" cstate="print"/>
              <a:srcRect/>
              <a:tile tx="0" ty="0" sx="100000" sy="100000" flip="none" algn="tl"/>
            </a:blipFill>
            <a:ln w="9525">
              <a:solidFill>
                <a:schemeClr val="tx1"/>
              </a:solidFill>
              <a:round/>
              <a:headEnd/>
              <a:tailEnd/>
            </a:ln>
          </p:spPr>
          <p:txBody>
            <a:bodyPr wrap="none" anchor="ctr"/>
            <a:lstStyle/>
            <a:p>
              <a:pPr algn="ctr" eaLnBrk="0" hangingPunct="0"/>
              <a:r>
                <a:rPr lang="en-US"/>
                <a:t>50%</a:t>
              </a:r>
            </a:p>
          </p:txBody>
        </p:sp>
        <p:sp>
          <p:nvSpPr>
            <p:cNvPr id="32776" name="AutoShape 10"/>
            <p:cNvSpPr>
              <a:spLocks noChangeArrowheads="1"/>
            </p:cNvSpPr>
            <p:nvPr/>
          </p:nvSpPr>
          <p:spPr bwMode="auto">
            <a:xfrm>
              <a:off x="1443038" y="2981325"/>
              <a:ext cx="1579562" cy="1104900"/>
            </a:xfrm>
            <a:prstGeom prst="can">
              <a:avLst>
                <a:gd name="adj" fmla="val 21264"/>
              </a:avLst>
            </a:prstGeom>
            <a:solidFill>
              <a:srgbClr val="0000FF"/>
            </a:solidFill>
            <a:ln w="9525">
              <a:solidFill>
                <a:schemeClr val="tx1"/>
              </a:solidFill>
              <a:round/>
              <a:headEnd/>
              <a:tailEnd/>
            </a:ln>
          </p:spPr>
          <p:txBody>
            <a:bodyPr wrap="none" anchor="ctr"/>
            <a:lstStyle/>
            <a:p>
              <a:pPr algn="ctr" eaLnBrk="0" hangingPunct="0"/>
              <a:r>
                <a:rPr lang="en-US">
                  <a:solidFill>
                    <a:schemeClr val="bg1"/>
                  </a:solidFill>
                </a:rPr>
                <a:t>35%</a:t>
              </a:r>
            </a:p>
          </p:txBody>
        </p:sp>
        <p:sp>
          <p:nvSpPr>
            <p:cNvPr id="32777" name="AutoShape 11"/>
            <p:cNvSpPr>
              <a:spLocks noChangeArrowheads="1"/>
            </p:cNvSpPr>
            <p:nvPr/>
          </p:nvSpPr>
          <p:spPr bwMode="auto">
            <a:xfrm>
              <a:off x="1444625" y="2541588"/>
              <a:ext cx="1579563" cy="452437"/>
            </a:xfrm>
            <a:prstGeom prst="can">
              <a:avLst>
                <a:gd name="adj" fmla="val 34384"/>
              </a:avLst>
            </a:prstGeom>
            <a:solidFill>
              <a:schemeClr val="bg1"/>
            </a:solidFill>
            <a:ln w="9525">
              <a:solidFill>
                <a:schemeClr val="tx1"/>
              </a:solidFill>
              <a:round/>
              <a:headEnd/>
              <a:tailEnd/>
            </a:ln>
          </p:spPr>
          <p:txBody>
            <a:bodyPr wrap="none" anchor="ctr"/>
            <a:lstStyle/>
            <a:p>
              <a:pPr algn="ctr" eaLnBrk="0" hangingPunct="0"/>
              <a:r>
                <a:rPr lang="en-US"/>
                <a:t>15%</a:t>
              </a:r>
            </a:p>
          </p:txBody>
        </p:sp>
        <p:sp>
          <p:nvSpPr>
            <p:cNvPr id="32778" name="Text Box 12"/>
            <p:cNvSpPr txBox="1">
              <a:spLocks noChangeArrowheads="1"/>
            </p:cNvSpPr>
            <p:nvPr/>
          </p:nvSpPr>
          <p:spPr bwMode="auto">
            <a:xfrm>
              <a:off x="349250" y="2543175"/>
              <a:ext cx="590550" cy="457200"/>
            </a:xfrm>
            <a:prstGeom prst="rect">
              <a:avLst/>
            </a:prstGeom>
            <a:noFill/>
            <a:ln w="9525">
              <a:noFill/>
              <a:miter lim="800000"/>
              <a:headEnd/>
              <a:tailEnd/>
            </a:ln>
          </p:spPr>
          <p:txBody>
            <a:bodyPr wrap="none">
              <a:spAutoFit/>
            </a:bodyPr>
            <a:lstStyle/>
            <a:p>
              <a:pPr algn="ctr"/>
              <a:r>
                <a:rPr lang="en-US" sz="2400">
                  <a:latin typeface="Times New Roman" pitchFamily="18" charset="0"/>
                </a:rPr>
                <a:t>Air</a:t>
              </a:r>
            </a:p>
          </p:txBody>
        </p:sp>
        <p:sp>
          <p:nvSpPr>
            <p:cNvPr id="32779" name="Text Box 13"/>
            <p:cNvSpPr txBox="1">
              <a:spLocks noChangeArrowheads="1"/>
            </p:cNvSpPr>
            <p:nvPr/>
          </p:nvSpPr>
          <p:spPr bwMode="auto">
            <a:xfrm>
              <a:off x="260350" y="3321050"/>
              <a:ext cx="927100" cy="457200"/>
            </a:xfrm>
            <a:prstGeom prst="rect">
              <a:avLst/>
            </a:prstGeom>
            <a:noFill/>
            <a:ln w="9525">
              <a:noFill/>
              <a:miter lim="800000"/>
              <a:headEnd/>
              <a:tailEnd/>
            </a:ln>
          </p:spPr>
          <p:txBody>
            <a:bodyPr wrap="none">
              <a:spAutoFit/>
            </a:bodyPr>
            <a:lstStyle/>
            <a:p>
              <a:pPr algn="ctr"/>
              <a:r>
                <a:rPr lang="en-US" sz="2400">
                  <a:latin typeface="Times New Roman" pitchFamily="18" charset="0"/>
                </a:rPr>
                <a:t>Water</a:t>
              </a:r>
            </a:p>
          </p:txBody>
        </p:sp>
        <p:sp>
          <p:nvSpPr>
            <p:cNvPr id="32780" name="Text Box 14"/>
            <p:cNvSpPr txBox="1">
              <a:spLocks noChangeArrowheads="1"/>
            </p:cNvSpPr>
            <p:nvPr/>
          </p:nvSpPr>
          <p:spPr bwMode="auto">
            <a:xfrm>
              <a:off x="404813" y="4462463"/>
              <a:ext cx="674687" cy="457200"/>
            </a:xfrm>
            <a:prstGeom prst="rect">
              <a:avLst/>
            </a:prstGeom>
            <a:noFill/>
            <a:ln w="9525">
              <a:noFill/>
              <a:miter lim="800000"/>
              <a:headEnd/>
              <a:tailEnd/>
            </a:ln>
          </p:spPr>
          <p:txBody>
            <a:bodyPr wrap="none">
              <a:spAutoFit/>
            </a:bodyPr>
            <a:lstStyle/>
            <a:p>
              <a:pPr algn="ctr"/>
              <a:r>
                <a:rPr lang="en-US" sz="2400">
                  <a:latin typeface="Times New Roman" pitchFamily="18" charset="0"/>
                </a:rPr>
                <a:t>Soil</a:t>
              </a:r>
            </a:p>
          </p:txBody>
        </p:sp>
      </p:grpSp>
      <p:pic>
        <p:nvPicPr>
          <p:cNvPr id="16" name="Picture 15" descr="DecagonDevices4c.jpg"/>
          <p:cNvPicPr>
            <a:picLocks noChangeAspect="1"/>
          </p:cNvPicPr>
          <p:nvPr/>
        </p:nvPicPr>
        <p:blipFill>
          <a:blip r:embed="rId6"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rrowheads="1"/>
          </p:cNvSpPr>
          <p:nvPr>
            <p:ph type="title"/>
          </p:nvPr>
        </p:nvSpPr>
        <p:spPr>
          <a:xfrm>
            <a:off x="1150938" y="138113"/>
            <a:ext cx="6402387" cy="976312"/>
          </a:xfrm>
        </p:spPr>
        <p:txBody>
          <a:bodyPr anchor="ctr">
            <a:normAutofit fontScale="90000"/>
          </a:bodyPr>
          <a:lstStyle/>
          <a:p>
            <a:r>
              <a:rPr lang="en-US" sz="3600" dirty="0" smtClean="0"/>
              <a:t>Example: How Capacitance Sensors Function</a:t>
            </a:r>
          </a:p>
        </p:txBody>
      </p:sp>
      <p:sp>
        <p:nvSpPr>
          <p:cNvPr id="31" name="Slide Number Placeholder 30"/>
          <p:cNvSpPr>
            <a:spLocks noGrp="1"/>
          </p:cNvSpPr>
          <p:nvPr>
            <p:ph type="sldNum" sz="quarter" idx="12"/>
          </p:nvPr>
        </p:nvSpPr>
        <p:spPr/>
        <p:txBody>
          <a:bodyPr/>
          <a:lstStyle/>
          <a:p>
            <a:pPr>
              <a:defRPr/>
            </a:pPr>
            <a:fld id="{88E5E4D5-77F1-4744-80B0-CC7BE06371B2}" type="slidenum">
              <a:rPr lang="en-US" smtClean="0"/>
              <a:pPr>
                <a:defRPr/>
              </a:pPr>
              <a:t>6</a:t>
            </a:fld>
            <a:endParaRPr lang="en-US"/>
          </a:p>
        </p:txBody>
      </p:sp>
      <p:pic>
        <p:nvPicPr>
          <p:cNvPr id="49154" name="Picture 27" descr="echo5"/>
          <p:cNvPicPr>
            <a:picLocks noChangeAspect="1" noChangeArrowheads="1"/>
          </p:cNvPicPr>
          <p:nvPr/>
        </p:nvPicPr>
        <p:blipFill>
          <a:blip r:embed="rId3" cstate="print"/>
          <a:srcRect/>
          <a:stretch>
            <a:fillRect/>
          </a:stretch>
        </p:blipFill>
        <p:spPr bwMode="auto">
          <a:xfrm>
            <a:off x="304800" y="4648200"/>
            <a:ext cx="2590800" cy="1944688"/>
          </a:xfrm>
          <a:prstGeom prst="rect">
            <a:avLst/>
          </a:prstGeom>
          <a:noFill/>
          <a:ln w="9525">
            <a:noFill/>
            <a:miter lim="800000"/>
            <a:headEnd/>
            <a:tailEnd/>
          </a:ln>
        </p:spPr>
      </p:pic>
      <p:sp>
        <p:nvSpPr>
          <p:cNvPr id="49155" name="TextBox 152"/>
          <p:cNvSpPr txBox="1">
            <a:spLocks noChangeArrowheads="1"/>
          </p:cNvSpPr>
          <p:nvPr/>
        </p:nvSpPr>
        <p:spPr bwMode="auto">
          <a:xfrm>
            <a:off x="8315325" y="3468688"/>
            <a:ext cx="752475" cy="646112"/>
          </a:xfrm>
          <a:prstGeom prst="rect">
            <a:avLst/>
          </a:prstGeom>
          <a:noFill/>
          <a:ln w="9525">
            <a:noFill/>
            <a:miter lim="800000"/>
            <a:headEnd/>
            <a:tailEnd/>
          </a:ln>
        </p:spPr>
        <p:txBody>
          <a:bodyPr>
            <a:spAutoFit/>
          </a:bodyPr>
          <a:lstStyle/>
          <a:p>
            <a:pPr eaLnBrk="0" hangingPunct="0"/>
            <a:r>
              <a:rPr lang="en-US"/>
              <a:t>EM Field</a:t>
            </a:r>
          </a:p>
        </p:txBody>
      </p:sp>
      <p:cxnSp>
        <p:nvCxnSpPr>
          <p:cNvPr id="77" name="Straight Arrow Connector 76"/>
          <p:cNvCxnSpPr/>
          <p:nvPr/>
        </p:nvCxnSpPr>
        <p:spPr>
          <a:xfrm rot="16200000" flipH="1">
            <a:off x="6134100" y="2552700"/>
            <a:ext cx="1447800"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9157" name="TextBox 157"/>
          <p:cNvSpPr txBox="1">
            <a:spLocks noChangeArrowheads="1"/>
          </p:cNvSpPr>
          <p:nvPr/>
        </p:nvSpPr>
        <p:spPr bwMode="auto">
          <a:xfrm>
            <a:off x="4419600" y="1981200"/>
            <a:ext cx="2949575" cy="369888"/>
          </a:xfrm>
          <a:prstGeom prst="rect">
            <a:avLst/>
          </a:prstGeom>
          <a:noFill/>
          <a:ln w="9525">
            <a:noFill/>
            <a:miter lim="800000"/>
            <a:headEnd/>
            <a:tailEnd/>
          </a:ln>
        </p:spPr>
        <p:txBody>
          <a:bodyPr>
            <a:spAutoFit/>
          </a:bodyPr>
          <a:lstStyle/>
          <a:p>
            <a:pPr eaLnBrk="0" hangingPunct="0"/>
            <a:r>
              <a:rPr lang="en-US"/>
              <a:t>Sensor (Side View)</a:t>
            </a:r>
          </a:p>
        </p:txBody>
      </p:sp>
      <p:grpSp>
        <p:nvGrpSpPr>
          <p:cNvPr id="2" name="Group 162"/>
          <p:cNvGrpSpPr>
            <a:grpSpLocks/>
          </p:cNvGrpSpPr>
          <p:nvPr/>
        </p:nvGrpSpPr>
        <p:grpSpPr bwMode="auto">
          <a:xfrm>
            <a:off x="3048000" y="2362200"/>
            <a:ext cx="4610100" cy="3103563"/>
            <a:chOff x="3065253" y="2771954"/>
            <a:chExt cx="2832490" cy="1529751"/>
          </a:xfrm>
          <a:noFill/>
        </p:grpSpPr>
        <p:sp>
          <p:nvSpPr>
            <p:cNvPr id="49169" name="Rectangle 4"/>
            <p:cNvSpPr>
              <a:spLocks noChangeArrowheads="1"/>
            </p:cNvSpPr>
            <p:nvPr/>
          </p:nvSpPr>
          <p:spPr bwMode="auto">
            <a:xfrm>
              <a:off x="4934310" y="3450866"/>
              <a:ext cx="963433" cy="152400"/>
            </a:xfrm>
            <a:prstGeom prst="rect">
              <a:avLst/>
            </a:prstGeom>
            <a:grpFill/>
            <a:ln w="38100">
              <a:solidFill>
                <a:srgbClr val="00644A"/>
              </a:solidFill>
              <a:miter lim="800000"/>
              <a:headEnd/>
              <a:tailEnd/>
            </a:ln>
          </p:spPr>
          <p:txBody>
            <a:bodyPr wrap="none" anchor="ctr"/>
            <a:lstStyle/>
            <a:p>
              <a:pPr eaLnBrk="0" hangingPunct="0"/>
              <a:endParaRPr lang="en-US"/>
            </a:p>
          </p:txBody>
        </p:sp>
        <p:grpSp>
          <p:nvGrpSpPr>
            <p:cNvPr id="3" name="Group 85"/>
            <p:cNvGrpSpPr>
              <a:grpSpLocks/>
            </p:cNvGrpSpPr>
            <p:nvPr/>
          </p:nvGrpSpPr>
          <p:grpSpPr bwMode="auto">
            <a:xfrm>
              <a:off x="3323492" y="2771946"/>
              <a:ext cx="2444541" cy="1529748"/>
              <a:chOff x="2564656" y="3059503"/>
              <a:chExt cx="1179131" cy="1081178"/>
            </a:xfrm>
            <a:grpFill/>
          </p:grpSpPr>
          <p:sp>
            <p:nvSpPr>
              <p:cNvPr id="85" name="Oval 84"/>
              <p:cNvSpPr/>
              <p:nvPr/>
            </p:nvSpPr>
            <p:spPr>
              <a:xfrm>
                <a:off x="2713910" y="3473731"/>
                <a:ext cx="902841" cy="235592"/>
              </a:xfrm>
              <a:prstGeom prst="ellipse">
                <a:avLst/>
              </a:prstGeom>
              <a:grp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6" name="Oval 85"/>
              <p:cNvSpPr/>
              <p:nvPr/>
            </p:nvSpPr>
            <p:spPr>
              <a:xfrm>
                <a:off x="2691798" y="3444973"/>
                <a:ext cx="948477" cy="295873"/>
              </a:xfrm>
              <a:prstGeom prst="ellipse">
                <a:avLst/>
              </a:prstGeom>
              <a:grp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7" name="Oval 86"/>
              <p:cNvSpPr/>
              <p:nvPr/>
            </p:nvSpPr>
            <p:spPr>
              <a:xfrm>
                <a:off x="2713910" y="3534011"/>
                <a:ext cx="920720" cy="123327"/>
              </a:xfrm>
              <a:prstGeom prst="ellipse">
                <a:avLst/>
              </a:prstGeom>
              <a:grp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8" name="Oval 87"/>
              <p:cNvSpPr/>
              <p:nvPr/>
            </p:nvSpPr>
            <p:spPr>
              <a:xfrm>
                <a:off x="2668274" y="3392988"/>
                <a:ext cx="989409" cy="414222"/>
              </a:xfrm>
              <a:prstGeom prst="ellipse">
                <a:avLst/>
              </a:prstGeom>
              <a:grp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89" name="Oval 88"/>
              <p:cNvSpPr/>
              <p:nvPr/>
            </p:nvSpPr>
            <p:spPr>
              <a:xfrm>
                <a:off x="2645221" y="3318881"/>
                <a:ext cx="1035515" cy="557457"/>
              </a:xfrm>
              <a:prstGeom prst="ellipse">
                <a:avLst/>
              </a:prstGeom>
              <a:grp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0" name="Oval 89"/>
              <p:cNvSpPr/>
              <p:nvPr/>
            </p:nvSpPr>
            <p:spPr>
              <a:xfrm>
                <a:off x="2622168" y="3272427"/>
                <a:ext cx="1075506" cy="649814"/>
              </a:xfrm>
              <a:prstGeom prst="ellipse">
                <a:avLst/>
              </a:prstGeom>
              <a:grp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1" name="Oval 90"/>
              <p:cNvSpPr/>
              <p:nvPr/>
            </p:nvSpPr>
            <p:spPr>
              <a:xfrm>
                <a:off x="2593469" y="3174539"/>
                <a:ext cx="1127258" cy="851118"/>
              </a:xfrm>
              <a:prstGeom prst="ellipse">
                <a:avLst/>
              </a:prstGeom>
              <a:grp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92" name="Oval 91"/>
              <p:cNvSpPr/>
              <p:nvPr/>
            </p:nvSpPr>
            <p:spPr>
              <a:xfrm>
                <a:off x="2564770" y="3059509"/>
                <a:ext cx="1179010" cy="1081180"/>
              </a:xfrm>
              <a:prstGeom prst="ellipse">
                <a:avLst/>
              </a:prstGeom>
              <a:grp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grpSp>
        <p:cxnSp>
          <p:nvCxnSpPr>
            <p:cNvPr id="82" name="Straight Connector 81"/>
            <p:cNvCxnSpPr/>
            <p:nvPr/>
          </p:nvCxnSpPr>
          <p:spPr>
            <a:xfrm>
              <a:off x="5170113" y="3519224"/>
              <a:ext cx="603758" cy="2347"/>
            </a:xfrm>
            <a:prstGeom prst="line">
              <a:avLst/>
            </a:prstGeom>
            <a:grpFill/>
            <a:ln w="50800">
              <a:solidFill>
                <a:srgbClr val="B69C2E"/>
              </a:solidFill>
            </a:ln>
          </p:spPr>
          <p:style>
            <a:lnRef idx="1">
              <a:schemeClr val="accent1"/>
            </a:lnRef>
            <a:fillRef idx="0">
              <a:schemeClr val="accent1"/>
            </a:fillRef>
            <a:effectRef idx="0">
              <a:schemeClr val="accent1"/>
            </a:effectRef>
            <a:fontRef idx="minor">
              <a:schemeClr val="tx1"/>
            </a:fontRef>
          </p:style>
        </p:cxnSp>
        <p:sp>
          <p:nvSpPr>
            <p:cNvPr id="83" name="Rectangle 4"/>
            <p:cNvSpPr>
              <a:spLocks noChangeArrowheads="1"/>
            </p:cNvSpPr>
            <p:nvPr/>
          </p:nvSpPr>
          <p:spPr bwMode="auto">
            <a:xfrm>
              <a:off x="3065253" y="3462102"/>
              <a:ext cx="962696" cy="152584"/>
            </a:xfrm>
            <a:prstGeom prst="rect">
              <a:avLst/>
            </a:prstGeom>
            <a:grpFill/>
            <a:ln w="38100">
              <a:solidFill>
                <a:schemeClr val="accent5">
                  <a:lumMod val="25000"/>
                </a:schemeClr>
              </a:solidFill>
              <a:miter lim="800000"/>
              <a:headEnd/>
              <a:tailEnd/>
            </a:ln>
          </p:spPr>
          <p:txBody>
            <a:bodyPr wrap="none" anchor="ctr"/>
            <a:lstStyle/>
            <a:p>
              <a:pPr eaLnBrk="0" hangingPunct="0">
                <a:defRPr/>
              </a:pPr>
              <a:endParaRPr lang="en-US"/>
            </a:p>
          </p:txBody>
        </p:sp>
        <p:cxnSp>
          <p:nvCxnSpPr>
            <p:cNvPr id="84" name="Straight Connector 83"/>
            <p:cNvCxnSpPr/>
            <p:nvPr/>
          </p:nvCxnSpPr>
          <p:spPr>
            <a:xfrm>
              <a:off x="3301294" y="3530961"/>
              <a:ext cx="603758" cy="2348"/>
            </a:xfrm>
            <a:prstGeom prst="line">
              <a:avLst/>
            </a:prstGeom>
            <a:grpFill/>
            <a:ln w="50800">
              <a:solidFill>
                <a:srgbClr val="B69C2E"/>
              </a:solidFill>
            </a:ln>
          </p:spPr>
          <p:style>
            <a:lnRef idx="1">
              <a:schemeClr val="accent1"/>
            </a:lnRef>
            <a:fillRef idx="0">
              <a:schemeClr val="accent1"/>
            </a:fillRef>
            <a:effectRef idx="0">
              <a:schemeClr val="accent1"/>
            </a:effectRef>
            <a:fontRef idx="minor">
              <a:schemeClr val="tx1"/>
            </a:fontRef>
          </p:style>
        </p:cxnSp>
      </p:grpSp>
      <p:sp>
        <p:nvSpPr>
          <p:cNvPr id="49159" name="AutoShape 64"/>
          <p:cNvSpPr>
            <a:spLocks/>
          </p:cNvSpPr>
          <p:nvPr/>
        </p:nvSpPr>
        <p:spPr bwMode="auto">
          <a:xfrm flipH="1">
            <a:off x="7848600" y="2286000"/>
            <a:ext cx="381000" cy="3048000"/>
          </a:xfrm>
          <a:prstGeom prst="leftBrace">
            <a:avLst>
              <a:gd name="adj1" fmla="val 77111"/>
              <a:gd name="adj2" fmla="val 50000"/>
            </a:avLst>
          </a:prstGeom>
          <a:noFill/>
          <a:ln w="9525">
            <a:solidFill>
              <a:schemeClr val="tx1"/>
            </a:solidFill>
            <a:round/>
            <a:headEnd/>
            <a:tailEnd/>
          </a:ln>
        </p:spPr>
        <p:txBody>
          <a:bodyPr wrap="none" anchor="ctr"/>
          <a:lstStyle/>
          <a:p>
            <a:pPr eaLnBrk="0" hangingPunct="0"/>
            <a:endParaRPr lang="en-US"/>
          </a:p>
        </p:txBody>
      </p:sp>
      <p:cxnSp>
        <p:nvCxnSpPr>
          <p:cNvPr id="94" name="Straight Arrow Connector 93"/>
          <p:cNvCxnSpPr>
            <a:stCxn id="49157" idx="1"/>
          </p:cNvCxnSpPr>
          <p:nvPr/>
        </p:nvCxnSpPr>
        <p:spPr>
          <a:xfrm rot="10800000" flipV="1">
            <a:off x="3619500" y="2165350"/>
            <a:ext cx="800100" cy="13906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4" name="Group 102"/>
          <p:cNvGrpSpPr>
            <a:grpSpLocks/>
          </p:cNvGrpSpPr>
          <p:nvPr/>
        </p:nvGrpSpPr>
        <p:grpSpPr bwMode="auto">
          <a:xfrm>
            <a:off x="2590800" y="1981200"/>
            <a:ext cx="306388" cy="1906588"/>
            <a:chOff x="2742406" y="1981200"/>
            <a:chExt cx="305594" cy="1906588"/>
          </a:xfrm>
        </p:grpSpPr>
        <p:cxnSp>
          <p:nvCxnSpPr>
            <p:cNvPr id="49165" name="Straight Connector 95"/>
            <p:cNvCxnSpPr>
              <a:cxnSpLocks noChangeShapeType="1"/>
            </p:cNvCxnSpPr>
            <p:nvPr/>
          </p:nvCxnSpPr>
          <p:spPr bwMode="auto">
            <a:xfrm rot="5400000" flipH="1" flipV="1">
              <a:off x="1790303" y="2934097"/>
              <a:ext cx="1905794" cy="1588"/>
            </a:xfrm>
            <a:prstGeom prst="line">
              <a:avLst/>
            </a:prstGeom>
            <a:noFill/>
            <a:ln w="9525" algn="ctr">
              <a:solidFill>
                <a:schemeClr val="tx1"/>
              </a:solidFill>
              <a:round/>
              <a:headEnd/>
              <a:tailEnd/>
            </a:ln>
          </p:spPr>
        </p:cxnSp>
        <p:cxnSp>
          <p:nvCxnSpPr>
            <p:cNvPr id="49166" name="Straight Connector 97"/>
            <p:cNvCxnSpPr>
              <a:cxnSpLocks noChangeShapeType="1"/>
            </p:cNvCxnSpPr>
            <p:nvPr/>
          </p:nvCxnSpPr>
          <p:spPr bwMode="auto">
            <a:xfrm>
              <a:off x="2743200" y="3886200"/>
              <a:ext cx="304800" cy="1588"/>
            </a:xfrm>
            <a:prstGeom prst="line">
              <a:avLst/>
            </a:prstGeom>
            <a:noFill/>
            <a:ln w="9525" algn="ctr">
              <a:solidFill>
                <a:schemeClr val="tx1"/>
              </a:solidFill>
              <a:round/>
              <a:headEnd/>
              <a:tailEnd/>
            </a:ln>
          </p:spPr>
        </p:cxnSp>
        <p:cxnSp>
          <p:nvCxnSpPr>
            <p:cNvPr id="49167" name="Straight Connector 99"/>
            <p:cNvCxnSpPr>
              <a:cxnSpLocks noChangeShapeType="1"/>
            </p:cNvCxnSpPr>
            <p:nvPr/>
          </p:nvCxnSpPr>
          <p:spPr bwMode="auto">
            <a:xfrm>
              <a:off x="2743200" y="2895600"/>
              <a:ext cx="304800" cy="1588"/>
            </a:xfrm>
            <a:prstGeom prst="line">
              <a:avLst/>
            </a:prstGeom>
            <a:noFill/>
            <a:ln w="9525" algn="ctr">
              <a:solidFill>
                <a:schemeClr val="tx1"/>
              </a:solidFill>
              <a:round/>
              <a:headEnd/>
              <a:tailEnd/>
            </a:ln>
          </p:spPr>
        </p:cxnSp>
        <p:cxnSp>
          <p:nvCxnSpPr>
            <p:cNvPr id="49168" name="Straight Connector 101"/>
            <p:cNvCxnSpPr>
              <a:cxnSpLocks noChangeShapeType="1"/>
            </p:cNvCxnSpPr>
            <p:nvPr/>
          </p:nvCxnSpPr>
          <p:spPr bwMode="auto">
            <a:xfrm>
              <a:off x="2743200" y="1981200"/>
              <a:ext cx="304800" cy="1588"/>
            </a:xfrm>
            <a:prstGeom prst="line">
              <a:avLst/>
            </a:prstGeom>
            <a:noFill/>
            <a:ln w="9525" algn="ctr">
              <a:solidFill>
                <a:schemeClr val="tx1"/>
              </a:solidFill>
              <a:round/>
              <a:headEnd/>
              <a:tailEnd/>
            </a:ln>
          </p:spPr>
        </p:cxnSp>
      </p:grpSp>
      <p:sp>
        <p:nvSpPr>
          <p:cNvPr id="49162" name="TextBox 103"/>
          <p:cNvSpPr txBox="1">
            <a:spLocks noChangeArrowheads="1"/>
          </p:cNvSpPr>
          <p:nvPr/>
        </p:nvSpPr>
        <p:spPr bwMode="auto">
          <a:xfrm>
            <a:off x="1828800" y="3657600"/>
            <a:ext cx="682625" cy="369888"/>
          </a:xfrm>
          <a:prstGeom prst="rect">
            <a:avLst/>
          </a:prstGeom>
          <a:noFill/>
          <a:ln w="9525">
            <a:noFill/>
            <a:miter lim="800000"/>
            <a:headEnd/>
            <a:tailEnd/>
          </a:ln>
        </p:spPr>
        <p:txBody>
          <a:bodyPr wrap="none">
            <a:spAutoFit/>
          </a:bodyPr>
          <a:lstStyle/>
          <a:p>
            <a:pPr eaLnBrk="0" hangingPunct="0"/>
            <a:r>
              <a:rPr lang="en-US"/>
              <a:t>0 cm</a:t>
            </a:r>
          </a:p>
        </p:txBody>
      </p:sp>
      <p:sp>
        <p:nvSpPr>
          <p:cNvPr id="49163" name="TextBox 104"/>
          <p:cNvSpPr txBox="1">
            <a:spLocks noChangeArrowheads="1"/>
          </p:cNvSpPr>
          <p:nvPr/>
        </p:nvSpPr>
        <p:spPr bwMode="auto">
          <a:xfrm>
            <a:off x="1828800" y="2667000"/>
            <a:ext cx="682625" cy="369888"/>
          </a:xfrm>
          <a:prstGeom prst="rect">
            <a:avLst/>
          </a:prstGeom>
          <a:noFill/>
          <a:ln w="9525">
            <a:noFill/>
            <a:miter lim="800000"/>
            <a:headEnd/>
            <a:tailEnd/>
          </a:ln>
        </p:spPr>
        <p:txBody>
          <a:bodyPr wrap="none">
            <a:spAutoFit/>
          </a:bodyPr>
          <a:lstStyle/>
          <a:p>
            <a:pPr eaLnBrk="0" hangingPunct="0"/>
            <a:r>
              <a:rPr lang="en-US"/>
              <a:t>1 cm</a:t>
            </a:r>
          </a:p>
        </p:txBody>
      </p:sp>
      <p:sp>
        <p:nvSpPr>
          <p:cNvPr id="49164" name="TextBox 105"/>
          <p:cNvSpPr txBox="1">
            <a:spLocks noChangeArrowheads="1"/>
          </p:cNvSpPr>
          <p:nvPr/>
        </p:nvSpPr>
        <p:spPr bwMode="auto">
          <a:xfrm>
            <a:off x="1831975" y="1752600"/>
            <a:ext cx="682625" cy="369888"/>
          </a:xfrm>
          <a:prstGeom prst="rect">
            <a:avLst/>
          </a:prstGeom>
          <a:noFill/>
          <a:ln w="9525">
            <a:noFill/>
            <a:miter lim="800000"/>
            <a:headEnd/>
            <a:tailEnd/>
          </a:ln>
        </p:spPr>
        <p:txBody>
          <a:bodyPr wrap="none">
            <a:spAutoFit/>
          </a:bodyPr>
          <a:lstStyle/>
          <a:p>
            <a:pPr eaLnBrk="0" hangingPunct="0"/>
            <a:r>
              <a:rPr lang="en-US"/>
              <a:t>2 cm</a:t>
            </a:r>
          </a:p>
        </p:txBody>
      </p:sp>
      <p:pic>
        <p:nvPicPr>
          <p:cNvPr id="32" name="Picture 31" descr="DecagonDevices4c.jpg"/>
          <p:cNvPicPr>
            <a:picLocks noChangeAspect="1"/>
          </p:cNvPicPr>
          <p:nvPr/>
        </p:nvPicPr>
        <p:blipFill>
          <a:blip r:embed="rId4"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150938" y="138113"/>
            <a:ext cx="7993062" cy="976312"/>
          </a:xfrm>
        </p:spPr>
        <p:txBody>
          <a:bodyPr>
            <a:normAutofit/>
          </a:bodyPr>
          <a:lstStyle/>
          <a:p>
            <a:r>
              <a:rPr lang="en-US" sz="3600" smtClean="0"/>
              <a:t>Dielectric Theory: How it works </a:t>
            </a:r>
          </a:p>
        </p:txBody>
      </p:sp>
      <p:sp>
        <p:nvSpPr>
          <p:cNvPr id="43010" name="Rectangle 3"/>
          <p:cNvSpPr>
            <a:spLocks noGrp="1" noChangeArrowheads="1"/>
          </p:cNvSpPr>
          <p:nvPr>
            <p:ph type="body" sz="half" idx="1"/>
          </p:nvPr>
        </p:nvSpPr>
        <p:spPr>
          <a:xfrm>
            <a:off x="735013" y="1493838"/>
            <a:ext cx="4205287" cy="4972050"/>
          </a:xfrm>
        </p:spPr>
        <p:txBody>
          <a:bodyPr>
            <a:normAutofit/>
          </a:bodyPr>
          <a:lstStyle/>
          <a:p>
            <a:r>
              <a:rPr lang="en-US" sz="2400" dirty="0" smtClean="0"/>
              <a:t>In a heterogeneous medium (such as soil): </a:t>
            </a:r>
          </a:p>
          <a:p>
            <a:pPr lvl="1"/>
            <a:r>
              <a:rPr lang="en-US" sz="2000" dirty="0" smtClean="0"/>
              <a:t>Volume fraction of any constituent is related to the total dielectric permittivity</a:t>
            </a:r>
          </a:p>
          <a:p>
            <a:pPr lvl="1"/>
            <a:r>
              <a:rPr lang="en-US" sz="2000" dirty="0" smtClean="0"/>
              <a:t>Changing any constituent volume changes the total dielectric</a:t>
            </a:r>
          </a:p>
          <a:p>
            <a:pPr lvl="1"/>
            <a:r>
              <a:rPr lang="en-US" sz="2000" dirty="0" smtClean="0"/>
              <a:t>Because of its high dielectric permittivity, changes in water volume have the most significant effect on the total dielectric</a:t>
            </a:r>
          </a:p>
        </p:txBody>
      </p:sp>
      <p:graphicFrame>
        <p:nvGraphicFramePr>
          <p:cNvPr id="105476" name="Group 4"/>
          <p:cNvGraphicFramePr>
            <a:graphicFrameLocks noGrp="1"/>
          </p:cNvGraphicFramePr>
          <p:nvPr>
            <p:ph sz="quarter" idx="2"/>
          </p:nvPr>
        </p:nvGraphicFramePr>
        <p:xfrm>
          <a:off x="5140325" y="1493838"/>
          <a:ext cx="3814763" cy="2682240"/>
        </p:xfrm>
        <a:graphic>
          <a:graphicData uri="http://schemas.openxmlformats.org/drawingml/2006/table">
            <a:tbl>
              <a:tblPr/>
              <a:tblGrid>
                <a:gridCol w="2179638"/>
                <a:gridCol w="1635125"/>
              </a:tblGrid>
              <a:tr h="5794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Material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Dielectric Permittivity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Air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Soil Minerals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3 - 7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Organic Matter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2 - 5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Water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smtClean="0">
                          <a:ln>
                            <a:noFill/>
                          </a:ln>
                          <a:solidFill>
                            <a:schemeClr val="tx1"/>
                          </a:solidFill>
                          <a:effectLst/>
                          <a:latin typeface="Tahoma"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4"/>
          <p:cNvSpPr>
            <a:spLocks noGrp="1"/>
          </p:cNvSpPr>
          <p:nvPr>
            <p:ph type="sldNum" sz="quarter" idx="12"/>
          </p:nvPr>
        </p:nvSpPr>
        <p:spPr/>
        <p:txBody>
          <a:bodyPr/>
          <a:lstStyle/>
          <a:p>
            <a:pPr>
              <a:defRPr/>
            </a:pPr>
            <a:fld id="{85E58F06-429F-4192-BB32-BD1225EA5530}" type="slidenum">
              <a:rPr lang="en-US" smtClean="0"/>
              <a:pPr>
                <a:defRPr/>
              </a:pPr>
              <a:t>7</a:t>
            </a:fld>
            <a:endParaRPr lang="en-US"/>
          </a:p>
        </p:txBody>
      </p:sp>
      <p:pic>
        <p:nvPicPr>
          <p:cNvPr id="6" name="Picture 5" descr="DecagonDevices4c.jpg"/>
          <p:cNvPicPr>
            <a:picLocks noChangeAspect="1"/>
          </p:cNvPicPr>
          <p:nvPr/>
        </p:nvPicPr>
        <p:blipFill>
          <a:blip r:embed="rId3"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Dielectric/VWC Relationship </a:t>
            </a:r>
            <a:endParaRPr lang="en-US" dirty="0"/>
          </a:p>
        </p:txBody>
      </p:sp>
      <p:sp>
        <p:nvSpPr>
          <p:cNvPr id="5" name="Slide Number Placeholder 4"/>
          <p:cNvSpPr>
            <a:spLocks noGrp="1"/>
          </p:cNvSpPr>
          <p:nvPr>
            <p:ph type="sldNum" sz="quarter" idx="12"/>
          </p:nvPr>
        </p:nvSpPr>
        <p:spPr/>
        <p:txBody>
          <a:bodyPr/>
          <a:lstStyle/>
          <a:p>
            <a:fld id="{9FE7CAA8-6EB3-46FB-9F22-201A7462BF1A}" type="slidenum">
              <a:rPr lang="en-US" smtClean="0"/>
              <a:pPr/>
              <a:t>8</a:t>
            </a:fld>
            <a:endParaRPr lang="en-US"/>
          </a:p>
        </p:txBody>
      </p:sp>
      <p:graphicFrame>
        <p:nvGraphicFramePr>
          <p:cNvPr id="8" name="Content Placeholder 7"/>
          <p:cNvGraphicFramePr>
            <a:graphicFrameLocks noChangeAspect="1"/>
          </p:cNvGraphicFramePr>
          <p:nvPr>
            <p:ph sz="quarter" idx="1"/>
          </p:nvPr>
        </p:nvGraphicFramePr>
        <p:xfrm>
          <a:off x="1579563" y="1524000"/>
          <a:ext cx="5832475" cy="827088"/>
        </p:xfrm>
        <a:graphic>
          <a:graphicData uri="http://schemas.openxmlformats.org/presentationml/2006/ole">
            <p:oleObj spid="_x0000_s6146" name="Equation" r:id="rId4" imgW="1701720" imgH="241200" progId="Equation.3">
              <p:embed/>
            </p:oleObj>
          </a:graphicData>
        </a:graphic>
      </p:graphicFrame>
      <p:sp>
        <p:nvSpPr>
          <p:cNvPr id="10" name="TextBox 9"/>
          <p:cNvSpPr txBox="1"/>
          <p:nvPr/>
        </p:nvSpPr>
        <p:spPr>
          <a:xfrm>
            <a:off x="304800" y="2667000"/>
            <a:ext cx="8839200" cy="3416320"/>
          </a:xfrm>
          <a:prstGeom prst="rect">
            <a:avLst/>
          </a:prstGeom>
          <a:noFill/>
        </p:spPr>
        <p:txBody>
          <a:bodyPr wrap="square" rtlCol="0">
            <a:spAutoFit/>
          </a:bodyPr>
          <a:lstStyle/>
          <a:p>
            <a:pPr>
              <a:buFont typeface="Arial" pitchFamily="34" charset="0"/>
              <a:buChar char="•"/>
            </a:pPr>
            <a:r>
              <a:rPr lang="en-US" sz="2400" i="1" dirty="0" smtClean="0">
                <a:sym typeface="Symbol"/>
              </a:rPr>
              <a:t></a:t>
            </a:r>
            <a:r>
              <a:rPr lang="en-US" sz="2400" dirty="0" smtClean="0"/>
              <a:t> is the relative dielectric permittivity</a:t>
            </a:r>
          </a:p>
          <a:p>
            <a:pPr>
              <a:buFont typeface="Arial" pitchFamily="34" charset="0"/>
              <a:buChar char="•"/>
            </a:pPr>
            <a:r>
              <a:rPr lang="en-US" sz="2400" i="1" dirty="0" smtClean="0"/>
              <a:t>x</a:t>
            </a:r>
            <a:r>
              <a:rPr lang="en-US" sz="2400" dirty="0" smtClean="0"/>
              <a:t> is the volume fraction</a:t>
            </a:r>
          </a:p>
          <a:p>
            <a:pPr>
              <a:buFont typeface="Arial" pitchFamily="34" charset="0"/>
              <a:buChar char="•"/>
            </a:pPr>
            <a:r>
              <a:rPr lang="en-US" sz="2400" dirty="0" smtClean="0"/>
              <a:t>the subscripts </a:t>
            </a:r>
            <a:r>
              <a:rPr lang="en-US" sz="2400" i="1" dirty="0" smtClean="0"/>
              <a:t>b, a, m, </a:t>
            </a:r>
            <a:r>
              <a:rPr lang="en-US" sz="2400" dirty="0" smtClean="0"/>
              <a:t>and</a:t>
            </a:r>
            <a:r>
              <a:rPr lang="en-US" sz="2400" i="1" dirty="0" smtClean="0"/>
              <a:t> w</a:t>
            </a:r>
            <a:r>
              <a:rPr lang="en-US" sz="2400" dirty="0" smtClean="0"/>
              <a:t> refer to bulk, air, mineral and water</a:t>
            </a:r>
          </a:p>
          <a:p>
            <a:endParaRPr lang="en-US" sz="2400" dirty="0" smtClean="0"/>
          </a:p>
          <a:p>
            <a:pPr>
              <a:buFont typeface="Arial" pitchFamily="34" charset="0"/>
              <a:buChar char="•"/>
            </a:pPr>
            <a:r>
              <a:rPr lang="en-US" sz="2400" dirty="0" smtClean="0"/>
              <a:t>The permittivity of air as 1.</a:t>
            </a:r>
          </a:p>
          <a:p>
            <a:pPr>
              <a:buFont typeface="Arial" pitchFamily="34" charset="0"/>
              <a:buChar char="•"/>
            </a:pPr>
            <a:endParaRPr lang="en-US" sz="2400" dirty="0" smtClean="0"/>
          </a:p>
          <a:p>
            <a:pPr>
              <a:buFont typeface="Arial" pitchFamily="34" charset="0"/>
              <a:buChar char="•"/>
            </a:pPr>
            <a:r>
              <a:rPr lang="en-US" sz="2400" dirty="0" smtClean="0"/>
              <a:t>The permittivity of soil minerals can range from 3 to 16, but a value of 4 is often used. </a:t>
            </a:r>
            <a:endParaRPr lang="en-US" sz="2400" dirty="0"/>
          </a:p>
        </p:txBody>
      </p:sp>
      <p:pic>
        <p:nvPicPr>
          <p:cNvPr id="6" name="Picture 5" descr="DecagonDevices4c.jpg"/>
          <p:cNvPicPr>
            <a:picLocks noChangeAspect="1"/>
          </p:cNvPicPr>
          <p:nvPr/>
        </p:nvPicPr>
        <p:blipFill>
          <a:blip r:embed="rId5"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990600"/>
          </a:xfrm>
        </p:spPr>
        <p:txBody>
          <a:bodyPr>
            <a:normAutofit fontScale="90000"/>
          </a:bodyPr>
          <a:lstStyle/>
          <a:p>
            <a:r>
              <a:rPr lang="en-US" dirty="0" smtClean="0"/>
              <a:t>Dielectric/VWC Relationship </a:t>
            </a:r>
            <a:br>
              <a:rPr lang="en-US" dirty="0" smtClean="0"/>
            </a:br>
            <a:endParaRPr lang="en-US" dirty="0"/>
          </a:p>
        </p:txBody>
      </p:sp>
      <p:sp>
        <p:nvSpPr>
          <p:cNvPr id="7" name="Slide Number Placeholder 6"/>
          <p:cNvSpPr>
            <a:spLocks noGrp="1"/>
          </p:cNvSpPr>
          <p:nvPr>
            <p:ph type="sldNum" sz="quarter" idx="12"/>
          </p:nvPr>
        </p:nvSpPr>
        <p:spPr/>
        <p:txBody>
          <a:bodyPr/>
          <a:lstStyle/>
          <a:p>
            <a:fld id="{9FE7CAA8-6EB3-46FB-9F22-201A7462BF1A}" type="slidenum">
              <a:rPr lang="en-US" smtClean="0"/>
              <a:pPr/>
              <a:t>9</a:t>
            </a:fld>
            <a:endParaRPr lang="en-US"/>
          </a:p>
        </p:txBody>
      </p:sp>
      <p:graphicFrame>
        <p:nvGraphicFramePr>
          <p:cNvPr id="4" name="Content Placeholder 3"/>
          <p:cNvGraphicFramePr>
            <a:graphicFrameLocks noChangeAspect="1"/>
          </p:cNvGraphicFramePr>
          <p:nvPr>
            <p:ph sz="quarter" idx="1"/>
          </p:nvPr>
        </p:nvGraphicFramePr>
        <p:xfrm>
          <a:off x="4743450" y="3625850"/>
          <a:ext cx="114300" cy="215900"/>
        </p:xfrm>
        <a:graphic>
          <a:graphicData uri="http://schemas.openxmlformats.org/presentationml/2006/ole">
            <p:oleObj spid="_x0000_s7170" name="Equation" r:id="rId4" imgW="114120" imgH="215640" progId="Equation.3">
              <p:embed/>
            </p:oleObj>
          </a:graphicData>
        </a:graphic>
      </p:graphicFrame>
      <p:graphicFrame>
        <p:nvGraphicFramePr>
          <p:cNvPr id="5" name="Object 4"/>
          <p:cNvGraphicFramePr>
            <a:graphicFrameLocks noChangeAspect="1"/>
          </p:cNvGraphicFramePr>
          <p:nvPr/>
        </p:nvGraphicFramePr>
        <p:xfrm>
          <a:off x="1371600" y="4800600"/>
          <a:ext cx="6472237" cy="1676400"/>
        </p:xfrm>
        <a:graphic>
          <a:graphicData uri="http://schemas.openxmlformats.org/presentationml/2006/ole">
            <p:oleObj spid="_x0000_s7171" name="Equation" r:id="rId5" imgW="1765080" imgH="457200" progId="Equation.3">
              <p:embed/>
            </p:oleObj>
          </a:graphicData>
        </a:graphic>
      </p:graphicFrame>
      <p:sp>
        <p:nvSpPr>
          <p:cNvPr id="6" name="TextBox 5"/>
          <p:cNvSpPr txBox="1"/>
          <p:nvPr/>
        </p:nvSpPr>
        <p:spPr>
          <a:xfrm>
            <a:off x="1066800" y="1447800"/>
            <a:ext cx="7162800" cy="3293209"/>
          </a:xfrm>
          <a:prstGeom prst="rect">
            <a:avLst/>
          </a:prstGeom>
          <a:noFill/>
        </p:spPr>
        <p:txBody>
          <a:bodyPr wrap="square" rtlCol="0">
            <a:spAutoFit/>
          </a:bodyPr>
          <a:lstStyle/>
          <a:p>
            <a:r>
              <a:rPr lang="en-US" sz="3200" dirty="0" smtClean="0"/>
              <a:t>To get an equation relating water content to measured permittivity</a:t>
            </a:r>
          </a:p>
          <a:p>
            <a:endParaRPr lang="en-US" sz="3200" dirty="0" smtClean="0"/>
          </a:p>
          <a:p>
            <a:pPr>
              <a:buFont typeface="Arial" pitchFamily="34" charset="0"/>
              <a:buChar char="•"/>
            </a:pPr>
            <a:r>
              <a:rPr lang="en-US" sz="2800" dirty="0" smtClean="0"/>
              <a:t>substitute for  </a:t>
            </a:r>
            <a:r>
              <a:rPr lang="en-US" sz="2800" i="1" dirty="0" err="1" smtClean="0"/>
              <a:t>x</a:t>
            </a:r>
            <a:r>
              <a:rPr lang="en-US" sz="2800" i="1" baseline="-25000" dirty="0" err="1" smtClean="0"/>
              <a:t>a</a:t>
            </a:r>
            <a:r>
              <a:rPr lang="en-US" sz="2800" i="1" dirty="0" smtClean="0"/>
              <a:t>  </a:t>
            </a:r>
            <a:r>
              <a:rPr lang="en-US" sz="2800" dirty="0" smtClean="0"/>
              <a:t>the expression </a:t>
            </a:r>
            <a:r>
              <a:rPr lang="en-US" sz="2800" i="1" dirty="0" smtClean="0"/>
              <a:t>1 - θ</a:t>
            </a:r>
            <a:r>
              <a:rPr lang="en-US" sz="2800" i="1" baseline="-25000" dirty="0" smtClean="0"/>
              <a:t> </a:t>
            </a:r>
            <a:r>
              <a:rPr lang="en-US" sz="2800" i="1" dirty="0" smtClean="0"/>
              <a:t>- </a:t>
            </a:r>
            <a:r>
              <a:rPr lang="en-US" sz="2800" i="1" dirty="0" err="1" smtClean="0"/>
              <a:t>x</a:t>
            </a:r>
            <a:r>
              <a:rPr lang="en-US" sz="2800" i="1" baseline="-25000" dirty="0" err="1" smtClean="0"/>
              <a:t>m</a:t>
            </a:r>
            <a:r>
              <a:rPr lang="en-US" sz="2800" dirty="0" smtClean="0"/>
              <a:t>, </a:t>
            </a:r>
          </a:p>
          <a:p>
            <a:pPr>
              <a:buFont typeface="Arial" pitchFamily="34" charset="0"/>
              <a:buChar char="•"/>
            </a:pPr>
            <a:endParaRPr lang="en-US" sz="2800" dirty="0" smtClean="0"/>
          </a:p>
          <a:p>
            <a:pPr>
              <a:buFont typeface="Arial" pitchFamily="34" charset="0"/>
              <a:buChar char="•"/>
            </a:pPr>
            <a:r>
              <a:rPr lang="en-US" sz="2800" dirty="0" smtClean="0"/>
              <a:t>Substitute </a:t>
            </a:r>
            <a:r>
              <a:rPr lang="en-US" sz="2800" i="1" dirty="0" err="1" smtClean="0"/>
              <a:t>x</a:t>
            </a:r>
            <a:r>
              <a:rPr lang="en-US" sz="2800" i="1" baseline="-25000" dirty="0" err="1" smtClean="0"/>
              <a:t>m</a:t>
            </a:r>
            <a:r>
              <a:rPr lang="en-US" sz="2800" dirty="0" smtClean="0"/>
              <a:t> the ratio of bulk to particle density of the soil, </a:t>
            </a:r>
            <a:r>
              <a:rPr lang="en-US" sz="2800" i="1" dirty="0" smtClean="0">
                <a:sym typeface="Symbol"/>
              </a:rPr>
              <a:t></a:t>
            </a:r>
            <a:r>
              <a:rPr lang="en-US" sz="2800" i="1" baseline="-25000" dirty="0" smtClean="0"/>
              <a:t>b</a:t>
            </a:r>
            <a:r>
              <a:rPr lang="en-US" sz="2800" i="1" dirty="0" smtClean="0"/>
              <a:t>/</a:t>
            </a:r>
            <a:r>
              <a:rPr lang="en-US" sz="2800" i="1" dirty="0" smtClean="0">
                <a:sym typeface="Symbol"/>
              </a:rPr>
              <a:t></a:t>
            </a:r>
            <a:r>
              <a:rPr lang="en-US" sz="2800" i="1" baseline="-25000" dirty="0" smtClean="0"/>
              <a:t>s</a:t>
            </a:r>
            <a:endParaRPr lang="en-US" sz="2800" dirty="0"/>
          </a:p>
        </p:txBody>
      </p:sp>
      <p:pic>
        <p:nvPicPr>
          <p:cNvPr id="8" name="Picture 7" descr="DecagonDevices4c.jpg"/>
          <p:cNvPicPr>
            <a:picLocks noChangeAspect="1"/>
          </p:cNvPicPr>
          <p:nvPr/>
        </p:nvPicPr>
        <p:blipFill>
          <a:blip r:embed="rId6" cstate="print"/>
          <a:stretch>
            <a:fillRect/>
          </a:stretch>
        </p:blipFill>
        <p:spPr>
          <a:xfrm>
            <a:off x="7239000" y="6090078"/>
            <a:ext cx="1731264" cy="50592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1278</TotalTime>
  <Words>3425</Words>
  <Application>Microsoft Office PowerPoint</Application>
  <PresentationFormat>On-screen Show (4:3)</PresentationFormat>
  <Paragraphs>286</Paragraphs>
  <Slides>31</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Technic</vt:lpstr>
      <vt:lpstr>Equation</vt:lpstr>
      <vt:lpstr>Calibration and Installation of Soil moisture sensors</vt:lpstr>
      <vt:lpstr>Slide 2</vt:lpstr>
      <vt:lpstr>Do thermometers measure temperature?</vt:lpstr>
      <vt:lpstr>So what do water content sensors measure?</vt:lpstr>
      <vt:lpstr>Volumetric vs. Gravimetric Water Content</vt:lpstr>
      <vt:lpstr>Example: How Capacitance Sensors Function</vt:lpstr>
      <vt:lpstr>Dielectric Theory: How it works </vt:lpstr>
      <vt:lpstr>Dielectric/VWC Relationship </vt:lpstr>
      <vt:lpstr>Dielectric/VWC Relationship  </vt:lpstr>
      <vt:lpstr>Factors affecting accuracy</vt:lpstr>
      <vt:lpstr>Installation Quality  Effect of installation technique</vt:lpstr>
      <vt:lpstr> Installation</vt:lpstr>
      <vt:lpstr>Decagon’s Factory Calibrations Mineral Soil Calibration</vt:lpstr>
      <vt:lpstr>Decagon’s Factory Calibrations Potting  Soil Calibration</vt:lpstr>
      <vt:lpstr>Decagon’s Factory Calibrations Rockwool Calibration</vt:lpstr>
      <vt:lpstr>Decagon’s Factory Calibrations You probably want to calibrate your sensors when…</vt:lpstr>
      <vt:lpstr>Custom Calibrations Homogenized Soil Method-Materials Needed</vt:lpstr>
      <vt:lpstr>Custom Calibrations Homogenized Soil Method-Soil Sample Collection</vt:lpstr>
      <vt:lpstr>Custom Calibrations Homogenized Soil Method-Sample Preparation</vt:lpstr>
      <vt:lpstr>Custom Calibrations Homogenized Soil Method- Calibration</vt:lpstr>
      <vt:lpstr>Custom Calibrations Homogenized Soil Method- Calibration</vt:lpstr>
      <vt:lpstr>Custom Calibrations Homogenized Soil Method- Calibration</vt:lpstr>
      <vt:lpstr>Custom Calibrations Homogenized Soil Method- Calibration</vt:lpstr>
      <vt:lpstr>Custom Calibrations Homogenized Soil Method- Calibration</vt:lpstr>
      <vt:lpstr>Custom Calibrations Homogenized Soil Method-Calibration</vt:lpstr>
      <vt:lpstr>Custom Calibrations Homogenized Soil Method-Calibration Calculations</vt:lpstr>
      <vt:lpstr>Custom Calibrations Homogenized Soil Method-Calibration Calculations</vt:lpstr>
      <vt:lpstr>Custom Calibrations Homogenized Soil Method-Calibration Calculations</vt:lpstr>
      <vt:lpstr>Custom Calibrations Homogenized Soil Method-Calibration Calculations</vt:lpstr>
      <vt:lpstr>Decagon Calibration Video</vt:lpstr>
      <vt:lpstr>Application Notes relevant to Calibrations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Calibration of Decagon Soil moisture sensors</dc:title>
  <dc:creator>Matt Galloway</dc:creator>
  <cp:lastModifiedBy>Matt Galloway</cp:lastModifiedBy>
  <cp:revision>56</cp:revision>
  <dcterms:created xsi:type="dcterms:W3CDTF">2011-05-06T19:29:07Z</dcterms:created>
  <dcterms:modified xsi:type="dcterms:W3CDTF">2012-09-11T16:13:24Z</dcterms:modified>
</cp:coreProperties>
</file>